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896" r:id="rId3"/>
    <p:sldId id="572" r:id="rId4"/>
    <p:sldId id="548" r:id="rId5"/>
    <p:sldId id="861" r:id="rId6"/>
    <p:sldId id="863" r:id="rId7"/>
    <p:sldId id="836" r:id="rId8"/>
    <p:sldId id="829" r:id="rId9"/>
    <p:sldId id="840" r:id="rId10"/>
    <p:sldId id="838" r:id="rId11"/>
    <p:sldId id="841" r:id="rId12"/>
    <p:sldId id="843" r:id="rId13"/>
    <p:sldId id="844" r:id="rId14"/>
    <p:sldId id="845" r:id="rId15"/>
    <p:sldId id="892" r:id="rId16"/>
    <p:sldId id="893" r:id="rId17"/>
    <p:sldId id="894" r:id="rId18"/>
    <p:sldId id="895" r:id="rId19"/>
    <p:sldId id="846" r:id="rId20"/>
    <p:sldId id="850" r:id="rId21"/>
    <p:sldId id="848" r:id="rId22"/>
    <p:sldId id="638" r:id="rId23"/>
    <p:sldId id="639" r:id="rId24"/>
    <p:sldId id="640" r:id="rId25"/>
    <p:sldId id="641" r:id="rId26"/>
    <p:sldId id="642" r:id="rId27"/>
    <p:sldId id="643" r:id="rId28"/>
    <p:sldId id="627" r:id="rId29"/>
    <p:sldId id="883" r:id="rId30"/>
    <p:sldId id="602" r:id="rId31"/>
    <p:sldId id="598" r:id="rId32"/>
    <p:sldId id="604" r:id="rId33"/>
    <p:sldId id="605" r:id="rId34"/>
    <p:sldId id="644" r:id="rId35"/>
    <p:sldId id="668"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66FF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fld id="{08787AD0-A714-4A65-9807-BEB311A4EA32}" type="datetimeFigureOut">
              <a:rPr lang="en-US" altLang="vi-VN"/>
              <a:pPr>
                <a:defRPr/>
              </a:pPr>
              <a:t>3/18/2025</a:t>
            </a:fld>
            <a:endParaRPr lang="en-US" alt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AA72852-E558-46ED-B448-A865C466B8B5}" type="slidenum">
              <a:rPr lang="en-US" altLang="vi-VN"/>
              <a:pPr>
                <a:defRPr/>
              </a:pPr>
              <a:t>‹#›</a:t>
            </a:fld>
            <a:endParaRPr lang="en-US" altLang="vi-VN"/>
          </a:p>
        </p:txBody>
      </p:sp>
    </p:spTree>
    <p:extLst>
      <p:ext uri="{BB962C8B-B14F-4D97-AF65-F5344CB8AC3E}">
        <p14:creationId xmlns:p14="http://schemas.microsoft.com/office/powerpoint/2010/main" val="40322901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vi-VN" smtClean="0"/>
              <a:t>- Báo cáo của cơ quan phòng, chống tôi phạm Liên hợp quốc, mỗi năm trên thế giới có khoảng 4-6 triệu học sinh có liên quan trực tiếp đến bạo lực học đường. Số liệu này ngày càng tăng, khiến bạo lực học đường trở thành vấn đề chung của giáo dục quốc tế.</a:t>
            </a:r>
          </a:p>
          <a:p>
            <a:r>
              <a:rPr lang="en-US" altLang="vi-VN" smtClean="0"/>
              <a:t>- khoảng 5.200 học sinh/1 vụ đánh nhau</a:t>
            </a:r>
          </a:p>
          <a:p>
            <a:pPr>
              <a:buFontTx/>
              <a:buChar char="-"/>
            </a:pPr>
            <a:r>
              <a:rPr lang="en-US" altLang="vi-VN" smtClean="0"/>
              <a:t>11.000 học sinh/1 học sinh bị buộc thôi học</a:t>
            </a:r>
          </a:p>
          <a:p>
            <a:pPr>
              <a:buFontTx/>
              <a:buChar char="-"/>
            </a:pPr>
            <a:r>
              <a:rPr lang="en-US" altLang="vi-VN" smtClean="0"/>
              <a:t>Cũng theo báo cáo của Tổng cục Cảnh sát phòng chống tội phạm, từ năm 2013 đến năm 2-15, đã xử lý hơn 25.00 vụ phạm pháp hình sự với 42.000 đối tượng. Trong đó có hơn 75% là thanh niên và học sinh, sinh viên. </a:t>
            </a:r>
          </a:p>
          <a:p>
            <a:pPr>
              <a:buFontTx/>
              <a:buChar char="-"/>
            </a:pPr>
            <a:r>
              <a:rPr lang="en-US" altLang="vi-VN" smtClean="0"/>
              <a:t>310 vụ/3 tháng năm 2019</a:t>
            </a:r>
          </a:p>
          <a:p>
            <a:endParaRPr lang="en-US" altLang="vi-VN"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B10860BA-B5A4-4B02-9308-98DAAB7912DD}" type="slidenum">
              <a:rPr lang="en-US" altLang="vi-VN"/>
              <a:pPr/>
              <a:t>4</a:t>
            </a:fld>
            <a:endParaRPr lang="en-US" alt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GB" dirty="0">
              <a:ea typeface="+mn-ea"/>
              <a:cs typeface="+mn-cs"/>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21F2D0BE-AA38-4D3E-8761-587B2E511358}" type="slidenum">
              <a:rPr lang="en-AU" altLang="vi-VN"/>
              <a:pPr/>
              <a:t>8</a:t>
            </a:fld>
            <a:endParaRPr lang="en-AU" alt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latin typeface="Calibri" pitchFamily="34"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8F6A461D-CF03-4F3E-8C7B-4DD3C83CFA26}" type="slidenum">
              <a:rPr lang="en-US" altLang="vi-VN"/>
              <a:pPr/>
              <a:t>11</a:t>
            </a:fld>
            <a:endParaRPr lang="en-US" alt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48ADF1B-1FB4-44C5-9CDE-2C925E499103}" type="datetimeFigureOut">
              <a:rPr lang="en-US" altLang="vi-VN"/>
              <a:pPr>
                <a:defRPr/>
              </a:pPr>
              <a:t>3/18/2025</a:t>
            </a:fld>
            <a:endParaRPr lang="en-US" altLang="vi-VN"/>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4EE53B-AF58-4303-95C4-B8EC8B152010}" type="slidenum">
              <a:rPr lang="en-US" altLang="vi-VN"/>
              <a:pPr>
                <a:defRPr/>
              </a:pPr>
              <a:t>‹#›</a:t>
            </a:fld>
            <a:endParaRPr lang="en-US" altLang="vi-VN"/>
          </a:p>
        </p:txBody>
      </p:sp>
    </p:spTree>
    <p:extLst>
      <p:ext uri="{BB962C8B-B14F-4D97-AF65-F5344CB8AC3E}">
        <p14:creationId xmlns:p14="http://schemas.microsoft.com/office/powerpoint/2010/main" val="140485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110DCB2-EA27-4C10-9A02-F28AB22F5432}" type="datetimeFigureOut">
              <a:rPr lang="en-US" altLang="vi-VN"/>
              <a:pPr>
                <a:defRPr/>
              </a:pPr>
              <a:t>3/18/2025</a:t>
            </a:fld>
            <a:endParaRPr lang="en-US" altLang="vi-VN"/>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156C92-2175-4016-999F-D7BDF8F281F9}" type="slidenum">
              <a:rPr lang="en-US" altLang="vi-VN"/>
              <a:pPr>
                <a:defRPr/>
              </a:pPr>
              <a:t>‹#›</a:t>
            </a:fld>
            <a:endParaRPr lang="en-US" altLang="vi-VN"/>
          </a:p>
        </p:txBody>
      </p:sp>
    </p:spTree>
    <p:extLst>
      <p:ext uri="{BB962C8B-B14F-4D97-AF65-F5344CB8AC3E}">
        <p14:creationId xmlns:p14="http://schemas.microsoft.com/office/powerpoint/2010/main" val="3237673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7F5310A-3809-41E6-B8B8-57E4DBCEB4C7}" type="datetimeFigureOut">
              <a:rPr lang="en-US" altLang="vi-VN"/>
              <a:pPr>
                <a:defRPr/>
              </a:pPr>
              <a:t>3/18/2025</a:t>
            </a:fld>
            <a:endParaRPr lang="en-US" altLang="vi-VN"/>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0C7A00-2891-4277-8FD9-E1A74656B07D}" type="slidenum">
              <a:rPr lang="en-US" altLang="vi-VN"/>
              <a:pPr>
                <a:defRPr/>
              </a:pPr>
              <a:t>‹#›</a:t>
            </a:fld>
            <a:endParaRPr lang="en-US" altLang="vi-VN"/>
          </a:p>
        </p:txBody>
      </p:sp>
    </p:spTree>
    <p:extLst>
      <p:ext uri="{BB962C8B-B14F-4D97-AF65-F5344CB8AC3E}">
        <p14:creationId xmlns:p14="http://schemas.microsoft.com/office/powerpoint/2010/main" val="1994222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2"/>
          <p:cNvGrpSpPr>
            <a:grpSpLocks/>
          </p:cNvGrpSpPr>
          <p:nvPr/>
        </p:nvGrpSpPr>
        <p:grpSpPr bwMode="auto">
          <a:xfrm>
            <a:off x="4335463" y="1169988"/>
            <a:ext cx="4814887" cy="4994275"/>
            <a:chOff x="4334933" y="1169931"/>
            <a:chExt cx="4814835" cy="4993802"/>
          </a:xfrm>
        </p:grpSpPr>
        <p:cxnSp>
          <p:nvCxnSpPr>
            <p:cNvPr id="5" name="Straight Connector 4"/>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p:cNvSpPr>
            <a:spLocks noGrp="1"/>
          </p:cNvSpPr>
          <p:nvPr>
            <p:ph type="dt" sz="half" idx="10"/>
          </p:nvPr>
        </p:nvSpPr>
        <p:spPr/>
        <p:txBody>
          <a:bodyPr/>
          <a:lstStyle>
            <a:lvl1pPr>
              <a:defRPr/>
            </a:lvl1pPr>
          </a:lstStyle>
          <a:p>
            <a:pPr>
              <a:defRPr/>
            </a:pPr>
            <a:fld id="{48D0C3C5-A0C6-4342-A7B6-013673EDDEED}" type="datetimeFigureOut">
              <a:rPr lang="en-US" altLang="vi-VN"/>
              <a:pPr>
                <a:defRPr/>
              </a:pPr>
              <a:t>3/18/2025</a:t>
            </a:fld>
            <a:endParaRPr lang="en-US" altLang="vi-VN"/>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smtClean="0"/>
            </a:lvl1pPr>
          </a:lstStyle>
          <a:p>
            <a:pPr>
              <a:defRPr/>
            </a:pPr>
            <a:fld id="{0D0252AA-EC8F-4B0B-85FB-3CD3036E2F70}" type="slidenum">
              <a:rPr lang="en-US" altLang="vi-VN"/>
              <a:pPr>
                <a:defRPr/>
              </a:pPr>
              <a:t>‹#›</a:t>
            </a:fld>
            <a:endParaRPr lang="en-US" altLang="vi-VN"/>
          </a:p>
        </p:txBody>
      </p:sp>
    </p:spTree>
    <p:extLst>
      <p:ext uri="{BB962C8B-B14F-4D97-AF65-F5344CB8AC3E}">
        <p14:creationId xmlns:p14="http://schemas.microsoft.com/office/powerpoint/2010/main" val="2070937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EC1E475-041A-4202-8799-D7E07E6A620C}" type="datetimeFigureOut">
              <a:rPr lang="en-US" altLang="vi-VN"/>
              <a:pPr>
                <a:defRPr/>
              </a:pPr>
              <a:t>3/18/2025</a:t>
            </a:fld>
            <a:endParaRPr lang="en-US" altLang="vi-VN"/>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64508C-A2DD-4D38-8AB8-52C28F31A196}" type="slidenum">
              <a:rPr lang="en-US" altLang="vi-VN"/>
              <a:pPr>
                <a:defRPr/>
              </a:pPr>
              <a:t>‹#›</a:t>
            </a:fld>
            <a:endParaRPr lang="en-US" altLang="vi-VN"/>
          </a:p>
        </p:txBody>
      </p:sp>
    </p:spTree>
    <p:extLst>
      <p:ext uri="{BB962C8B-B14F-4D97-AF65-F5344CB8AC3E}">
        <p14:creationId xmlns:p14="http://schemas.microsoft.com/office/powerpoint/2010/main" val="1805501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20CFB32-9641-4AEA-96EE-44DA150E2EC5}" type="datetimeFigureOut">
              <a:rPr lang="en-US" altLang="vi-VN"/>
              <a:pPr>
                <a:defRPr/>
              </a:pPr>
              <a:t>3/18/2025</a:t>
            </a:fld>
            <a:endParaRPr lang="en-US" altLang="vi-VN"/>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A9C462-6E23-4D72-869F-7DE2E7BA2712}" type="slidenum">
              <a:rPr lang="en-US" altLang="vi-VN"/>
              <a:pPr>
                <a:defRPr/>
              </a:pPr>
              <a:t>‹#›</a:t>
            </a:fld>
            <a:endParaRPr lang="en-US" altLang="vi-VN"/>
          </a:p>
        </p:txBody>
      </p:sp>
    </p:spTree>
    <p:extLst>
      <p:ext uri="{BB962C8B-B14F-4D97-AF65-F5344CB8AC3E}">
        <p14:creationId xmlns:p14="http://schemas.microsoft.com/office/powerpoint/2010/main" val="637374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80786336-5988-447E-ADD1-17FF7253854D}" type="datetimeFigureOut">
              <a:rPr lang="en-US" altLang="vi-VN"/>
              <a:pPr>
                <a:defRPr/>
              </a:pPr>
              <a:t>3/18/2025</a:t>
            </a:fld>
            <a:endParaRPr lang="en-US" altLang="vi-VN"/>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F25F303B-1900-4941-91E3-E0E8393A688F}" type="slidenum">
              <a:rPr lang="en-US" altLang="vi-VN"/>
              <a:pPr>
                <a:defRPr/>
              </a:pPr>
              <a:t>‹#›</a:t>
            </a:fld>
            <a:endParaRPr lang="en-US" altLang="vi-VN"/>
          </a:p>
        </p:txBody>
      </p:sp>
    </p:spTree>
    <p:extLst>
      <p:ext uri="{BB962C8B-B14F-4D97-AF65-F5344CB8AC3E}">
        <p14:creationId xmlns:p14="http://schemas.microsoft.com/office/powerpoint/2010/main" val="1430483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6EEFD5A0-CB27-4174-80A8-88C7C8EC0D3B}" type="datetimeFigureOut">
              <a:rPr lang="en-US" altLang="vi-VN"/>
              <a:pPr>
                <a:defRPr/>
              </a:pPr>
              <a:t>3/18/2025</a:t>
            </a:fld>
            <a:endParaRPr lang="en-US" altLang="vi-VN"/>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C64189D-1F8C-4F9F-89A0-16AE11CB114F}" type="slidenum">
              <a:rPr lang="en-US" altLang="vi-VN"/>
              <a:pPr>
                <a:defRPr/>
              </a:pPr>
              <a:t>‹#›</a:t>
            </a:fld>
            <a:endParaRPr lang="en-US" altLang="vi-VN"/>
          </a:p>
        </p:txBody>
      </p:sp>
    </p:spTree>
    <p:extLst>
      <p:ext uri="{BB962C8B-B14F-4D97-AF65-F5344CB8AC3E}">
        <p14:creationId xmlns:p14="http://schemas.microsoft.com/office/powerpoint/2010/main" val="513780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DAF5245F-44E0-4650-BDCF-E1C952808AF6}" type="datetimeFigureOut">
              <a:rPr lang="en-US" altLang="vi-VN"/>
              <a:pPr>
                <a:defRPr/>
              </a:pPr>
              <a:t>3/18/2025</a:t>
            </a:fld>
            <a:endParaRPr lang="en-US" altLang="vi-VN"/>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F714D25-F771-4596-9355-E33902703CD2}" type="slidenum">
              <a:rPr lang="en-US" altLang="vi-VN"/>
              <a:pPr>
                <a:defRPr/>
              </a:pPr>
              <a:t>‹#›</a:t>
            </a:fld>
            <a:endParaRPr lang="en-US" altLang="vi-VN"/>
          </a:p>
        </p:txBody>
      </p:sp>
    </p:spTree>
    <p:extLst>
      <p:ext uri="{BB962C8B-B14F-4D97-AF65-F5344CB8AC3E}">
        <p14:creationId xmlns:p14="http://schemas.microsoft.com/office/powerpoint/2010/main" val="2755707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297DA54-0C24-442E-94FC-910E7179C294}" type="datetimeFigureOut">
              <a:rPr lang="en-US" altLang="vi-VN"/>
              <a:pPr>
                <a:defRPr/>
              </a:pPr>
              <a:t>3/18/2025</a:t>
            </a:fld>
            <a:endParaRPr lang="en-US" altLang="vi-VN"/>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CC06DFC-647D-4ADB-8A40-9D4E17CC1635}" type="slidenum">
              <a:rPr lang="en-US" altLang="vi-VN"/>
              <a:pPr>
                <a:defRPr/>
              </a:pPr>
              <a:t>‹#›</a:t>
            </a:fld>
            <a:endParaRPr lang="en-US" altLang="vi-VN"/>
          </a:p>
        </p:txBody>
      </p:sp>
    </p:spTree>
    <p:extLst>
      <p:ext uri="{BB962C8B-B14F-4D97-AF65-F5344CB8AC3E}">
        <p14:creationId xmlns:p14="http://schemas.microsoft.com/office/powerpoint/2010/main" val="1003388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F38AA7F-F0F6-4D4D-9518-B00D19B105A3}" type="datetimeFigureOut">
              <a:rPr lang="en-US" altLang="vi-VN"/>
              <a:pPr>
                <a:defRPr/>
              </a:pPr>
              <a:t>3/18/2025</a:t>
            </a:fld>
            <a:endParaRPr lang="en-US" altLang="vi-VN"/>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96EFBB-4D1E-45D8-BCE2-A62A1CE4B173}" type="slidenum">
              <a:rPr lang="en-US" altLang="vi-VN"/>
              <a:pPr>
                <a:defRPr/>
              </a:pPr>
              <a:t>‹#›</a:t>
            </a:fld>
            <a:endParaRPr lang="en-US" altLang="vi-VN"/>
          </a:p>
        </p:txBody>
      </p:sp>
    </p:spTree>
    <p:extLst>
      <p:ext uri="{BB962C8B-B14F-4D97-AF65-F5344CB8AC3E}">
        <p14:creationId xmlns:p14="http://schemas.microsoft.com/office/powerpoint/2010/main" val="909199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8F134EE-545D-4590-871F-7F3AA4466AD6}" type="datetimeFigureOut">
              <a:rPr lang="en-US" altLang="vi-VN"/>
              <a:pPr>
                <a:defRPr/>
              </a:pPr>
              <a:t>3/18/2025</a:t>
            </a:fld>
            <a:endParaRPr lang="en-US" altLang="vi-VN"/>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CD102-DEDD-46FD-AD19-ABD92DC8FF8B}" type="slidenum">
              <a:rPr lang="en-US" altLang="vi-VN"/>
              <a:pPr>
                <a:defRPr/>
              </a:pPr>
              <a:t>‹#›</a:t>
            </a:fld>
            <a:endParaRPr lang="en-US" altLang="vi-VN"/>
          </a:p>
        </p:txBody>
      </p:sp>
    </p:spTree>
    <p:extLst>
      <p:ext uri="{BB962C8B-B14F-4D97-AF65-F5344CB8AC3E}">
        <p14:creationId xmlns:p14="http://schemas.microsoft.com/office/powerpoint/2010/main" val="3478502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4"/>
          </p:nvPr>
        </p:nvSpPr>
        <p:spPr/>
        <p:txBody>
          <a:bodyPr/>
          <a:lstStyle>
            <a:lvl1pPr>
              <a:defRPr/>
            </a:lvl1pPr>
          </a:lstStyle>
          <a:p>
            <a:pPr>
              <a:defRPr/>
            </a:pPr>
            <a:fld id="{88D07DD7-7B7E-4BB4-905D-289CB363E1FF}" type="datetimeFigureOut">
              <a:rPr lang="en-US" altLang="vi-VN"/>
              <a:pPr>
                <a:defRPr/>
              </a:pPr>
              <a:t>3/18/2025</a:t>
            </a:fld>
            <a:endParaRPr lang="en-US" altLang="vi-VN"/>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B6026FBA-808F-4469-BC13-F461DAADB263}" type="slidenum">
              <a:rPr lang="en-US" altLang="vi-VN"/>
              <a:pPr>
                <a:defRPr/>
              </a:pPr>
              <a:t>‹#›</a:t>
            </a:fld>
            <a:endParaRPr lang="en-US" altLang="vi-VN"/>
          </a:p>
        </p:txBody>
      </p:sp>
    </p:spTree>
    <p:extLst>
      <p:ext uri="{BB962C8B-B14F-4D97-AF65-F5344CB8AC3E}">
        <p14:creationId xmlns:p14="http://schemas.microsoft.com/office/powerpoint/2010/main" val="2750631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3"/>
          <p:cNvSpPr>
            <a:spLocks noGrp="1"/>
          </p:cNvSpPr>
          <p:nvPr>
            <p:ph type="dt" sz="half" idx="15"/>
          </p:nvPr>
        </p:nvSpPr>
        <p:spPr/>
        <p:txBody>
          <a:bodyPr/>
          <a:lstStyle>
            <a:lvl1pPr>
              <a:defRPr/>
            </a:lvl1pPr>
          </a:lstStyle>
          <a:p>
            <a:pPr>
              <a:defRPr/>
            </a:pPr>
            <a:fld id="{78042F90-CF95-4C6B-A414-F8398BE06402}" type="datetimeFigureOut">
              <a:rPr lang="en-US" altLang="vi-VN"/>
              <a:pPr>
                <a:defRPr/>
              </a:pPr>
              <a:t>3/18/2025</a:t>
            </a:fld>
            <a:endParaRPr lang="en-US" altLang="vi-VN"/>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8" name="Slide Number Placeholder 5"/>
          <p:cNvSpPr>
            <a:spLocks noGrp="1"/>
          </p:cNvSpPr>
          <p:nvPr>
            <p:ph type="sldNum" sz="quarter" idx="17"/>
          </p:nvPr>
        </p:nvSpPr>
        <p:spPr/>
        <p:txBody>
          <a:bodyPr/>
          <a:lstStyle>
            <a:lvl1pPr>
              <a:defRPr/>
            </a:lvl1pPr>
          </a:lstStyle>
          <a:p>
            <a:pPr>
              <a:defRPr/>
            </a:pPr>
            <a:fld id="{55F06644-8214-488A-86AF-40162E89BD10}" type="slidenum">
              <a:rPr lang="en-US" altLang="vi-VN"/>
              <a:pPr>
                <a:defRPr/>
              </a:pPr>
              <a:t>‹#›</a:t>
            </a:fld>
            <a:endParaRPr lang="en-US" altLang="vi-VN"/>
          </a:p>
        </p:txBody>
      </p:sp>
    </p:spTree>
    <p:extLst>
      <p:ext uri="{BB962C8B-B14F-4D97-AF65-F5344CB8AC3E}">
        <p14:creationId xmlns:p14="http://schemas.microsoft.com/office/powerpoint/2010/main" val="3634941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053460F-13E3-4F22-9BAF-8D68688C9F80}" type="datetimeFigureOut">
              <a:rPr lang="en-US" altLang="vi-VN"/>
              <a:pPr>
                <a:defRPr/>
              </a:pPr>
              <a:t>3/18/2025</a:t>
            </a:fld>
            <a:endParaRPr lang="en-US" altLang="vi-VN"/>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C44172-6D2B-419A-B447-5D6A6A534B3F}" type="slidenum">
              <a:rPr lang="en-US" altLang="vi-VN"/>
              <a:pPr>
                <a:defRPr/>
              </a:pPr>
              <a:t>‹#›</a:t>
            </a:fld>
            <a:endParaRPr lang="en-US" altLang="vi-VN"/>
          </a:p>
        </p:txBody>
      </p:sp>
    </p:spTree>
    <p:extLst>
      <p:ext uri="{BB962C8B-B14F-4D97-AF65-F5344CB8AC3E}">
        <p14:creationId xmlns:p14="http://schemas.microsoft.com/office/powerpoint/2010/main" val="491355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8600" y="711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defRPr/>
            </a:pPr>
            <a:r>
              <a:rPr lang="en-US" sz="8000" smtClean="0"/>
              <a:t>“</a:t>
            </a:r>
          </a:p>
        </p:txBody>
      </p:sp>
      <p:sp>
        <p:nvSpPr>
          <p:cNvPr id="6" name="TextBox 5"/>
          <p:cNvSpPr txBox="1">
            <a:spLocks noChangeArrowheads="1"/>
          </p:cNvSpPr>
          <p:nvPr/>
        </p:nvSpPr>
        <p:spPr bwMode="auto">
          <a:xfrm>
            <a:off x="7696200" y="2768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a:defRPr/>
            </a:pPr>
            <a:r>
              <a:rPr lang="en-US" sz="8000" smtClean="0"/>
              <a:t>”</a:t>
            </a:r>
          </a:p>
        </p:txBody>
      </p:sp>
      <p:sp>
        <p:nvSpPr>
          <p:cNvPr id="2" name="Title 1"/>
          <p:cNvSpPr>
            <a:spLocks noGrp="1"/>
          </p:cNvSpPr>
          <p:nvPr>
            <p:ph type="title"/>
          </p:nvPr>
        </p:nvSpPr>
        <p:spPr>
          <a:xfrm>
            <a:off x="856283" y="533400"/>
            <a:ext cx="6859787" cy="2895600"/>
          </a:xfrm>
        </p:spPr>
        <p:txBody>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fld id="{769016B1-71BB-41F2-B6A9-20B33625D820}" type="datetimeFigureOut">
              <a:rPr lang="en-US" altLang="vi-VN"/>
              <a:pPr>
                <a:defRPr/>
              </a:pPr>
              <a:t>3/18/2025</a:t>
            </a:fld>
            <a:endParaRPr lang="en-US" altLang="vi-VN"/>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smtClean="0"/>
            </a:lvl1pPr>
          </a:lstStyle>
          <a:p>
            <a:pPr>
              <a:defRPr/>
            </a:pPr>
            <a:fld id="{B553DA36-3793-4FCB-8C31-CB8D39A72DA5}" type="slidenum">
              <a:rPr lang="en-US" altLang="vi-VN"/>
              <a:pPr>
                <a:defRPr/>
              </a:pPr>
              <a:t>‹#›</a:t>
            </a:fld>
            <a:endParaRPr lang="en-US" altLang="vi-VN"/>
          </a:p>
        </p:txBody>
      </p:sp>
    </p:spTree>
    <p:extLst>
      <p:ext uri="{BB962C8B-B14F-4D97-AF65-F5344CB8AC3E}">
        <p14:creationId xmlns:p14="http://schemas.microsoft.com/office/powerpoint/2010/main" val="3061665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6770C26-0386-4267-8131-2980AF36D722}" type="datetimeFigureOut">
              <a:rPr lang="en-US" altLang="vi-VN"/>
              <a:pPr>
                <a:defRPr/>
              </a:pPr>
              <a:t>3/18/2025</a:t>
            </a:fld>
            <a:endParaRPr lang="en-US" altLang="vi-VN"/>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209255-1ECB-48C1-98CA-16B7AC3C731E}" type="slidenum">
              <a:rPr lang="en-US" altLang="vi-VN"/>
              <a:pPr>
                <a:defRPr/>
              </a:pPr>
              <a:t>‹#›</a:t>
            </a:fld>
            <a:endParaRPr lang="en-US" altLang="vi-VN"/>
          </a:p>
        </p:txBody>
      </p:sp>
    </p:spTree>
    <p:extLst>
      <p:ext uri="{BB962C8B-B14F-4D97-AF65-F5344CB8AC3E}">
        <p14:creationId xmlns:p14="http://schemas.microsoft.com/office/powerpoint/2010/main" val="3334041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8600" y="711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defRPr/>
            </a:pPr>
            <a:r>
              <a:rPr lang="en-US" sz="8000" smtClean="0"/>
              <a:t>“</a:t>
            </a:r>
          </a:p>
        </p:txBody>
      </p:sp>
      <p:sp>
        <p:nvSpPr>
          <p:cNvPr id="6" name="TextBox 5"/>
          <p:cNvSpPr txBox="1">
            <a:spLocks noChangeArrowheads="1"/>
          </p:cNvSpPr>
          <p:nvPr/>
        </p:nvSpPr>
        <p:spPr bwMode="auto">
          <a:xfrm>
            <a:off x="7696200" y="2768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a:defRPr/>
            </a:pPr>
            <a:r>
              <a:rPr lang="en-US" sz="8000" smtClean="0"/>
              <a:t>”</a:t>
            </a:r>
          </a:p>
        </p:txBody>
      </p:sp>
      <p:sp>
        <p:nvSpPr>
          <p:cNvPr id="2" name="Title 1"/>
          <p:cNvSpPr>
            <a:spLocks noGrp="1"/>
          </p:cNvSpPr>
          <p:nvPr>
            <p:ph type="title"/>
          </p:nvPr>
        </p:nvSpPr>
        <p:spPr>
          <a:xfrm>
            <a:off x="856284" y="533400"/>
            <a:ext cx="6859786" cy="2895600"/>
          </a:xfrm>
        </p:spPr>
        <p:txBody>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rtlCol="0" anchor="b">
            <a:normAutofit/>
          </a:bodyPr>
          <a:lstStyle>
            <a:lvl1pPr>
              <a:buNone/>
              <a:defRPr lang="en-US" sz="20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fld id="{B1C6FBC6-73EC-4DA6-B9FA-56E9D0663F07}" type="datetimeFigureOut">
              <a:rPr lang="en-US" altLang="vi-VN"/>
              <a:pPr>
                <a:defRPr/>
              </a:pPr>
              <a:t>3/18/2025</a:t>
            </a:fld>
            <a:endParaRPr lang="en-US" altLang="vi-VN"/>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smtClean="0"/>
            </a:lvl1pPr>
          </a:lstStyle>
          <a:p>
            <a:pPr>
              <a:defRPr/>
            </a:pPr>
            <a:fld id="{BC6169E5-1B82-4F7C-AA63-14C8BEFEEE62}" type="slidenum">
              <a:rPr lang="en-US" altLang="vi-VN"/>
              <a:pPr>
                <a:defRPr/>
              </a:pPr>
              <a:t>‹#›</a:t>
            </a:fld>
            <a:endParaRPr lang="en-US" altLang="vi-VN"/>
          </a:p>
        </p:txBody>
      </p:sp>
    </p:spTree>
    <p:extLst>
      <p:ext uri="{BB962C8B-B14F-4D97-AF65-F5344CB8AC3E}">
        <p14:creationId xmlns:p14="http://schemas.microsoft.com/office/powerpoint/2010/main" val="560255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a:lstStyle>
            <a:lvl1pPr>
              <a:defRPr lang="en-US" sz="2800"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rtlCol="0" anchor="b">
            <a:normAutofit/>
          </a:bodyPr>
          <a:lstStyle>
            <a:lvl1pPr>
              <a:buNone/>
              <a:defRPr lang="en-US" sz="20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4"/>
          </p:nvPr>
        </p:nvSpPr>
        <p:spPr/>
        <p:txBody>
          <a:bodyPr/>
          <a:lstStyle>
            <a:lvl1pPr>
              <a:defRPr/>
            </a:lvl1pPr>
          </a:lstStyle>
          <a:p>
            <a:pPr>
              <a:defRPr/>
            </a:pPr>
            <a:fld id="{0B0C013D-20EF-48A6-ABF5-721179BDA820}" type="datetimeFigureOut">
              <a:rPr lang="en-US" altLang="vi-VN"/>
              <a:pPr>
                <a:defRPr/>
              </a:pPr>
              <a:t>3/18/2025</a:t>
            </a:fld>
            <a:endParaRPr lang="en-US" altLang="vi-VN"/>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DFDB1BA2-9968-4825-9D93-5458AF303A2D}" type="slidenum">
              <a:rPr lang="en-US" altLang="vi-VN"/>
              <a:pPr>
                <a:defRPr/>
              </a:pPr>
              <a:t>‹#›</a:t>
            </a:fld>
            <a:endParaRPr lang="en-US" altLang="vi-VN"/>
          </a:p>
        </p:txBody>
      </p:sp>
    </p:spTree>
    <p:extLst>
      <p:ext uri="{BB962C8B-B14F-4D97-AF65-F5344CB8AC3E}">
        <p14:creationId xmlns:p14="http://schemas.microsoft.com/office/powerpoint/2010/main" val="1273553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B46D0A7-B04B-433F-AE3E-DCBA12EAA5D3}" type="datetimeFigureOut">
              <a:rPr lang="en-US" altLang="vi-VN"/>
              <a:pPr>
                <a:defRPr/>
              </a:pPr>
              <a:t>3/18/2025</a:t>
            </a:fld>
            <a:endParaRPr lang="en-US" altLang="vi-VN"/>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A8472A-13ED-4C49-A4AB-B1BBA3733647}" type="slidenum">
              <a:rPr lang="en-US" altLang="vi-VN"/>
              <a:pPr>
                <a:defRPr/>
              </a:pPr>
              <a:t>‹#›</a:t>
            </a:fld>
            <a:endParaRPr lang="en-US" altLang="vi-VN"/>
          </a:p>
        </p:txBody>
      </p:sp>
    </p:spTree>
    <p:extLst>
      <p:ext uri="{BB962C8B-B14F-4D97-AF65-F5344CB8AC3E}">
        <p14:creationId xmlns:p14="http://schemas.microsoft.com/office/powerpoint/2010/main" val="2031609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2A75726-D503-400F-B009-CFD721AA0315}" type="datetimeFigureOut">
              <a:rPr lang="en-US" altLang="vi-VN"/>
              <a:pPr>
                <a:defRPr/>
              </a:pPr>
              <a:t>3/18/2025</a:t>
            </a:fld>
            <a:endParaRPr lang="en-US" altLang="vi-VN"/>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94D64B-F1B0-44C1-8FAE-22BA00A3D629}" type="slidenum">
              <a:rPr lang="en-US" altLang="vi-VN"/>
              <a:pPr>
                <a:defRPr/>
              </a:pPr>
              <a:t>‹#›</a:t>
            </a:fld>
            <a:endParaRPr lang="en-US" altLang="vi-VN"/>
          </a:p>
        </p:txBody>
      </p:sp>
    </p:spTree>
    <p:extLst>
      <p:ext uri="{BB962C8B-B14F-4D97-AF65-F5344CB8AC3E}">
        <p14:creationId xmlns:p14="http://schemas.microsoft.com/office/powerpoint/2010/main" val="327703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945A267-B290-4F89-B9BC-FA55AEDAF040}" type="datetimeFigureOut">
              <a:rPr lang="en-US" altLang="vi-VN"/>
              <a:pPr>
                <a:defRPr/>
              </a:pPr>
              <a:t>3/18/2025</a:t>
            </a:fld>
            <a:endParaRPr lang="en-US" altLang="vi-VN"/>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CD4409-EDDF-4619-B87C-70ABE468133E}" type="slidenum">
              <a:rPr lang="en-US" altLang="vi-VN"/>
              <a:pPr>
                <a:defRPr/>
              </a:pPr>
              <a:t>‹#›</a:t>
            </a:fld>
            <a:endParaRPr lang="en-US" altLang="vi-VN"/>
          </a:p>
        </p:txBody>
      </p:sp>
    </p:spTree>
    <p:extLst>
      <p:ext uri="{BB962C8B-B14F-4D97-AF65-F5344CB8AC3E}">
        <p14:creationId xmlns:p14="http://schemas.microsoft.com/office/powerpoint/2010/main" val="1508274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FC51B50-3DF2-4563-BDB5-54E426369B50}" type="datetimeFigureOut">
              <a:rPr lang="en-US" altLang="vi-VN"/>
              <a:pPr>
                <a:defRPr/>
              </a:pPr>
              <a:t>3/18/2025</a:t>
            </a:fld>
            <a:endParaRPr lang="en-US" altLang="vi-VN"/>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95B9E4-CB8C-47C2-8B1A-F8865F75E285}" type="slidenum">
              <a:rPr lang="en-US" altLang="vi-VN"/>
              <a:pPr>
                <a:defRPr/>
              </a:pPr>
              <a:t>‹#›</a:t>
            </a:fld>
            <a:endParaRPr lang="en-US" altLang="vi-VN"/>
          </a:p>
        </p:txBody>
      </p:sp>
    </p:spTree>
    <p:extLst>
      <p:ext uri="{BB962C8B-B14F-4D97-AF65-F5344CB8AC3E}">
        <p14:creationId xmlns:p14="http://schemas.microsoft.com/office/powerpoint/2010/main" val="1651540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168A3C4-8282-47FF-A315-ED030CBEA958}" type="datetimeFigureOut">
              <a:rPr lang="en-US" altLang="vi-VN"/>
              <a:pPr>
                <a:defRPr/>
              </a:pPr>
              <a:t>3/18/2025</a:t>
            </a:fld>
            <a:endParaRPr lang="en-US" altLang="vi-VN"/>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EAD8B1F-745C-4F37-A651-D55F49C980B2}" type="slidenum">
              <a:rPr lang="en-US" altLang="vi-VN"/>
              <a:pPr>
                <a:defRPr/>
              </a:pPr>
              <a:t>‹#›</a:t>
            </a:fld>
            <a:endParaRPr lang="en-US" altLang="vi-VN"/>
          </a:p>
        </p:txBody>
      </p:sp>
    </p:spTree>
    <p:extLst>
      <p:ext uri="{BB962C8B-B14F-4D97-AF65-F5344CB8AC3E}">
        <p14:creationId xmlns:p14="http://schemas.microsoft.com/office/powerpoint/2010/main" val="2177643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A10D25E-F5DE-4CC2-8769-25CA2D14C72F}" type="datetimeFigureOut">
              <a:rPr lang="en-US" altLang="vi-VN"/>
              <a:pPr>
                <a:defRPr/>
              </a:pPr>
              <a:t>3/18/2025</a:t>
            </a:fld>
            <a:endParaRPr lang="en-US" altLang="vi-VN"/>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45C4AEB-EDEB-494D-A580-29DFD46B9425}" type="slidenum">
              <a:rPr lang="en-US" altLang="vi-VN"/>
              <a:pPr>
                <a:defRPr/>
              </a:pPr>
              <a:t>‹#›</a:t>
            </a:fld>
            <a:endParaRPr lang="en-US" altLang="vi-VN"/>
          </a:p>
        </p:txBody>
      </p:sp>
    </p:spTree>
    <p:extLst>
      <p:ext uri="{BB962C8B-B14F-4D97-AF65-F5344CB8AC3E}">
        <p14:creationId xmlns:p14="http://schemas.microsoft.com/office/powerpoint/2010/main" val="1984407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83D92C-6CD8-47F7-ABAA-26FA0F47D2B8}" type="datetimeFigureOut">
              <a:rPr lang="en-US" altLang="vi-VN"/>
              <a:pPr>
                <a:defRPr/>
              </a:pPr>
              <a:t>3/18/2025</a:t>
            </a:fld>
            <a:endParaRPr lang="en-US" altLang="vi-VN"/>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66C79C-62A1-4F09-A226-83B7116004C5}" type="slidenum">
              <a:rPr lang="en-US" altLang="vi-VN"/>
              <a:pPr>
                <a:defRPr/>
              </a:pPr>
              <a:t>‹#›</a:t>
            </a:fld>
            <a:endParaRPr lang="en-US" altLang="vi-VN"/>
          </a:p>
        </p:txBody>
      </p:sp>
    </p:spTree>
    <p:extLst>
      <p:ext uri="{BB962C8B-B14F-4D97-AF65-F5344CB8AC3E}">
        <p14:creationId xmlns:p14="http://schemas.microsoft.com/office/powerpoint/2010/main" val="451100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2929A6-E573-447C-9905-FA40FA5B8849}" type="datetimeFigureOut">
              <a:rPr lang="en-US" altLang="vi-VN"/>
              <a:pPr>
                <a:defRPr/>
              </a:pPr>
              <a:t>3/18/2025</a:t>
            </a:fld>
            <a:endParaRPr lang="en-US" altLang="vi-VN"/>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2574C8-3087-44F4-802E-495EC246D8DA}" type="slidenum">
              <a:rPr lang="en-US" altLang="vi-VN"/>
              <a:pPr>
                <a:defRPr/>
              </a:pPr>
              <a:t>‹#›</a:t>
            </a:fld>
            <a:endParaRPr lang="en-US" altLang="vi-VN"/>
          </a:p>
        </p:txBody>
      </p:sp>
    </p:spTree>
    <p:extLst>
      <p:ext uri="{BB962C8B-B14F-4D97-AF65-F5344CB8AC3E}">
        <p14:creationId xmlns:p14="http://schemas.microsoft.com/office/powerpoint/2010/main" val="4233567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6BEC667-1540-4188-A712-C53B59016DC4}" type="datetimeFigureOut">
              <a:rPr lang="en-US" altLang="vi-VN"/>
              <a:pPr>
                <a:defRPr/>
              </a:pPr>
              <a:t>3/18/2025</a:t>
            </a:fld>
            <a:endParaRPr lang="en-US" altLang="vi-VN"/>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ABADAC-D5AF-4139-860F-5C206CAB589C}" type="slidenum">
              <a:rPr lang="en-US" altLang="vi-VN"/>
              <a:pPr>
                <a:defRPr/>
              </a:pPr>
              <a:t>‹#›</a:t>
            </a:fld>
            <a:endParaRPr lang="en-US" altLang="vi-VN"/>
          </a:p>
        </p:txBody>
      </p:sp>
    </p:spTree>
    <p:extLst>
      <p:ext uri="{BB962C8B-B14F-4D97-AF65-F5344CB8AC3E}">
        <p14:creationId xmlns:p14="http://schemas.microsoft.com/office/powerpoint/2010/main" val="141600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915FCF49-E37D-47AB-A6D4-A3AA39EF4C02}" type="datetimeFigureOut">
              <a:rPr lang="en-US" altLang="vi-VN"/>
              <a:pPr>
                <a:defRPr/>
              </a:pPr>
              <a:t>3/18/2025</a:t>
            </a:fld>
            <a:endParaRPr lang="en-US" alt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586FD740-838D-4ED5-9491-42EE562D8623}"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050" name="Group 6"/>
          <p:cNvGrpSpPr>
            <a:grpSpLocks/>
          </p:cNvGrpSpPr>
          <p:nvPr/>
        </p:nvGrpSpPr>
        <p:grpSpPr bwMode="auto">
          <a:xfrm>
            <a:off x="6670675" y="3894138"/>
            <a:ext cx="2470150" cy="2659062"/>
            <a:chOff x="6687077" y="3259666"/>
            <a:chExt cx="2981857" cy="3208867"/>
          </a:xfrm>
        </p:grpSpPr>
        <p:cxnSp>
          <p:nvCxnSpPr>
            <p:cNvPr id="8" name="Straight Connector 7"/>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788"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2052" name="Text Placeholder 2"/>
          <p:cNvSpPr>
            <a:spLocks noGrp="1" noChangeArrowheads="1"/>
          </p:cNvSpPr>
          <p:nvPr>
            <p:ph type="body" idx="1"/>
          </p:nvPr>
        </p:nvSpPr>
        <p:spPr bwMode="auto">
          <a:xfrm>
            <a:off x="533400" y="533400"/>
            <a:ext cx="6554788"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8FED3536-08C6-4699-82A4-A6704CB03022}" type="datetimeFigureOut">
              <a:rPr lang="en-US" altLang="vi-VN"/>
              <a:pPr>
                <a:defRPr/>
              </a:pPr>
              <a:t>3/18/2025</a:t>
            </a:fld>
            <a:endParaRPr lang="en-US" altLang="vi-VN"/>
          </a:p>
        </p:txBody>
      </p:sp>
      <p:sp>
        <p:nvSpPr>
          <p:cNvPr id="5" name="Footer Placeholder 4"/>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773988" y="5578475"/>
            <a:ext cx="857250" cy="669925"/>
          </a:xfrm>
          <a:prstGeom prst="rect">
            <a:avLst/>
          </a:prstGeom>
        </p:spPr>
        <p:txBody>
          <a:bodyPr vert="horz" wrap="square" lIns="91440" tIns="45720" rIns="91440" bIns="45720" numCol="1" anchor="b" anchorCtr="0" compatLnSpc="1">
            <a:prstTxWarp prst="textNoShape">
              <a:avLst/>
            </a:prstTxWarp>
          </a:bodyPr>
          <a:lstStyle>
            <a:lvl1pPr algn="r">
              <a:defRPr sz="2800" smtClean="0">
                <a:solidFill>
                  <a:srgbClr val="0A304A"/>
                </a:solidFill>
                <a:latin typeface="Century Gothic" pitchFamily="34" charset="0"/>
              </a:defRPr>
            </a:lvl1pPr>
          </a:lstStyle>
          <a:p>
            <a:pPr>
              <a:defRPr/>
            </a:pPr>
            <a:fld id="{BD672FB2-CADA-4F0A-84B9-31E9F810D98F}" type="slidenum">
              <a:rPr lang="en-US" altLang="vi-VN"/>
              <a:pPr>
                <a:defRPr/>
              </a:pPr>
              <a:t>‹#›</a:t>
            </a:fld>
            <a:endParaRPr lang="en-US" altLang="vi-VN"/>
          </a:p>
        </p:txBody>
      </p:sp>
    </p:spTree>
  </p:cSld>
  <p:clrMap bg1="dk1" tx1="lt1" bg2="dk2" tx2="lt2" accent1="accent1" accent2="accent2" accent3="accent3" accent4="accent4" accent5="accent5" accent6="accent6" hlink="hlink" folHlink="folHlink"/>
  <p:sldLayoutIdLst>
    <p:sldLayoutId id="2147483737"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8" r:id="rId12"/>
    <p:sldLayoutId id="2147483733" r:id="rId13"/>
    <p:sldLayoutId id="2147483739" r:id="rId14"/>
    <p:sldLayoutId id="2147483734" r:id="rId15"/>
    <p:sldLayoutId id="2147483735" r:id="rId16"/>
    <p:sldLayoutId id="2147483736" r:id="rId17"/>
  </p:sldLayoutIdLst>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itchFamily="34" charset="0"/>
        </a:defRPr>
      </a:lvl2pPr>
      <a:lvl3pPr algn="l" defTabSz="457200" rtl="0" eaLnBrk="0" fontAlgn="base" hangingPunct="0">
        <a:spcBef>
          <a:spcPct val="0"/>
        </a:spcBef>
        <a:spcAft>
          <a:spcPct val="0"/>
        </a:spcAft>
        <a:defRPr sz="3200">
          <a:solidFill>
            <a:schemeClr val="tx1"/>
          </a:solidFill>
          <a:latin typeface="Century Gothic" pitchFamily="34" charset="0"/>
        </a:defRPr>
      </a:lvl3pPr>
      <a:lvl4pPr algn="l" defTabSz="457200" rtl="0" eaLnBrk="0" fontAlgn="base" hangingPunct="0">
        <a:spcBef>
          <a:spcPct val="0"/>
        </a:spcBef>
        <a:spcAft>
          <a:spcPct val="0"/>
        </a:spcAft>
        <a:defRPr sz="3200">
          <a:solidFill>
            <a:schemeClr val="tx1"/>
          </a:solidFill>
          <a:latin typeface="Century Gothic" pitchFamily="34" charset="0"/>
        </a:defRPr>
      </a:lvl4pPr>
      <a:lvl5pPr algn="l" defTabSz="457200" rtl="0" eaLnBrk="0" fontAlgn="base" hangingPunct="0">
        <a:spcBef>
          <a:spcPct val="0"/>
        </a:spcBef>
        <a:spcAft>
          <a:spcPct val="0"/>
        </a:spcAft>
        <a:defRPr sz="3200">
          <a:solidFill>
            <a:schemeClr val="tx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6154738" cy="3124200"/>
          </a:xfrm>
        </p:spPr>
        <p:txBody>
          <a:bodyPr/>
          <a:lstStyle/>
          <a:p>
            <a:pPr eaLnBrk="1" fontAlgn="auto" hangingPunct="1">
              <a:spcAft>
                <a:spcPts val="0"/>
              </a:spcAft>
              <a:defRPr/>
            </a:pPr>
            <a:endParaRPr lang="vi-VN" dirty="0"/>
          </a:p>
        </p:txBody>
      </p:sp>
      <p:sp>
        <p:nvSpPr>
          <p:cNvPr id="6147" name="Subtitle 2"/>
          <p:cNvSpPr>
            <a:spLocks noGrp="1" noChangeArrowheads="1"/>
          </p:cNvSpPr>
          <p:nvPr>
            <p:ph type="subTitle" idx="1"/>
          </p:nvPr>
        </p:nvSpPr>
        <p:spPr>
          <a:xfrm>
            <a:off x="533400" y="3843338"/>
            <a:ext cx="4954588" cy="1914525"/>
          </a:xfrm>
        </p:spPr>
        <p:txBody>
          <a:bodyPr/>
          <a:lstStyle/>
          <a:p>
            <a:pPr eaLnBrk="1" hangingPunct="1"/>
            <a:endParaRPr lang="vi-VN" smtClean="0">
              <a:solidFill>
                <a:srgbClr val="0F496F"/>
              </a:solidFill>
            </a:endParaRP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t="9492"/>
          <a:stretch>
            <a:fillRect/>
          </a:stretch>
        </p:blipFill>
        <p:spPr bwMode="auto">
          <a:xfrm>
            <a:off x="19050" y="914400"/>
            <a:ext cx="9144000"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vi-VN" altLang="vi-VN" smtClean="0">
              <a:latin typeface="Calibri" pitchFamily="34" charset="0"/>
            </a:endParaRPr>
          </a:p>
        </p:txBody>
      </p:sp>
      <p:pic>
        <p:nvPicPr>
          <p:cNvPr id="15363" name="Content Placeholder 3" descr="bao_luc_hoc_duon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254" r="-1254"/>
          <a:stretch>
            <a:fillRect/>
          </a:stretch>
        </p:blip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vi-VN" altLang="vi-VN" smtClean="0">
              <a:latin typeface="Calibri" pitchFamily="34" charset="0"/>
            </a:endParaRPr>
          </a:p>
        </p:txBody>
      </p:sp>
      <p:pic>
        <p:nvPicPr>
          <p:cNvPr id="16387" name="Content Placeholder 3" descr="bạo_lực-08_26_48_01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9872" b="9872"/>
          <a:stretch>
            <a:fillRect/>
          </a:stretch>
        </p:blip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vi-VN" altLang="vi-VN" smtClean="0">
              <a:latin typeface="Calibri" pitchFamily="34" charset="0"/>
            </a:endParaRPr>
          </a:p>
        </p:txBody>
      </p:sp>
      <p:pic>
        <p:nvPicPr>
          <p:cNvPr id="17411" name="Content Placeholder 3" descr="van-de-bao-luc-hoc-duong-hien-na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4906" b="-4906"/>
          <a:stretch>
            <a:fillRect/>
          </a:stretch>
        </p:blip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vi-VN" altLang="vi-VN" smtClean="0">
              <a:latin typeface="Calibri" pitchFamily="34" charset="0"/>
            </a:endParaRPr>
          </a:p>
        </p:txBody>
      </p:sp>
      <p:pic>
        <p:nvPicPr>
          <p:cNvPr id="18435" name="Content Placeholder 3" descr="photo-0-150718900848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0185" r="-10185"/>
          <a:stretch>
            <a:fillRect/>
          </a:stretch>
        </p:blip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628650" y="533400"/>
            <a:ext cx="78867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lnSpc>
                <a:spcPct val="70000"/>
              </a:lnSpc>
            </a:pPr>
            <a:r>
              <a:rPr lang="en-US" altLang="vi-VN" sz="2200" b="1">
                <a:solidFill>
                  <a:srgbClr val="0000FF"/>
                </a:solidFill>
              </a:rPr>
              <a:t>BIỂU HIỆN CỦA HỌC SINH ĐANG BỊ BẠO LỰC TRONG TRƯỜNG HỌC</a:t>
            </a:r>
            <a:r>
              <a:rPr lang="en-US" altLang="vi-VN" sz="2500" b="1">
                <a:solidFill>
                  <a:srgbClr val="0000FF"/>
                </a:solidFill>
              </a:rPr>
              <a:t/>
            </a:r>
            <a:br>
              <a:rPr lang="en-US" altLang="vi-VN" sz="2500" b="1">
                <a:solidFill>
                  <a:srgbClr val="0000FF"/>
                </a:solidFill>
              </a:rPr>
            </a:br>
            <a:endParaRPr lang="en-US" altLang="vi-VN" sz="2500" b="1">
              <a:solidFill>
                <a:srgbClr val="0000FF"/>
              </a:solidFill>
            </a:endParaRPr>
          </a:p>
        </p:txBody>
      </p:sp>
      <p:sp>
        <p:nvSpPr>
          <p:cNvPr id="19459" name="TextBox 5"/>
          <p:cNvSpPr txBox="1">
            <a:spLocks noChangeArrowheads="1"/>
          </p:cNvSpPr>
          <p:nvPr/>
        </p:nvSpPr>
        <p:spPr bwMode="auto">
          <a:xfrm>
            <a:off x="762000" y="2200275"/>
            <a:ext cx="6096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ct val="105000"/>
              </a:lnSpc>
              <a:spcBef>
                <a:spcPts val="1000"/>
              </a:spcBef>
            </a:pPr>
            <a:r>
              <a:rPr lang="en-US" altLang="vi-VN" b="1">
                <a:solidFill>
                  <a:srgbClr val="0000FF"/>
                </a:solidFill>
              </a:rPr>
              <a:t>Các biểu hiện của trẻ thể hiện trong: </a:t>
            </a:r>
          </a:p>
          <a:p>
            <a:pPr eaLnBrk="1" hangingPunct="1">
              <a:lnSpc>
                <a:spcPct val="105000"/>
              </a:lnSpc>
              <a:spcBef>
                <a:spcPts val="1000"/>
              </a:spcBef>
              <a:buFont typeface="Wingdings" pitchFamily="2" charset="2"/>
              <a:buChar char="Ø"/>
            </a:pPr>
            <a:r>
              <a:rPr lang="en-US" altLang="vi-VN">
                <a:solidFill>
                  <a:srgbClr val="3B3B37"/>
                </a:solidFill>
              </a:rPr>
              <a:t>Xã hội</a:t>
            </a:r>
          </a:p>
          <a:p>
            <a:pPr eaLnBrk="1" hangingPunct="1">
              <a:lnSpc>
                <a:spcPct val="105000"/>
              </a:lnSpc>
              <a:spcBef>
                <a:spcPts val="1000"/>
              </a:spcBef>
              <a:buFont typeface="Wingdings" pitchFamily="2" charset="2"/>
              <a:buChar char="Ø"/>
            </a:pPr>
            <a:r>
              <a:rPr lang="en-US" altLang="vi-VN">
                <a:solidFill>
                  <a:srgbClr val="3B3B37"/>
                </a:solidFill>
              </a:rPr>
              <a:t>Hành vi </a:t>
            </a:r>
          </a:p>
          <a:p>
            <a:pPr eaLnBrk="1" hangingPunct="1">
              <a:lnSpc>
                <a:spcPct val="105000"/>
              </a:lnSpc>
              <a:spcBef>
                <a:spcPts val="1000"/>
              </a:spcBef>
              <a:buFont typeface="Wingdings" pitchFamily="2" charset="2"/>
              <a:buChar char="Ø"/>
            </a:pPr>
            <a:r>
              <a:rPr lang="en-US" altLang="vi-VN">
                <a:solidFill>
                  <a:srgbClr val="3B3B37"/>
                </a:solidFill>
              </a:rPr>
              <a:t>Cảm xúc</a:t>
            </a:r>
          </a:p>
          <a:p>
            <a:pPr eaLnBrk="1" hangingPunct="1">
              <a:lnSpc>
                <a:spcPct val="105000"/>
              </a:lnSpc>
              <a:spcBef>
                <a:spcPts val="1000"/>
              </a:spcBef>
              <a:buFont typeface="Wingdings" pitchFamily="2" charset="2"/>
              <a:buChar char="Ø"/>
            </a:pPr>
            <a:r>
              <a:rPr lang="en-US" altLang="vi-VN">
                <a:solidFill>
                  <a:srgbClr val="3B3B37"/>
                </a:solidFill>
              </a:rPr>
              <a:t>Cơ thể</a:t>
            </a:r>
          </a:p>
          <a:p>
            <a:pPr eaLnBrk="1" hangingPunct="1">
              <a:lnSpc>
                <a:spcPct val="105000"/>
              </a:lnSpc>
              <a:spcBef>
                <a:spcPts val="1000"/>
              </a:spcBef>
              <a:buFont typeface="Wingdings" pitchFamily="2" charset="2"/>
              <a:buChar char="Ø"/>
            </a:pPr>
            <a:r>
              <a:rPr lang="en-US" altLang="vi-VN">
                <a:solidFill>
                  <a:srgbClr val="3B3B37"/>
                </a:solidFill>
              </a:rPr>
              <a:t>Nhận thức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p:txBody>
          <a:bodyPr/>
          <a:lstStyle/>
          <a:p>
            <a:endParaRPr lang="vi-VN" altLang="vi-VN" smtClean="0"/>
          </a:p>
        </p:txBody>
      </p:sp>
      <p:sp>
        <p:nvSpPr>
          <p:cNvPr id="20483" name="Content Placeholder 2"/>
          <p:cNvSpPr txBox="1">
            <a:spLocks/>
          </p:cNvSpPr>
          <p:nvPr/>
        </p:nvSpPr>
        <p:spPr bwMode="auto">
          <a:xfrm>
            <a:off x="688975" y="1993900"/>
            <a:ext cx="518160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just" eaLnBrk="1" hangingPunct="1">
              <a:lnSpc>
                <a:spcPct val="95000"/>
              </a:lnSpc>
              <a:spcBef>
                <a:spcPts val="1000"/>
              </a:spcBef>
              <a:buFontTx/>
              <a:buChar char="•"/>
            </a:pPr>
            <a:r>
              <a:rPr lang="en-US" altLang="vi-VN" sz="2800">
                <a:solidFill>
                  <a:srgbClr val="3B3B37"/>
                </a:solidFill>
              </a:rPr>
              <a:t>Xuất hiện vết bầm tím, trầy xước, lở loét hoặc vết thương mà cha mẹ không rõ lý do</a:t>
            </a:r>
          </a:p>
          <a:p>
            <a:pPr algn="just" eaLnBrk="1" hangingPunct="1">
              <a:lnSpc>
                <a:spcPct val="95000"/>
              </a:lnSpc>
              <a:spcBef>
                <a:spcPts val="1000"/>
              </a:spcBef>
              <a:buFontTx/>
              <a:buChar char="•"/>
            </a:pPr>
            <a:r>
              <a:rPr lang="en-US" altLang="vi-VN" sz="2800">
                <a:solidFill>
                  <a:srgbClr val="3B3B37"/>
                </a:solidFill>
              </a:rPr>
              <a:t>Đau không rõ vị trí cụ thể, nhức đầu, đau bụng, nôn</a:t>
            </a:r>
          </a:p>
          <a:p>
            <a:pPr algn="just" eaLnBrk="1" hangingPunct="1">
              <a:lnSpc>
                <a:spcPct val="95000"/>
              </a:lnSpc>
              <a:spcBef>
                <a:spcPts val="1000"/>
              </a:spcBef>
              <a:buFontTx/>
              <a:buChar char="•"/>
            </a:pPr>
            <a:r>
              <a:rPr lang="en-US" altLang="vi-VN" sz="2800">
                <a:solidFill>
                  <a:srgbClr val="3B3B37"/>
                </a:solidFill>
              </a:rPr>
              <a:t>Dễ dàng mệt mỏi hoặc tình trạng thể chất đi xuống</a:t>
            </a:r>
          </a:p>
          <a:p>
            <a:pPr algn="just" eaLnBrk="1" hangingPunct="1">
              <a:lnSpc>
                <a:spcPct val="95000"/>
              </a:lnSpc>
              <a:spcBef>
                <a:spcPts val="1000"/>
              </a:spcBef>
              <a:buFontTx/>
              <a:buChar char="•"/>
            </a:pPr>
            <a:r>
              <a:rPr lang="en-US" altLang="vi-VN" sz="2800">
                <a:solidFill>
                  <a:srgbClr val="3B3B37"/>
                </a:solidFill>
              </a:rPr>
              <a:t>Quần áo và cặp sách bị rách hoặc bị hỏng</a:t>
            </a:r>
          </a:p>
        </p:txBody>
      </p:sp>
      <p:sp>
        <p:nvSpPr>
          <p:cNvPr id="5" name="Left Arrow Callout 7"/>
          <p:cNvSpPr/>
          <p:nvPr/>
        </p:nvSpPr>
        <p:spPr>
          <a:xfrm>
            <a:off x="6019800" y="1981200"/>
            <a:ext cx="2133600" cy="23622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vi-VN" sz="3200">
                <a:solidFill>
                  <a:srgbClr val="FFC000"/>
                </a:solidFill>
              </a:rPr>
              <a:t>Về thân thể</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vi-VN" altLang="vi-VN" smtClean="0"/>
          </a:p>
        </p:txBody>
      </p:sp>
      <p:sp>
        <p:nvSpPr>
          <p:cNvPr id="21507" name="Content Placeholder 2"/>
          <p:cNvSpPr>
            <a:spLocks noGrp="1"/>
          </p:cNvSpPr>
          <p:nvPr>
            <p:ph idx="1"/>
          </p:nvPr>
        </p:nvSpPr>
        <p:spPr/>
        <p:txBody>
          <a:bodyPr/>
          <a:lstStyle/>
          <a:p>
            <a:endParaRPr lang="vi-VN" altLang="vi-VN" smtClean="0"/>
          </a:p>
        </p:txBody>
      </p:sp>
      <p:sp>
        <p:nvSpPr>
          <p:cNvPr id="21508" name="Title 1"/>
          <p:cNvSpPr txBox="1">
            <a:spLocks noChangeArrowheads="1"/>
          </p:cNvSpPr>
          <p:nvPr/>
        </p:nvSpPr>
        <p:spPr bwMode="auto">
          <a:xfrm>
            <a:off x="368300" y="110807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lnSpc>
                <a:spcPct val="90000"/>
              </a:lnSpc>
            </a:pPr>
            <a:r>
              <a:rPr lang="en-US" altLang="vi-VN" sz="2800" b="1">
                <a:solidFill>
                  <a:srgbClr val="00B0F0"/>
                </a:solidFill>
              </a:rPr>
              <a:t>Dấu hiệu nhận biết trẻ bị bạo lực TCSG</a:t>
            </a:r>
          </a:p>
        </p:txBody>
      </p:sp>
      <p:sp>
        <p:nvSpPr>
          <p:cNvPr id="5" name="Notched Right Arrow 7"/>
          <p:cNvSpPr/>
          <p:nvPr/>
        </p:nvSpPr>
        <p:spPr>
          <a:xfrm>
            <a:off x="685800" y="2554288"/>
            <a:ext cx="2209800" cy="1752600"/>
          </a:xfrm>
          <a:prstGeom prst="notchedRightArrow">
            <a:avLst/>
          </a:prstGeom>
          <a:gradFill>
            <a:gsLst>
              <a:gs pos="0">
                <a:srgbClr val="FF66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vi-VN" sz="2800" b="1">
                <a:solidFill>
                  <a:srgbClr val="00B0F0"/>
                </a:solidFill>
              </a:rPr>
              <a:t>Về tâm lý</a:t>
            </a:r>
          </a:p>
        </p:txBody>
      </p:sp>
      <p:sp>
        <p:nvSpPr>
          <p:cNvPr id="21510" name="Content Placeholder 2"/>
          <p:cNvSpPr txBox="1">
            <a:spLocks/>
          </p:cNvSpPr>
          <p:nvPr/>
        </p:nvSpPr>
        <p:spPr bwMode="auto">
          <a:xfrm>
            <a:off x="3200400" y="1905000"/>
            <a:ext cx="5638800"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just" eaLnBrk="1" hangingPunct="1">
              <a:spcBef>
                <a:spcPct val="20000"/>
              </a:spcBef>
              <a:buFontTx/>
              <a:buChar char="•"/>
            </a:pPr>
            <a:r>
              <a:rPr lang="en-US" altLang="vi-VN" sz="3200"/>
              <a:t>Trông mệt mỏi, cáu kỉnh, không vui, hay ngồi một mình, hay sợ hãi, dễ khóc, chán nản, tách khỏi môi trường và trầm cảm</a:t>
            </a:r>
          </a:p>
          <a:p>
            <a:pPr algn="just" eaLnBrk="1" hangingPunct="1">
              <a:spcBef>
                <a:spcPct val="20000"/>
              </a:spcBef>
              <a:buFontTx/>
              <a:buChar char="•"/>
            </a:pPr>
            <a:r>
              <a:rPr lang="en-US" altLang="vi-VN" sz="3200"/>
              <a:t>Hay xuất hiện tâm trạng tiêu cực, thậm chí có ý nghĩ tự tử</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p:txBody>
          <a:bodyPr/>
          <a:lstStyle/>
          <a:p>
            <a:endParaRPr lang="vi-VN" altLang="vi-VN" smtClean="0"/>
          </a:p>
        </p:txBody>
      </p:sp>
      <p:sp>
        <p:nvSpPr>
          <p:cNvPr id="22531" name="Slide Number Placeholder 2"/>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8327C082-E419-4290-8C60-1265E8B50DC7}" type="slidenum">
              <a:rPr lang="en-GB" altLang="vi-VN" sz="1000">
                <a:solidFill>
                  <a:schemeClr val="bg1"/>
                </a:solidFill>
              </a:rPr>
              <a:pPr/>
              <a:t>17</a:t>
            </a:fld>
            <a:endParaRPr lang="en-GB" altLang="vi-VN" sz="1000">
              <a:solidFill>
                <a:schemeClr val="bg1"/>
              </a:solidFill>
            </a:endParaRPr>
          </a:p>
        </p:txBody>
      </p:sp>
      <p:pic>
        <p:nvPicPr>
          <p:cNvPr id="22532" name="Content Placeholder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257300"/>
            <a:ext cx="826770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wn Arrow Callout 6"/>
          <p:cNvSpPr/>
          <p:nvPr/>
        </p:nvSpPr>
        <p:spPr>
          <a:xfrm>
            <a:off x="1047750" y="274638"/>
            <a:ext cx="7315200" cy="990600"/>
          </a:xfrm>
          <a:prstGeom prst="downArrowCallou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vi-VN" sz="3200" b="1">
                <a:solidFill>
                  <a:srgbClr val="00B0F0"/>
                </a:solidFill>
              </a:rPr>
              <a:t>Về mặt hành vi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vi-VN" altLang="vi-VN" smtClean="0">
              <a:latin typeface="Calibri" pitchFamily="34" charset="0"/>
            </a:endParaRPr>
          </a:p>
        </p:txBody>
      </p:sp>
      <p:pic>
        <p:nvPicPr>
          <p:cNvPr id="23555" name="Content Placeholder 3" descr="ảnh bạo lực học đườn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6595" r="-6595"/>
          <a:stretch>
            <a:fillRect/>
          </a:stretch>
        </p:blip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ChangeArrowheads="1"/>
          </p:cNvSpPr>
          <p:nvPr/>
        </p:nvSpPr>
        <p:spPr bwMode="white">
          <a:xfrm>
            <a:off x="2406650" y="227013"/>
            <a:ext cx="6324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vi-VN" sz="4000" b="1" i="1">
                <a:solidFill>
                  <a:schemeClr val="bg1"/>
                </a:solidFill>
              </a:rPr>
              <a:t>Nguyên nhân</a:t>
            </a:r>
          </a:p>
        </p:txBody>
      </p:sp>
      <p:sp>
        <p:nvSpPr>
          <p:cNvPr id="36869" name="Rectangle 5"/>
          <p:cNvSpPr>
            <a:spLocks noChangeArrowheads="1"/>
          </p:cNvSpPr>
          <p:nvPr/>
        </p:nvSpPr>
        <p:spPr bwMode="auto">
          <a:xfrm>
            <a:off x="1054100" y="1066800"/>
            <a:ext cx="79867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vi-VN" sz="2400" b="1"/>
              <a:t>3. Nguyên nhân nào dẫn đến bạo lực học đường?</a:t>
            </a:r>
          </a:p>
        </p:txBody>
      </p:sp>
      <p:sp>
        <p:nvSpPr>
          <p:cNvPr id="36871" name="AutoShape 7"/>
          <p:cNvSpPr>
            <a:spLocks noChangeArrowheads="1"/>
          </p:cNvSpPr>
          <p:nvPr/>
        </p:nvSpPr>
        <p:spPr bwMode="auto">
          <a:xfrm>
            <a:off x="6318250" y="3795713"/>
            <a:ext cx="1676400" cy="259080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vi-VN"/>
          </a:p>
        </p:txBody>
      </p:sp>
      <p:sp>
        <p:nvSpPr>
          <p:cNvPr id="36872" name="AutoShape 8"/>
          <p:cNvSpPr>
            <a:spLocks noChangeArrowheads="1"/>
          </p:cNvSpPr>
          <p:nvPr/>
        </p:nvSpPr>
        <p:spPr bwMode="auto">
          <a:xfrm>
            <a:off x="4565650" y="3795713"/>
            <a:ext cx="1665288" cy="259080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vi-VN"/>
          </a:p>
        </p:txBody>
      </p:sp>
      <p:sp>
        <p:nvSpPr>
          <p:cNvPr id="36873" name="AutoShape 9"/>
          <p:cNvSpPr>
            <a:spLocks noChangeArrowheads="1"/>
          </p:cNvSpPr>
          <p:nvPr/>
        </p:nvSpPr>
        <p:spPr bwMode="auto">
          <a:xfrm>
            <a:off x="2825750" y="3795713"/>
            <a:ext cx="1616075" cy="259080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vi-VN"/>
          </a:p>
        </p:txBody>
      </p:sp>
      <p:sp>
        <p:nvSpPr>
          <p:cNvPr id="36874" name="AutoShape 10"/>
          <p:cNvSpPr>
            <a:spLocks noChangeArrowheads="1"/>
          </p:cNvSpPr>
          <p:nvPr/>
        </p:nvSpPr>
        <p:spPr bwMode="auto">
          <a:xfrm>
            <a:off x="1054100" y="3810000"/>
            <a:ext cx="1676400" cy="259080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vi-VN"/>
          </a:p>
        </p:txBody>
      </p:sp>
      <p:grpSp>
        <p:nvGrpSpPr>
          <p:cNvPr id="36875" name="Group 11"/>
          <p:cNvGrpSpPr>
            <a:grpSpLocks/>
          </p:cNvGrpSpPr>
          <p:nvPr/>
        </p:nvGrpSpPr>
        <p:grpSpPr bwMode="auto">
          <a:xfrm>
            <a:off x="1371600" y="2514600"/>
            <a:ext cx="6096000" cy="990600"/>
            <a:chOff x="624" y="1152"/>
            <a:chExt cx="4080" cy="720"/>
          </a:xfrm>
        </p:grpSpPr>
        <p:sp>
          <p:nvSpPr>
            <p:cNvPr id="36876" name="Rectangle 12"/>
            <p:cNvSpPr>
              <a:spLocks noChangeArrowheads="1"/>
            </p:cNvSpPr>
            <p:nvPr/>
          </p:nvSpPr>
          <p:spPr bwMode="gray">
            <a:xfrm rot="3419336">
              <a:off x="624" y="1200"/>
              <a:ext cx="672" cy="672"/>
            </a:xfrm>
            <a:prstGeom prst="rect">
              <a:avLst/>
            </a:prstGeom>
            <a:gradFill rotWithShape="1">
              <a:gsLst>
                <a:gs pos="0">
                  <a:schemeClr val="hlink"/>
                </a:gs>
                <a:gs pos="100000">
                  <a:srgbClr val="2C2C2C"/>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contourClr>
                <a:schemeClr val="hlink"/>
              </a:contourClr>
            </a:sp3d>
          </p:spPr>
          <p:txBody>
            <a:bodyPr wrap="none" anchor="ctr">
              <a:flatTx/>
            </a:bodyPr>
            <a:lstStyle/>
            <a:p>
              <a:pPr eaLnBrk="1" hangingPunct="1">
                <a:defRPr/>
              </a:pPr>
              <a:endParaRPr lang="vi-VN">
                <a:ea typeface="+mn-ea"/>
                <a:cs typeface="MS PGothic" charset="0"/>
              </a:endParaRPr>
            </a:p>
          </p:txBody>
        </p:sp>
        <p:grpSp>
          <p:nvGrpSpPr>
            <p:cNvPr id="24595" name="Group 13"/>
            <p:cNvGrpSpPr>
              <a:grpSpLocks/>
            </p:cNvGrpSpPr>
            <p:nvPr/>
          </p:nvGrpSpPr>
          <p:grpSpPr bwMode="auto">
            <a:xfrm>
              <a:off x="1296" y="1296"/>
              <a:ext cx="624" cy="96"/>
              <a:chOff x="2003" y="3439"/>
              <a:chExt cx="468" cy="244"/>
            </a:xfrm>
          </p:grpSpPr>
          <p:sp>
            <p:nvSpPr>
              <p:cNvPr id="24609" name="Oval 14"/>
              <p:cNvSpPr>
                <a:spLocks noChangeArrowheads="1"/>
              </p:cNvSpPr>
              <p:nvPr/>
            </p:nvSpPr>
            <p:spPr bwMode="gray">
              <a:xfrm>
                <a:off x="2003" y="3440"/>
                <a:ext cx="79" cy="240"/>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vi-VN" altLang="vi-VN"/>
              </a:p>
            </p:txBody>
          </p:sp>
          <p:sp>
            <p:nvSpPr>
              <p:cNvPr id="24610" name="Rectangle 15"/>
              <p:cNvSpPr>
                <a:spLocks noChangeArrowheads="1"/>
              </p:cNvSpPr>
              <p:nvPr/>
            </p:nvSpPr>
            <p:spPr bwMode="gray">
              <a:xfrm>
                <a:off x="2048" y="3443"/>
                <a:ext cx="388" cy="240"/>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vi-VN" altLang="vi-VN"/>
              </a:p>
            </p:txBody>
          </p:sp>
          <p:sp>
            <p:nvSpPr>
              <p:cNvPr id="36880" name="Oval 16"/>
              <p:cNvSpPr>
                <a:spLocks noChangeArrowheads="1"/>
              </p:cNvSpPr>
              <p:nvPr/>
            </p:nvSpPr>
            <p:spPr bwMode="gray">
              <a:xfrm>
                <a:off x="2400" y="3443"/>
                <a:ext cx="71" cy="235"/>
              </a:xfrm>
              <a:prstGeom prst="ellipse">
                <a:avLst/>
              </a:prstGeom>
              <a:gradFill rotWithShape="0">
                <a:gsLst>
                  <a:gs pos="0">
                    <a:srgbClr val="767676"/>
                  </a:gs>
                  <a:gs pos="50000">
                    <a:schemeClr val="bg1"/>
                  </a:gs>
                  <a:gs pos="100000">
                    <a:srgbClr val="767676"/>
                  </a:gs>
                </a:gsLst>
                <a:lin ang="5400000" scaled="1"/>
              </a:gradFill>
              <a:ln w="12700">
                <a:solidFill>
                  <a:schemeClr val="bg1"/>
                </a:solidFill>
                <a:round/>
                <a:headEnd/>
                <a:tailEnd/>
              </a:ln>
              <a:effectLst/>
            </p:spPr>
            <p:txBody>
              <a:bodyPr wrap="none" anchor="ctr"/>
              <a:lstStyle/>
              <a:p>
                <a:pPr eaLnBrk="1" hangingPunct="1">
                  <a:defRPr/>
                </a:pPr>
                <a:endParaRPr lang="vi-VN">
                  <a:ea typeface="+mn-ea"/>
                  <a:cs typeface="MS PGothic" charset="0"/>
                </a:endParaRPr>
              </a:p>
            </p:txBody>
          </p:sp>
          <p:sp>
            <p:nvSpPr>
              <p:cNvPr id="36881" name="Oval 17"/>
              <p:cNvSpPr>
                <a:spLocks noChangeArrowheads="1"/>
              </p:cNvSpPr>
              <p:nvPr/>
            </p:nvSpPr>
            <p:spPr bwMode="gray">
              <a:xfrm>
                <a:off x="2439" y="3519"/>
                <a:ext cx="20" cy="70"/>
              </a:xfrm>
              <a:prstGeom prst="ellipse">
                <a:avLst/>
              </a:prstGeom>
              <a:gradFill rotWithShape="0">
                <a:gsLst>
                  <a:gs pos="0">
                    <a:srgbClr val="767676"/>
                  </a:gs>
                  <a:gs pos="50000">
                    <a:schemeClr val="bg1"/>
                  </a:gs>
                  <a:gs pos="100000">
                    <a:srgbClr val="767676"/>
                  </a:gs>
                </a:gsLst>
                <a:lin ang="5400000" scaled="1"/>
              </a:gradFill>
              <a:ln>
                <a:noFill/>
              </a:ln>
              <a:effectLst/>
            </p:spPr>
            <p:txBody>
              <a:bodyPr wrap="none" anchor="ctr"/>
              <a:lstStyle/>
              <a:p>
                <a:pPr eaLnBrk="1" hangingPunct="1">
                  <a:defRPr/>
                </a:pPr>
                <a:endParaRPr lang="vi-VN">
                  <a:ea typeface="+mn-ea"/>
                  <a:cs typeface="MS PGothic" charset="0"/>
                </a:endParaRPr>
              </a:p>
            </p:txBody>
          </p:sp>
        </p:grpSp>
        <p:sp>
          <p:nvSpPr>
            <p:cNvPr id="2" name="Rectangle 18"/>
            <p:cNvSpPr>
              <a:spLocks noChangeArrowheads="1"/>
            </p:cNvSpPr>
            <p:nvPr/>
          </p:nvSpPr>
          <p:spPr bwMode="gray">
            <a:xfrm rot="3419336">
              <a:off x="1776" y="1148"/>
              <a:ext cx="672" cy="680"/>
            </a:xfrm>
            <a:prstGeom prst="rect">
              <a:avLst/>
            </a:prstGeom>
            <a:gradFill rotWithShape="1">
              <a:gsLst>
                <a:gs pos="0">
                  <a:schemeClr val="accent2"/>
                </a:gs>
                <a:gs pos="100000">
                  <a:srgbClr val="525252"/>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contourClr>
                <a:schemeClr val="accent2"/>
              </a:contourClr>
            </a:sp3d>
          </p:spPr>
          <p:txBody>
            <a:bodyPr wrap="none" anchor="ctr">
              <a:flatTx/>
            </a:bodyPr>
            <a:lstStyle/>
            <a:p>
              <a:pPr eaLnBrk="1" hangingPunct="1">
                <a:defRPr/>
              </a:pPr>
              <a:endParaRPr lang="vi-VN">
                <a:ea typeface="+mn-ea"/>
                <a:cs typeface="MS PGothic" charset="0"/>
              </a:endParaRPr>
            </a:p>
          </p:txBody>
        </p:sp>
        <p:grpSp>
          <p:nvGrpSpPr>
            <p:cNvPr id="24597" name="Group 19"/>
            <p:cNvGrpSpPr>
              <a:grpSpLocks/>
            </p:cNvGrpSpPr>
            <p:nvPr/>
          </p:nvGrpSpPr>
          <p:grpSpPr bwMode="auto">
            <a:xfrm>
              <a:off x="2448" y="1296"/>
              <a:ext cx="624" cy="96"/>
              <a:chOff x="2003" y="3439"/>
              <a:chExt cx="468" cy="244"/>
            </a:xfrm>
          </p:grpSpPr>
          <p:sp>
            <p:nvSpPr>
              <p:cNvPr id="24605" name="Oval 20"/>
              <p:cNvSpPr>
                <a:spLocks noChangeArrowheads="1"/>
              </p:cNvSpPr>
              <p:nvPr/>
            </p:nvSpPr>
            <p:spPr bwMode="gray">
              <a:xfrm>
                <a:off x="2003" y="3440"/>
                <a:ext cx="79" cy="240"/>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vi-VN" altLang="vi-VN"/>
              </a:p>
            </p:txBody>
          </p:sp>
          <p:sp>
            <p:nvSpPr>
              <p:cNvPr id="24606" name="Rectangle 21"/>
              <p:cNvSpPr>
                <a:spLocks noChangeArrowheads="1"/>
              </p:cNvSpPr>
              <p:nvPr/>
            </p:nvSpPr>
            <p:spPr bwMode="gray">
              <a:xfrm>
                <a:off x="2048" y="3443"/>
                <a:ext cx="388" cy="240"/>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vi-VN" altLang="vi-VN"/>
              </a:p>
            </p:txBody>
          </p:sp>
          <p:sp>
            <p:nvSpPr>
              <p:cNvPr id="3" name="Oval 22"/>
              <p:cNvSpPr>
                <a:spLocks noChangeArrowheads="1"/>
              </p:cNvSpPr>
              <p:nvPr/>
            </p:nvSpPr>
            <p:spPr bwMode="gray">
              <a:xfrm>
                <a:off x="2400" y="3443"/>
                <a:ext cx="71" cy="235"/>
              </a:xfrm>
              <a:prstGeom prst="ellipse">
                <a:avLst/>
              </a:prstGeom>
              <a:gradFill rotWithShape="0">
                <a:gsLst>
                  <a:gs pos="0">
                    <a:srgbClr val="767676"/>
                  </a:gs>
                  <a:gs pos="50000">
                    <a:schemeClr val="bg1"/>
                  </a:gs>
                  <a:gs pos="100000">
                    <a:srgbClr val="767676"/>
                  </a:gs>
                </a:gsLst>
                <a:lin ang="5400000" scaled="1"/>
              </a:gradFill>
              <a:ln w="12700">
                <a:solidFill>
                  <a:schemeClr val="bg1"/>
                </a:solidFill>
                <a:round/>
                <a:headEnd/>
                <a:tailEnd/>
              </a:ln>
              <a:effectLst/>
            </p:spPr>
            <p:txBody>
              <a:bodyPr wrap="none" anchor="ctr"/>
              <a:lstStyle/>
              <a:p>
                <a:pPr eaLnBrk="1" hangingPunct="1">
                  <a:defRPr/>
                </a:pPr>
                <a:endParaRPr lang="vi-VN">
                  <a:ea typeface="+mn-ea"/>
                  <a:cs typeface="MS PGothic" charset="0"/>
                </a:endParaRPr>
              </a:p>
            </p:txBody>
          </p:sp>
          <p:sp>
            <p:nvSpPr>
              <p:cNvPr id="36887" name="Oval 23"/>
              <p:cNvSpPr>
                <a:spLocks noChangeArrowheads="1"/>
              </p:cNvSpPr>
              <p:nvPr/>
            </p:nvSpPr>
            <p:spPr bwMode="gray">
              <a:xfrm>
                <a:off x="2438" y="3519"/>
                <a:ext cx="20" cy="70"/>
              </a:xfrm>
              <a:prstGeom prst="ellipse">
                <a:avLst/>
              </a:prstGeom>
              <a:gradFill rotWithShape="0">
                <a:gsLst>
                  <a:gs pos="0">
                    <a:srgbClr val="767676"/>
                  </a:gs>
                  <a:gs pos="50000">
                    <a:schemeClr val="bg1"/>
                  </a:gs>
                  <a:gs pos="100000">
                    <a:srgbClr val="767676"/>
                  </a:gs>
                </a:gsLst>
                <a:lin ang="5400000" scaled="1"/>
              </a:gradFill>
              <a:ln>
                <a:noFill/>
              </a:ln>
              <a:effectLst/>
            </p:spPr>
            <p:txBody>
              <a:bodyPr wrap="none" anchor="ctr"/>
              <a:lstStyle/>
              <a:p>
                <a:pPr eaLnBrk="1" hangingPunct="1">
                  <a:defRPr/>
                </a:pPr>
                <a:endParaRPr lang="vi-VN">
                  <a:ea typeface="+mn-ea"/>
                  <a:cs typeface="MS PGothic" charset="0"/>
                </a:endParaRPr>
              </a:p>
            </p:txBody>
          </p:sp>
        </p:grpSp>
        <p:sp>
          <p:nvSpPr>
            <p:cNvPr id="36888" name="Rectangle 24"/>
            <p:cNvSpPr>
              <a:spLocks noChangeArrowheads="1"/>
            </p:cNvSpPr>
            <p:nvPr/>
          </p:nvSpPr>
          <p:spPr bwMode="gray">
            <a:xfrm rot="3419336">
              <a:off x="2880" y="1148"/>
              <a:ext cx="672" cy="679"/>
            </a:xfrm>
            <a:prstGeom prst="rect">
              <a:avLst/>
            </a:prstGeom>
            <a:gradFill rotWithShape="1">
              <a:gsLst>
                <a:gs pos="0">
                  <a:schemeClr val="hlink"/>
                </a:gs>
                <a:gs pos="100000">
                  <a:srgbClr val="2C2C2C"/>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contourClr>
                <a:schemeClr val="hlink"/>
              </a:contourClr>
            </a:sp3d>
          </p:spPr>
          <p:txBody>
            <a:bodyPr wrap="none" anchor="ctr">
              <a:flatTx/>
            </a:bodyPr>
            <a:lstStyle/>
            <a:p>
              <a:pPr eaLnBrk="1" hangingPunct="1">
                <a:defRPr/>
              </a:pPr>
              <a:endParaRPr lang="vi-VN">
                <a:ea typeface="+mn-ea"/>
                <a:cs typeface="MS PGothic" charset="0"/>
              </a:endParaRPr>
            </a:p>
          </p:txBody>
        </p:sp>
        <p:grpSp>
          <p:nvGrpSpPr>
            <p:cNvPr id="24599" name="Group 25"/>
            <p:cNvGrpSpPr>
              <a:grpSpLocks/>
            </p:cNvGrpSpPr>
            <p:nvPr/>
          </p:nvGrpSpPr>
          <p:grpSpPr bwMode="auto">
            <a:xfrm>
              <a:off x="3600" y="1296"/>
              <a:ext cx="816" cy="96"/>
              <a:chOff x="2003" y="3439"/>
              <a:chExt cx="468" cy="244"/>
            </a:xfrm>
          </p:grpSpPr>
          <p:sp>
            <p:nvSpPr>
              <p:cNvPr id="24601" name="Oval 26"/>
              <p:cNvSpPr>
                <a:spLocks noChangeArrowheads="1"/>
              </p:cNvSpPr>
              <p:nvPr/>
            </p:nvSpPr>
            <p:spPr bwMode="gray">
              <a:xfrm>
                <a:off x="2003" y="3440"/>
                <a:ext cx="79" cy="240"/>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vi-VN" altLang="vi-VN"/>
              </a:p>
            </p:txBody>
          </p:sp>
          <p:sp>
            <p:nvSpPr>
              <p:cNvPr id="24602" name="Rectangle 27"/>
              <p:cNvSpPr>
                <a:spLocks noChangeArrowheads="1"/>
              </p:cNvSpPr>
              <p:nvPr/>
            </p:nvSpPr>
            <p:spPr bwMode="gray">
              <a:xfrm>
                <a:off x="2048" y="3443"/>
                <a:ext cx="388" cy="240"/>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vi-VN" altLang="vi-VN"/>
              </a:p>
            </p:txBody>
          </p:sp>
          <p:sp>
            <p:nvSpPr>
              <p:cNvPr id="36892" name="Oval 28"/>
              <p:cNvSpPr>
                <a:spLocks noChangeArrowheads="1"/>
              </p:cNvSpPr>
              <p:nvPr/>
            </p:nvSpPr>
            <p:spPr bwMode="gray">
              <a:xfrm>
                <a:off x="2400" y="3443"/>
                <a:ext cx="71" cy="235"/>
              </a:xfrm>
              <a:prstGeom prst="ellipse">
                <a:avLst/>
              </a:prstGeom>
              <a:gradFill rotWithShape="0">
                <a:gsLst>
                  <a:gs pos="0">
                    <a:srgbClr val="767676"/>
                  </a:gs>
                  <a:gs pos="50000">
                    <a:schemeClr val="bg1"/>
                  </a:gs>
                  <a:gs pos="100000">
                    <a:srgbClr val="767676"/>
                  </a:gs>
                </a:gsLst>
                <a:lin ang="5400000" scaled="1"/>
              </a:gradFill>
              <a:ln w="12700">
                <a:solidFill>
                  <a:schemeClr val="bg1"/>
                </a:solidFill>
                <a:round/>
                <a:headEnd/>
                <a:tailEnd/>
              </a:ln>
              <a:effectLst/>
            </p:spPr>
            <p:txBody>
              <a:bodyPr wrap="none" anchor="ctr"/>
              <a:lstStyle/>
              <a:p>
                <a:pPr eaLnBrk="1" hangingPunct="1">
                  <a:defRPr/>
                </a:pPr>
                <a:endParaRPr lang="vi-VN">
                  <a:ea typeface="+mn-ea"/>
                  <a:cs typeface="MS PGothic" charset="0"/>
                </a:endParaRPr>
              </a:p>
            </p:txBody>
          </p:sp>
          <p:sp>
            <p:nvSpPr>
              <p:cNvPr id="36893" name="Oval 29"/>
              <p:cNvSpPr>
                <a:spLocks noChangeArrowheads="1"/>
              </p:cNvSpPr>
              <p:nvPr/>
            </p:nvSpPr>
            <p:spPr bwMode="gray">
              <a:xfrm>
                <a:off x="2438" y="3519"/>
                <a:ext cx="20" cy="70"/>
              </a:xfrm>
              <a:prstGeom prst="ellipse">
                <a:avLst/>
              </a:prstGeom>
              <a:gradFill rotWithShape="0">
                <a:gsLst>
                  <a:gs pos="0">
                    <a:srgbClr val="767676"/>
                  </a:gs>
                  <a:gs pos="50000">
                    <a:schemeClr val="bg1"/>
                  </a:gs>
                  <a:gs pos="100000">
                    <a:srgbClr val="767676"/>
                  </a:gs>
                </a:gsLst>
                <a:lin ang="5400000" scaled="1"/>
              </a:gradFill>
              <a:ln>
                <a:noFill/>
              </a:ln>
              <a:effectLst/>
            </p:spPr>
            <p:txBody>
              <a:bodyPr wrap="none" anchor="ctr"/>
              <a:lstStyle/>
              <a:p>
                <a:pPr eaLnBrk="1" hangingPunct="1">
                  <a:defRPr/>
                </a:pPr>
                <a:endParaRPr lang="vi-VN">
                  <a:ea typeface="+mn-ea"/>
                  <a:cs typeface="MS PGothic" charset="0"/>
                </a:endParaRPr>
              </a:p>
            </p:txBody>
          </p:sp>
        </p:grpSp>
        <p:sp>
          <p:nvSpPr>
            <p:cNvPr id="36894" name="Rectangle 30"/>
            <p:cNvSpPr>
              <a:spLocks noChangeArrowheads="1"/>
            </p:cNvSpPr>
            <p:nvPr/>
          </p:nvSpPr>
          <p:spPr bwMode="gray">
            <a:xfrm rot="3419336">
              <a:off x="4032" y="1152"/>
              <a:ext cx="672" cy="672"/>
            </a:xfrm>
            <a:prstGeom prst="rect">
              <a:avLst/>
            </a:prstGeom>
            <a:gradFill rotWithShape="1">
              <a:gsLst>
                <a:gs pos="0">
                  <a:schemeClr val="accent2"/>
                </a:gs>
                <a:gs pos="100000">
                  <a:srgbClr val="525252"/>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contourClr>
                <a:schemeClr val="accent2"/>
              </a:contourClr>
            </a:sp3d>
          </p:spPr>
          <p:txBody>
            <a:bodyPr wrap="none" anchor="ctr">
              <a:flatTx/>
            </a:bodyPr>
            <a:lstStyle/>
            <a:p>
              <a:pPr eaLnBrk="1" hangingPunct="1">
                <a:defRPr/>
              </a:pPr>
              <a:endParaRPr lang="vi-VN">
                <a:ea typeface="+mn-ea"/>
                <a:cs typeface="MS PGothic" charset="0"/>
              </a:endParaRPr>
            </a:p>
          </p:txBody>
        </p:sp>
      </p:grpSp>
      <p:sp>
        <p:nvSpPr>
          <p:cNvPr id="36895" name="Rectangle 31"/>
          <p:cNvSpPr>
            <a:spLocks noChangeArrowheads="1"/>
          </p:cNvSpPr>
          <p:nvPr/>
        </p:nvSpPr>
        <p:spPr bwMode="gray">
          <a:xfrm>
            <a:off x="1447800" y="2746375"/>
            <a:ext cx="65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vi-VN">
                <a:solidFill>
                  <a:schemeClr val="bg1"/>
                </a:solidFill>
              </a:rPr>
              <a:t>    </a:t>
            </a:r>
            <a:r>
              <a:rPr lang="en-US" altLang="vi-VN" sz="2400" b="1">
                <a:solidFill>
                  <a:schemeClr val="bg1"/>
                </a:solidFill>
              </a:rPr>
              <a:t>A</a:t>
            </a:r>
          </a:p>
        </p:txBody>
      </p:sp>
      <p:sp>
        <p:nvSpPr>
          <p:cNvPr id="36896" name="Rectangle 32"/>
          <p:cNvSpPr>
            <a:spLocks noChangeArrowheads="1"/>
          </p:cNvSpPr>
          <p:nvPr/>
        </p:nvSpPr>
        <p:spPr bwMode="gray">
          <a:xfrm>
            <a:off x="3200400" y="2746375"/>
            <a:ext cx="65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vi-VN">
                <a:solidFill>
                  <a:schemeClr val="bg1"/>
                </a:solidFill>
              </a:rPr>
              <a:t>    </a:t>
            </a:r>
            <a:r>
              <a:rPr lang="en-US" altLang="vi-VN" sz="2400" b="1">
                <a:solidFill>
                  <a:schemeClr val="bg1"/>
                </a:solidFill>
              </a:rPr>
              <a:t>B</a:t>
            </a:r>
          </a:p>
        </p:txBody>
      </p:sp>
      <p:sp>
        <p:nvSpPr>
          <p:cNvPr id="36897" name="Rectangle 33"/>
          <p:cNvSpPr>
            <a:spLocks noChangeArrowheads="1"/>
          </p:cNvSpPr>
          <p:nvPr/>
        </p:nvSpPr>
        <p:spPr bwMode="gray">
          <a:xfrm>
            <a:off x="4800600" y="2746375"/>
            <a:ext cx="65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vi-VN">
                <a:solidFill>
                  <a:schemeClr val="bg1"/>
                </a:solidFill>
              </a:rPr>
              <a:t>    </a:t>
            </a:r>
            <a:r>
              <a:rPr lang="en-US" altLang="vi-VN" sz="2400" b="1">
                <a:solidFill>
                  <a:schemeClr val="bg1"/>
                </a:solidFill>
              </a:rPr>
              <a:t>C</a:t>
            </a:r>
          </a:p>
        </p:txBody>
      </p:sp>
      <p:sp>
        <p:nvSpPr>
          <p:cNvPr id="36898" name="Rectangle 34"/>
          <p:cNvSpPr>
            <a:spLocks noChangeArrowheads="1"/>
          </p:cNvSpPr>
          <p:nvPr/>
        </p:nvSpPr>
        <p:spPr bwMode="gray">
          <a:xfrm>
            <a:off x="6553200" y="2746375"/>
            <a:ext cx="595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vi-VN">
                <a:solidFill>
                  <a:schemeClr val="bg1"/>
                </a:solidFill>
              </a:rPr>
              <a:t>   </a:t>
            </a:r>
            <a:r>
              <a:rPr lang="en-US" altLang="vi-VN" sz="2400" b="1">
                <a:solidFill>
                  <a:schemeClr val="bg1"/>
                </a:solidFill>
              </a:rPr>
              <a:t>D</a:t>
            </a:r>
          </a:p>
        </p:txBody>
      </p:sp>
      <p:sp>
        <p:nvSpPr>
          <p:cNvPr id="36899" name="Rectangle 35"/>
          <p:cNvSpPr>
            <a:spLocks noChangeArrowheads="1"/>
          </p:cNvSpPr>
          <p:nvPr/>
        </p:nvSpPr>
        <p:spPr bwMode="auto">
          <a:xfrm>
            <a:off x="1143000" y="3886200"/>
            <a:ext cx="145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vi-VN"/>
              <a:t>CÁ NHÂN</a:t>
            </a:r>
          </a:p>
        </p:txBody>
      </p:sp>
      <p:sp>
        <p:nvSpPr>
          <p:cNvPr id="36900" name="Rectangle 36"/>
          <p:cNvSpPr>
            <a:spLocks noChangeArrowheads="1"/>
          </p:cNvSpPr>
          <p:nvPr/>
        </p:nvSpPr>
        <p:spPr bwMode="auto">
          <a:xfrm>
            <a:off x="2895600" y="3886200"/>
            <a:ext cx="152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vi-VN"/>
              <a:t>MÔI TRƯỜNG XH</a:t>
            </a:r>
          </a:p>
        </p:txBody>
      </p:sp>
      <p:sp>
        <p:nvSpPr>
          <p:cNvPr id="36901" name="Rectangle 37"/>
          <p:cNvSpPr>
            <a:spLocks noChangeArrowheads="1"/>
          </p:cNvSpPr>
          <p:nvPr/>
        </p:nvSpPr>
        <p:spPr bwMode="auto">
          <a:xfrm>
            <a:off x="4648200" y="3886200"/>
            <a:ext cx="152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vi-VN"/>
              <a:t>NHÀ TRƯỜNG</a:t>
            </a:r>
          </a:p>
        </p:txBody>
      </p:sp>
      <p:sp>
        <p:nvSpPr>
          <p:cNvPr id="36902" name="Rectangle 38"/>
          <p:cNvSpPr>
            <a:spLocks noChangeArrowheads="1"/>
          </p:cNvSpPr>
          <p:nvPr/>
        </p:nvSpPr>
        <p:spPr bwMode="auto">
          <a:xfrm>
            <a:off x="6400800" y="3886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vi-VN"/>
              <a:t>GIA ĐÌNH</a:t>
            </a:r>
          </a:p>
        </p:txBody>
      </p:sp>
      <p:sp>
        <p:nvSpPr>
          <p:cNvPr id="36909" name="Rectangle 45"/>
          <p:cNvSpPr>
            <a:spLocks noGrp="1"/>
          </p:cNvSpPr>
          <p:nvPr>
            <p:ph type="body" idx="1"/>
          </p:nvPr>
        </p:nvSpPr>
        <p:spPr>
          <a:xfrm>
            <a:off x="381000" y="1676400"/>
            <a:ext cx="6858000" cy="381000"/>
          </a:xfrm>
        </p:spPr>
        <p:txBody>
          <a:bodyPr/>
          <a:lstStyle/>
          <a:p>
            <a:pPr eaLnBrk="1" hangingPunct="1">
              <a:lnSpc>
                <a:spcPct val="80000"/>
              </a:lnSpc>
              <a:buFontTx/>
              <a:buNone/>
            </a:pPr>
            <a:r>
              <a:rPr lang="en-US" altLang="vi-VN" sz="2000" smtClean="0">
                <a:latin typeface="Arial" charset="0"/>
              </a:rPr>
              <a:t>Một số nguyên nhân chính gây bạo lực học đường:</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6868">
                                            <p:txEl>
                                              <p:pRg st="0" end="0"/>
                                            </p:txEl>
                                          </p:spTgt>
                                        </p:tgtEl>
                                        <p:attrNameLst>
                                          <p:attrName>style.visibility</p:attrName>
                                        </p:attrNameLst>
                                      </p:cBhvr>
                                      <p:to>
                                        <p:strVal val="visible"/>
                                      </p:to>
                                    </p:set>
                                    <p:set>
                                      <p:cBhvr>
                                        <p:cTn id="7" dur="455" fill="hold">
                                          <p:stCondLst>
                                            <p:cond delay="0"/>
                                          </p:stCondLst>
                                        </p:cTn>
                                        <p:tgtEl>
                                          <p:spTgt spid="36868">
                                            <p:txEl>
                                              <p:pRg st="0" end="0"/>
                                            </p:txEl>
                                          </p:spTgt>
                                        </p:tgtEl>
                                        <p:attrNameLst>
                                          <p:attrName>style.rotation</p:attrName>
                                        </p:attrNameLst>
                                      </p:cBhvr>
                                      <p:to>
                                        <p:strVal val="-45.0"/>
                                      </p:to>
                                    </p:set>
                                    <p:anim calcmode="lin" valueType="num">
                                      <p:cBhvr>
                                        <p:cTn id="8" dur="455" fill="hold">
                                          <p:stCondLst>
                                            <p:cond delay="455"/>
                                          </p:stCondLst>
                                        </p:cTn>
                                        <p:tgtEl>
                                          <p:spTgt spid="36868">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6868">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6868">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6868">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7" presetClass="entr" presetSubtype="0" fill="hold" nodeType="clickEffect">
                                  <p:stCondLst>
                                    <p:cond delay="0"/>
                                  </p:stCondLst>
                                  <p:childTnLst>
                                    <p:set>
                                      <p:cBhvr>
                                        <p:cTn id="15" dur="1" fill="hold">
                                          <p:stCondLst>
                                            <p:cond delay="0"/>
                                          </p:stCondLst>
                                        </p:cTn>
                                        <p:tgtEl>
                                          <p:spTgt spid="36869">
                                            <p:txEl>
                                              <p:pRg st="0" end="0"/>
                                            </p:txEl>
                                          </p:spTgt>
                                        </p:tgtEl>
                                        <p:attrNameLst>
                                          <p:attrName>style.visibility</p:attrName>
                                        </p:attrNameLst>
                                      </p:cBhvr>
                                      <p:to>
                                        <p:strVal val="visible"/>
                                      </p:to>
                                    </p:set>
                                    <p:animEffect transition="in" filter="fade">
                                      <p:cBhvr>
                                        <p:cTn id="16" dur="1000"/>
                                        <p:tgtEl>
                                          <p:spTgt spid="36869">
                                            <p:txEl>
                                              <p:pRg st="0" end="0"/>
                                            </p:txEl>
                                          </p:spTgt>
                                        </p:tgtEl>
                                      </p:cBhvr>
                                    </p:animEffect>
                                    <p:anim calcmode="lin" valueType="num">
                                      <p:cBhvr>
                                        <p:cTn id="17" dur="1000" fill="hold"/>
                                        <p:tgtEl>
                                          <p:spTgt spid="36869">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686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1" presetClass="entr" presetSubtype="0" fill="hold" nodeType="clickEffect">
                                  <p:stCondLst>
                                    <p:cond delay="0"/>
                                  </p:stCondLst>
                                  <p:childTnLst>
                                    <p:set>
                                      <p:cBhvr>
                                        <p:cTn id="22" dur="1" fill="hold">
                                          <p:stCondLst>
                                            <p:cond delay="0"/>
                                          </p:stCondLst>
                                        </p:cTn>
                                        <p:tgtEl>
                                          <p:spTgt spid="36909">
                                            <p:txEl>
                                              <p:pRg st="0" end="0"/>
                                            </p:txEl>
                                          </p:spTgt>
                                        </p:tgtEl>
                                        <p:attrNameLst>
                                          <p:attrName>style.visibility</p:attrName>
                                        </p:attrNameLst>
                                      </p:cBhvr>
                                      <p:to>
                                        <p:strVal val="visible"/>
                                      </p:to>
                                    </p:set>
                                    <p:animEffect transition="in" filter="fade">
                                      <p:cBhvr>
                                        <p:cTn id="23" dur="770" decel="100000"/>
                                        <p:tgtEl>
                                          <p:spTgt spid="36909">
                                            <p:txEl>
                                              <p:pRg st="0" end="0"/>
                                            </p:txEl>
                                          </p:spTgt>
                                        </p:tgtEl>
                                      </p:cBhvr>
                                    </p:animEffect>
                                    <p:animScale>
                                      <p:cBhvr>
                                        <p:cTn id="24" dur="770" decel="100000"/>
                                        <p:tgtEl>
                                          <p:spTgt spid="36909">
                                            <p:txEl>
                                              <p:pRg st="0" end="0"/>
                                            </p:txEl>
                                          </p:spTgt>
                                        </p:tgtEl>
                                      </p:cBhvr>
                                      <p:from x="10000" y="10000"/>
                                      <p:to x="200000" y="450000"/>
                                    </p:animScale>
                                    <p:animScale>
                                      <p:cBhvr>
                                        <p:cTn id="25" dur="1230" accel="100000" fill="hold">
                                          <p:stCondLst>
                                            <p:cond delay="770"/>
                                          </p:stCondLst>
                                        </p:cTn>
                                        <p:tgtEl>
                                          <p:spTgt spid="36909">
                                            <p:txEl>
                                              <p:pRg st="0" end="0"/>
                                            </p:txEl>
                                          </p:spTgt>
                                        </p:tgtEl>
                                      </p:cBhvr>
                                      <p:from x="200000" y="450000"/>
                                      <p:to x="100000" y="100000"/>
                                    </p:animScale>
                                    <p:set>
                                      <p:cBhvr>
                                        <p:cTn id="26" dur="770" fill="hold"/>
                                        <p:tgtEl>
                                          <p:spTgt spid="36909">
                                            <p:txEl>
                                              <p:pRg st="0" end="0"/>
                                            </p:txEl>
                                          </p:spTgt>
                                        </p:tgtEl>
                                        <p:attrNameLst>
                                          <p:attrName>ppt_x</p:attrName>
                                        </p:attrNameLst>
                                      </p:cBhvr>
                                      <p:to>
                                        <p:strVal val="(0.5)"/>
                                      </p:to>
                                    </p:set>
                                    <p:anim from="(0.5)" to="(#ppt_x)" calcmode="lin" valueType="num">
                                      <p:cBhvr>
                                        <p:cTn id="27" dur="1230" accel="100000" fill="hold">
                                          <p:stCondLst>
                                            <p:cond delay="770"/>
                                          </p:stCondLst>
                                        </p:cTn>
                                        <p:tgtEl>
                                          <p:spTgt spid="36909">
                                            <p:txEl>
                                              <p:pRg st="0" end="0"/>
                                            </p:txEl>
                                          </p:spTgt>
                                        </p:tgtEl>
                                        <p:attrNameLst>
                                          <p:attrName>ppt_x</p:attrName>
                                        </p:attrNameLst>
                                      </p:cBhvr>
                                    </p:anim>
                                    <p:set>
                                      <p:cBhvr>
                                        <p:cTn id="28" dur="770" fill="hold"/>
                                        <p:tgtEl>
                                          <p:spTgt spid="36909">
                                            <p:txEl>
                                              <p:pRg st="0" end="0"/>
                                            </p:txEl>
                                          </p:spTgt>
                                        </p:tgtEl>
                                        <p:attrNameLst>
                                          <p:attrName>ppt_y</p:attrName>
                                        </p:attrNameLst>
                                      </p:cBhvr>
                                      <p:to>
                                        <p:strVal val="(#ppt_y+0.4)"/>
                                      </p:to>
                                    </p:set>
                                    <p:anim from="(#ppt_y+0.4)" to="(#ppt_y)" calcmode="lin" valueType="num">
                                      <p:cBhvr>
                                        <p:cTn id="29" dur="1230" accel="100000" fill="hold">
                                          <p:stCondLst>
                                            <p:cond delay="770"/>
                                          </p:stCondLst>
                                        </p:cTn>
                                        <p:tgtEl>
                                          <p:spTgt spid="36909">
                                            <p:txEl>
                                              <p:pRg st="0" end="0"/>
                                            </p:txEl>
                                          </p:spTgt>
                                        </p:tgtEl>
                                        <p:attrNameLst>
                                          <p:attrName>ppt_y</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1" presetClass="entr" presetSubtype="0" fill="hold" grpId="0" nodeType="clickEffect">
                                  <p:stCondLst>
                                    <p:cond delay="0"/>
                                  </p:stCondLst>
                                  <p:iterate type="lt">
                                    <p:tmPct val="5000"/>
                                  </p:iterate>
                                  <p:childTnLst>
                                    <p:set>
                                      <p:cBhvr>
                                        <p:cTn id="33" dur="1" fill="hold">
                                          <p:stCondLst>
                                            <p:cond delay="0"/>
                                          </p:stCondLst>
                                        </p:cTn>
                                        <p:tgtEl>
                                          <p:spTgt spid="36895"/>
                                        </p:tgtEl>
                                        <p:attrNameLst>
                                          <p:attrName>style.visibility</p:attrName>
                                        </p:attrNameLst>
                                      </p:cBhvr>
                                      <p:to>
                                        <p:strVal val="visible"/>
                                      </p:to>
                                    </p:set>
                                    <p:anim calcmode="lin" valueType="num">
                                      <p:cBhvr>
                                        <p:cTn id="34" dur="1000" fill="hold"/>
                                        <p:tgtEl>
                                          <p:spTgt spid="36895"/>
                                        </p:tgtEl>
                                        <p:attrNameLst>
                                          <p:attrName>ppt_w</p:attrName>
                                        </p:attrNameLst>
                                      </p:cBhvr>
                                      <p:tavLst>
                                        <p:tav tm="0">
                                          <p:val>
                                            <p:fltVal val="0"/>
                                          </p:val>
                                        </p:tav>
                                        <p:tav tm="100000">
                                          <p:val>
                                            <p:strVal val="#ppt_w"/>
                                          </p:val>
                                        </p:tav>
                                      </p:tavLst>
                                    </p:anim>
                                    <p:anim calcmode="lin" valueType="num">
                                      <p:cBhvr>
                                        <p:cTn id="35" dur="1000" fill="hold"/>
                                        <p:tgtEl>
                                          <p:spTgt spid="36895"/>
                                        </p:tgtEl>
                                        <p:attrNameLst>
                                          <p:attrName>ppt_h</p:attrName>
                                        </p:attrNameLst>
                                      </p:cBhvr>
                                      <p:tavLst>
                                        <p:tav tm="0">
                                          <p:val>
                                            <p:fltVal val="0"/>
                                          </p:val>
                                        </p:tav>
                                        <p:tav tm="100000">
                                          <p:val>
                                            <p:strVal val="#ppt_h"/>
                                          </p:val>
                                        </p:tav>
                                      </p:tavLst>
                                    </p:anim>
                                    <p:anim calcmode="lin" valueType="num">
                                      <p:cBhvr>
                                        <p:cTn id="36" dur="1000" fill="hold"/>
                                        <p:tgtEl>
                                          <p:spTgt spid="36895"/>
                                        </p:tgtEl>
                                        <p:attrNameLst>
                                          <p:attrName>style.rotation</p:attrName>
                                        </p:attrNameLst>
                                      </p:cBhvr>
                                      <p:tavLst>
                                        <p:tav tm="0">
                                          <p:val>
                                            <p:fltVal val="90"/>
                                          </p:val>
                                        </p:tav>
                                        <p:tav tm="100000">
                                          <p:val>
                                            <p:fltVal val="0"/>
                                          </p:val>
                                        </p:tav>
                                      </p:tavLst>
                                    </p:anim>
                                    <p:animEffect transition="in" filter="fade">
                                      <p:cBhvr>
                                        <p:cTn id="37" dur="1000"/>
                                        <p:tgtEl>
                                          <p:spTgt spid="36895"/>
                                        </p:tgtEl>
                                      </p:cBhvr>
                                    </p:animEffect>
                                  </p:childTnLst>
                                </p:cTn>
                              </p:par>
                              <p:par>
                                <p:cTn id="38" presetID="31" presetClass="entr" presetSubtype="0" fill="hold" grpId="0" nodeType="withEffect">
                                  <p:stCondLst>
                                    <p:cond delay="0"/>
                                  </p:stCondLst>
                                  <p:iterate type="lt">
                                    <p:tmPct val="5000"/>
                                  </p:iterate>
                                  <p:childTnLst>
                                    <p:set>
                                      <p:cBhvr>
                                        <p:cTn id="39" dur="1" fill="hold">
                                          <p:stCondLst>
                                            <p:cond delay="0"/>
                                          </p:stCondLst>
                                        </p:cTn>
                                        <p:tgtEl>
                                          <p:spTgt spid="36896"/>
                                        </p:tgtEl>
                                        <p:attrNameLst>
                                          <p:attrName>style.visibility</p:attrName>
                                        </p:attrNameLst>
                                      </p:cBhvr>
                                      <p:to>
                                        <p:strVal val="visible"/>
                                      </p:to>
                                    </p:set>
                                    <p:anim calcmode="lin" valueType="num">
                                      <p:cBhvr>
                                        <p:cTn id="40" dur="1000" fill="hold"/>
                                        <p:tgtEl>
                                          <p:spTgt spid="36896"/>
                                        </p:tgtEl>
                                        <p:attrNameLst>
                                          <p:attrName>ppt_w</p:attrName>
                                        </p:attrNameLst>
                                      </p:cBhvr>
                                      <p:tavLst>
                                        <p:tav tm="0">
                                          <p:val>
                                            <p:fltVal val="0"/>
                                          </p:val>
                                        </p:tav>
                                        <p:tav tm="100000">
                                          <p:val>
                                            <p:strVal val="#ppt_w"/>
                                          </p:val>
                                        </p:tav>
                                      </p:tavLst>
                                    </p:anim>
                                    <p:anim calcmode="lin" valueType="num">
                                      <p:cBhvr>
                                        <p:cTn id="41" dur="1000" fill="hold"/>
                                        <p:tgtEl>
                                          <p:spTgt spid="36896"/>
                                        </p:tgtEl>
                                        <p:attrNameLst>
                                          <p:attrName>ppt_h</p:attrName>
                                        </p:attrNameLst>
                                      </p:cBhvr>
                                      <p:tavLst>
                                        <p:tav tm="0">
                                          <p:val>
                                            <p:fltVal val="0"/>
                                          </p:val>
                                        </p:tav>
                                        <p:tav tm="100000">
                                          <p:val>
                                            <p:strVal val="#ppt_h"/>
                                          </p:val>
                                        </p:tav>
                                      </p:tavLst>
                                    </p:anim>
                                    <p:anim calcmode="lin" valueType="num">
                                      <p:cBhvr>
                                        <p:cTn id="42" dur="1000" fill="hold"/>
                                        <p:tgtEl>
                                          <p:spTgt spid="36896"/>
                                        </p:tgtEl>
                                        <p:attrNameLst>
                                          <p:attrName>style.rotation</p:attrName>
                                        </p:attrNameLst>
                                      </p:cBhvr>
                                      <p:tavLst>
                                        <p:tav tm="0">
                                          <p:val>
                                            <p:fltVal val="90"/>
                                          </p:val>
                                        </p:tav>
                                        <p:tav tm="100000">
                                          <p:val>
                                            <p:fltVal val="0"/>
                                          </p:val>
                                        </p:tav>
                                      </p:tavLst>
                                    </p:anim>
                                    <p:animEffect transition="in" filter="fade">
                                      <p:cBhvr>
                                        <p:cTn id="43" dur="1000"/>
                                        <p:tgtEl>
                                          <p:spTgt spid="36896"/>
                                        </p:tgtEl>
                                      </p:cBhvr>
                                    </p:animEffect>
                                  </p:childTnLst>
                                </p:cTn>
                              </p:par>
                              <p:par>
                                <p:cTn id="44" presetID="31" presetClass="entr" presetSubtype="0" fill="hold" grpId="0" nodeType="withEffect">
                                  <p:stCondLst>
                                    <p:cond delay="0"/>
                                  </p:stCondLst>
                                  <p:iterate type="lt">
                                    <p:tmPct val="5000"/>
                                  </p:iterate>
                                  <p:childTnLst>
                                    <p:set>
                                      <p:cBhvr>
                                        <p:cTn id="45" dur="1" fill="hold">
                                          <p:stCondLst>
                                            <p:cond delay="0"/>
                                          </p:stCondLst>
                                        </p:cTn>
                                        <p:tgtEl>
                                          <p:spTgt spid="36897"/>
                                        </p:tgtEl>
                                        <p:attrNameLst>
                                          <p:attrName>style.visibility</p:attrName>
                                        </p:attrNameLst>
                                      </p:cBhvr>
                                      <p:to>
                                        <p:strVal val="visible"/>
                                      </p:to>
                                    </p:set>
                                    <p:anim calcmode="lin" valueType="num">
                                      <p:cBhvr>
                                        <p:cTn id="46" dur="1000" fill="hold"/>
                                        <p:tgtEl>
                                          <p:spTgt spid="36897"/>
                                        </p:tgtEl>
                                        <p:attrNameLst>
                                          <p:attrName>ppt_w</p:attrName>
                                        </p:attrNameLst>
                                      </p:cBhvr>
                                      <p:tavLst>
                                        <p:tav tm="0">
                                          <p:val>
                                            <p:fltVal val="0"/>
                                          </p:val>
                                        </p:tav>
                                        <p:tav tm="100000">
                                          <p:val>
                                            <p:strVal val="#ppt_w"/>
                                          </p:val>
                                        </p:tav>
                                      </p:tavLst>
                                    </p:anim>
                                    <p:anim calcmode="lin" valueType="num">
                                      <p:cBhvr>
                                        <p:cTn id="47" dur="1000" fill="hold"/>
                                        <p:tgtEl>
                                          <p:spTgt spid="36897"/>
                                        </p:tgtEl>
                                        <p:attrNameLst>
                                          <p:attrName>ppt_h</p:attrName>
                                        </p:attrNameLst>
                                      </p:cBhvr>
                                      <p:tavLst>
                                        <p:tav tm="0">
                                          <p:val>
                                            <p:fltVal val="0"/>
                                          </p:val>
                                        </p:tav>
                                        <p:tav tm="100000">
                                          <p:val>
                                            <p:strVal val="#ppt_h"/>
                                          </p:val>
                                        </p:tav>
                                      </p:tavLst>
                                    </p:anim>
                                    <p:anim calcmode="lin" valueType="num">
                                      <p:cBhvr>
                                        <p:cTn id="48" dur="1000" fill="hold"/>
                                        <p:tgtEl>
                                          <p:spTgt spid="36897"/>
                                        </p:tgtEl>
                                        <p:attrNameLst>
                                          <p:attrName>style.rotation</p:attrName>
                                        </p:attrNameLst>
                                      </p:cBhvr>
                                      <p:tavLst>
                                        <p:tav tm="0">
                                          <p:val>
                                            <p:fltVal val="90"/>
                                          </p:val>
                                        </p:tav>
                                        <p:tav tm="100000">
                                          <p:val>
                                            <p:fltVal val="0"/>
                                          </p:val>
                                        </p:tav>
                                      </p:tavLst>
                                    </p:anim>
                                    <p:animEffect transition="in" filter="fade">
                                      <p:cBhvr>
                                        <p:cTn id="49" dur="1000"/>
                                        <p:tgtEl>
                                          <p:spTgt spid="36897"/>
                                        </p:tgtEl>
                                      </p:cBhvr>
                                    </p:animEffect>
                                  </p:childTnLst>
                                </p:cTn>
                              </p:par>
                              <p:par>
                                <p:cTn id="50" presetID="31" presetClass="entr" presetSubtype="0" fill="hold" grpId="0" nodeType="withEffect">
                                  <p:stCondLst>
                                    <p:cond delay="0"/>
                                  </p:stCondLst>
                                  <p:iterate type="lt">
                                    <p:tmPct val="5000"/>
                                  </p:iterate>
                                  <p:childTnLst>
                                    <p:set>
                                      <p:cBhvr>
                                        <p:cTn id="51" dur="1" fill="hold">
                                          <p:stCondLst>
                                            <p:cond delay="0"/>
                                          </p:stCondLst>
                                        </p:cTn>
                                        <p:tgtEl>
                                          <p:spTgt spid="36898"/>
                                        </p:tgtEl>
                                        <p:attrNameLst>
                                          <p:attrName>style.visibility</p:attrName>
                                        </p:attrNameLst>
                                      </p:cBhvr>
                                      <p:to>
                                        <p:strVal val="visible"/>
                                      </p:to>
                                    </p:set>
                                    <p:anim calcmode="lin" valueType="num">
                                      <p:cBhvr>
                                        <p:cTn id="52" dur="1000" fill="hold"/>
                                        <p:tgtEl>
                                          <p:spTgt spid="36898"/>
                                        </p:tgtEl>
                                        <p:attrNameLst>
                                          <p:attrName>ppt_w</p:attrName>
                                        </p:attrNameLst>
                                      </p:cBhvr>
                                      <p:tavLst>
                                        <p:tav tm="0">
                                          <p:val>
                                            <p:fltVal val="0"/>
                                          </p:val>
                                        </p:tav>
                                        <p:tav tm="100000">
                                          <p:val>
                                            <p:strVal val="#ppt_w"/>
                                          </p:val>
                                        </p:tav>
                                      </p:tavLst>
                                    </p:anim>
                                    <p:anim calcmode="lin" valueType="num">
                                      <p:cBhvr>
                                        <p:cTn id="53" dur="1000" fill="hold"/>
                                        <p:tgtEl>
                                          <p:spTgt spid="36898"/>
                                        </p:tgtEl>
                                        <p:attrNameLst>
                                          <p:attrName>ppt_h</p:attrName>
                                        </p:attrNameLst>
                                      </p:cBhvr>
                                      <p:tavLst>
                                        <p:tav tm="0">
                                          <p:val>
                                            <p:fltVal val="0"/>
                                          </p:val>
                                        </p:tav>
                                        <p:tav tm="100000">
                                          <p:val>
                                            <p:strVal val="#ppt_h"/>
                                          </p:val>
                                        </p:tav>
                                      </p:tavLst>
                                    </p:anim>
                                    <p:anim calcmode="lin" valueType="num">
                                      <p:cBhvr>
                                        <p:cTn id="54" dur="1000" fill="hold"/>
                                        <p:tgtEl>
                                          <p:spTgt spid="36898"/>
                                        </p:tgtEl>
                                        <p:attrNameLst>
                                          <p:attrName>style.rotation</p:attrName>
                                        </p:attrNameLst>
                                      </p:cBhvr>
                                      <p:tavLst>
                                        <p:tav tm="0">
                                          <p:val>
                                            <p:fltVal val="90"/>
                                          </p:val>
                                        </p:tav>
                                        <p:tav tm="100000">
                                          <p:val>
                                            <p:fltVal val="0"/>
                                          </p:val>
                                        </p:tav>
                                      </p:tavLst>
                                    </p:anim>
                                    <p:animEffect transition="in" filter="fade">
                                      <p:cBhvr>
                                        <p:cTn id="55" dur="1000"/>
                                        <p:tgtEl>
                                          <p:spTgt spid="36898"/>
                                        </p:tgtEl>
                                      </p:cBhvr>
                                    </p:animEffect>
                                  </p:childTnLst>
                                </p:cTn>
                              </p:par>
                              <p:par>
                                <p:cTn id="56" presetID="31" presetClass="entr" presetSubtype="0" fill="hold" grpId="0" nodeType="withEffect">
                                  <p:stCondLst>
                                    <p:cond delay="0"/>
                                  </p:stCondLst>
                                  <p:iterate type="lt">
                                    <p:tmPct val="5000"/>
                                  </p:iterate>
                                  <p:childTnLst>
                                    <p:set>
                                      <p:cBhvr>
                                        <p:cTn id="57" dur="1" fill="hold">
                                          <p:stCondLst>
                                            <p:cond delay="0"/>
                                          </p:stCondLst>
                                        </p:cTn>
                                        <p:tgtEl>
                                          <p:spTgt spid="36899"/>
                                        </p:tgtEl>
                                        <p:attrNameLst>
                                          <p:attrName>style.visibility</p:attrName>
                                        </p:attrNameLst>
                                      </p:cBhvr>
                                      <p:to>
                                        <p:strVal val="visible"/>
                                      </p:to>
                                    </p:set>
                                    <p:anim calcmode="lin" valueType="num">
                                      <p:cBhvr>
                                        <p:cTn id="58" dur="1000" fill="hold"/>
                                        <p:tgtEl>
                                          <p:spTgt spid="36899"/>
                                        </p:tgtEl>
                                        <p:attrNameLst>
                                          <p:attrName>ppt_w</p:attrName>
                                        </p:attrNameLst>
                                      </p:cBhvr>
                                      <p:tavLst>
                                        <p:tav tm="0">
                                          <p:val>
                                            <p:fltVal val="0"/>
                                          </p:val>
                                        </p:tav>
                                        <p:tav tm="100000">
                                          <p:val>
                                            <p:strVal val="#ppt_w"/>
                                          </p:val>
                                        </p:tav>
                                      </p:tavLst>
                                    </p:anim>
                                    <p:anim calcmode="lin" valueType="num">
                                      <p:cBhvr>
                                        <p:cTn id="59" dur="1000" fill="hold"/>
                                        <p:tgtEl>
                                          <p:spTgt spid="36899"/>
                                        </p:tgtEl>
                                        <p:attrNameLst>
                                          <p:attrName>ppt_h</p:attrName>
                                        </p:attrNameLst>
                                      </p:cBhvr>
                                      <p:tavLst>
                                        <p:tav tm="0">
                                          <p:val>
                                            <p:fltVal val="0"/>
                                          </p:val>
                                        </p:tav>
                                        <p:tav tm="100000">
                                          <p:val>
                                            <p:strVal val="#ppt_h"/>
                                          </p:val>
                                        </p:tav>
                                      </p:tavLst>
                                    </p:anim>
                                    <p:anim calcmode="lin" valueType="num">
                                      <p:cBhvr>
                                        <p:cTn id="60" dur="1000" fill="hold"/>
                                        <p:tgtEl>
                                          <p:spTgt spid="36899"/>
                                        </p:tgtEl>
                                        <p:attrNameLst>
                                          <p:attrName>style.rotation</p:attrName>
                                        </p:attrNameLst>
                                      </p:cBhvr>
                                      <p:tavLst>
                                        <p:tav tm="0">
                                          <p:val>
                                            <p:fltVal val="90"/>
                                          </p:val>
                                        </p:tav>
                                        <p:tav tm="100000">
                                          <p:val>
                                            <p:fltVal val="0"/>
                                          </p:val>
                                        </p:tav>
                                      </p:tavLst>
                                    </p:anim>
                                    <p:animEffect transition="in" filter="fade">
                                      <p:cBhvr>
                                        <p:cTn id="61" dur="1000"/>
                                        <p:tgtEl>
                                          <p:spTgt spid="36899"/>
                                        </p:tgtEl>
                                      </p:cBhvr>
                                    </p:animEffect>
                                  </p:childTnLst>
                                </p:cTn>
                              </p:par>
                              <p:par>
                                <p:cTn id="62" presetID="31" presetClass="entr" presetSubtype="0" fill="hold" grpId="0" nodeType="withEffect">
                                  <p:stCondLst>
                                    <p:cond delay="0"/>
                                  </p:stCondLst>
                                  <p:iterate type="lt">
                                    <p:tmPct val="5000"/>
                                  </p:iterate>
                                  <p:childTnLst>
                                    <p:set>
                                      <p:cBhvr>
                                        <p:cTn id="63" dur="1" fill="hold">
                                          <p:stCondLst>
                                            <p:cond delay="0"/>
                                          </p:stCondLst>
                                        </p:cTn>
                                        <p:tgtEl>
                                          <p:spTgt spid="36900"/>
                                        </p:tgtEl>
                                        <p:attrNameLst>
                                          <p:attrName>style.visibility</p:attrName>
                                        </p:attrNameLst>
                                      </p:cBhvr>
                                      <p:to>
                                        <p:strVal val="visible"/>
                                      </p:to>
                                    </p:set>
                                    <p:anim calcmode="lin" valueType="num">
                                      <p:cBhvr>
                                        <p:cTn id="64" dur="1000" fill="hold"/>
                                        <p:tgtEl>
                                          <p:spTgt spid="36900"/>
                                        </p:tgtEl>
                                        <p:attrNameLst>
                                          <p:attrName>ppt_w</p:attrName>
                                        </p:attrNameLst>
                                      </p:cBhvr>
                                      <p:tavLst>
                                        <p:tav tm="0">
                                          <p:val>
                                            <p:fltVal val="0"/>
                                          </p:val>
                                        </p:tav>
                                        <p:tav tm="100000">
                                          <p:val>
                                            <p:strVal val="#ppt_w"/>
                                          </p:val>
                                        </p:tav>
                                      </p:tavLst>
                                    </p:anim>
                                    <p:anim calcmode="lin" valueType="num">
                                      <p:cBhvr>
                                        <p:cTn id="65" dur="1000" fill="hold"/>
                                        <p:tgtEl>
                                          <p:spTgt spid="36900"/>
                                        </p:tgtEl>
                                        <p:attrNameLst>
                                          <p:attrName>ppt_h</p:attrName>
                                        </p:attrNameLst>
                                      </p:cBhvr>
                                      <p:tavLst>
                                        <p:tav tm="0">
                                          <p:val>
                                            <p:fltVal val="0"/>
                                          </p:val>
                                        </p:tav>
                                        <p:tav tm="100000">
                                          <p:val>
                                            <p:strVal val="#ppt_h"/>
                                          </p:val>
                                        </p:tav>
                                      </p:tavLst>
                                    </p:anim>
                                    <p:anim calcmode="lin" valueType="num">
                                      <p:cBhvr>
                                        <p:cTn id="66" dur="1000" fill="hold"/>
                                        <p:tgtEl>
                                          <p:spTgt spid="36900"/>
                                        </p:tgtEl>
                                        <p:attrNameLst>
                                          <p:attrName>style.rotation</p:attrName>
                                        </p:attrNameLst>
                                      </p:cBhvr>
                                      <p:tavLst>
                                        <p:tav tm="0">
                                          <p:val>
                                            <p:fltVal val="90"/>
                                          </p:val>
                                        </p:tav>
                                        <p:tav tm="100000">
                                          <p:val>
                                            <p:fltVal val="0"/>
                                          </p:val>
                                        </p:tav>
                                      </p:tavLst>
                                    </p:anim>
                                    <p:animEffect transition="in" filter="fade">
                                      <p:cBhvr>
                                        <p:cTn id="67" dur="1000"/>
                                        <p:tgtEl>
                                          <p:spTgt spid="36900"/>
                                        </p:tgtEl>
                                      </p:cBhvr>
                                    </p:animEffect>
                                  </p:childTnLst>
                                </p:cTn>
                              </p:par>
                              <p:par>
                                <p:cTn id="68" presetID="31" presetClass="entr" presetSubtype="0" fill="hold" grpId="0" nodeType="withEffect">
                                  <p:stCondLst>
                                    <p:cond delay="0"/>
                                  </p:stCondLst>
                                  <p:iterate type="lt">
                                    <p:tmPct val="5000"/>
                                  </p:iterate>
                                  <p:childTnLst>
                                    <p:set>
                                      <p:cBhvr>
                                        <p:cTn id="69" dur="1" fill="hold">
                                          <p:stCondLst>
                                            <p:cond delay="0"/>
                                          </p:stCondLst>
                                        </p:cTn>
                                        <p:tgtEl>
                                          <p:spTgt spid="36901"/>
                                        </p:tgtEl>
                                        <p:attrNameLst>
                                          <p:attrName>style.visibility</p:attrName>
                                        </p:attrNameLst>
                                      </p:cBhvr>
                                      <p:to>
                                        <p:strVal val="visible"/>
                                      </p:to>
                                    </p:set>
                                    <p:anim calcmode="lin" valueType="num">
                                      <p:cBhvr>
                                        <p:cTn id="70" dur="1000" fill="hold"/>
                                        <p:tgtEl>
                                          <p:spTgt spid="36901"/>
                                        </p:tgtEl>
                                        <p:attrNameLst>
                                          <p:attrName>ppt_w</p:attrName>
                                        </p:attrNameLst>
                                      </p:cBhvr>
                                      <p:tavLst>
                                        <p:tav tm="0">
                                          <p:val>
                                            <p:fltVal val="0"/>
                                          </p:val>
                                        </p:tav>
                                        <p:tav tm="100000">
                                          <p:val>
                                            <p:strVal val="#ppt_w"/>
                                          </p:val>
                                        </p:tav>
                                      </p:tavLst>
                                    </p:anim>
                                    <p:anim calcmode="lin" valueType="num">
                                      <p:cBhvr>
                                        <p:cTn id="71" dur="1000" fill="hold"/>
                                        <p:tgtEl>
                                          <p:spTgt spid="36901"/>
                                        </p:tgtEl>
                                        <p:attrNameLst>
                                          <p:attrName>ppt_h</p:attrName>
                                        </p:attrNameLst>
                                      </p:cBhvr>
                                      <p:tavLst>
                                        <p:tav tm="0">
                                          <p:val>
                                            <p:fltVal val="0"/>
                                          </p:val>
                                        </p:tav>
                                        <p:tav tm="100000">
                                          <p:val>
                                            <p:strVal val="#ppt_h"/>
                                          </p:val>
                                        </p:tav>
                                      </p:tavLst>
                                    </p:anim>
                                    <p:anim calcmode="lin" valueType="num">
                                      <p:cBhvr>
                                        <p:cTn id="72" dur="1000" fill="hold"/>
                                        <p:tgtEl>
                                          <p:spTgt spid="36901"/>
                                        </p:tgtEl>
                                        <p:attrNameLst>
                                          <p:attrName>style.rotation</p:attrName>
                                        </p:attrNameLst>
                                      </p:cBhvr>
                                      <p:tavLst>
                                        <p:tav tm="0">
                                          <p:val>
                                            <p:fltVal val="90"/>
                                          </p:val>
                                        </p:tav>
                                        <p:tav tm="100000">
                                          <p:val>
                                            <p:fltVal val="0"/>
                                          </p:val>
                                        </p:tav>
                                      </p:tavLst>
                                    </p:anim>
                                    <p:animEffect transition="in" filter="fade">
                                      <p:cBhvr>
                                        <p:cTn id="73" dur="1000"/>
                                        <p:tgtEl>
                                          <p:spTgt spid="36901"/>
                                        </p:tgtEl>
                                      </p:cBhvr>
                                    </p:animEffect>
                                  </p:childTnLst>
                                </p:cTn>
                              </p:par>
                              <p:par>
                                <p:cTn id="74" presetID="31" presetClass="entr" presetSubtype="0" fill="hold" grpId="0" nodeType="withEffect">
                                  <p:stCondLst>
                                    <p:cond delay="0"/>
                                  </p:stCondLst>
                                  <p:iterate type="lt">
                                    <p:tmPct val="5000"/>
                                  </p:iterate>
                                  <p:childTnLst>
                                    <p:set>
                                      <p:cBhvr>
                                        <p:cTn id="75" dur="1" fill="hold">
                                          <p:stCondLst>
                                            <p:cond delay="0"/>
                                          </p:stCondLst>
                                        </p:cTn>
                                        <p:tgtEl>
                                          <p:spTgt spid="36902"/>
                                        </p:tgtEl>
                                        <p:attrNameLst>
                                          <p:attrName>style.visibility</p:attrName>
                                        </p:attrNameLst>
                                      </p:cBhvr>
                                      <p:to>
                                        <p:strVal val="visible"/>
                                      </p:to>
                                    </p:set>
                                    <p:anim calcmode="lin" valueType="num">
                                      <p:cBhvr>
                                        <p:cTn id="76" dur="1000" fill="hold"/>
                                        <p:tgtEl>
                                          <p:spTgt spid="36902"/>
                                        </p:tgtEl>
                                        <p:attrNameLst>
                                          <p:attrName>ppt_w</p:attrName>
                                        </p:attrNameLst>
                                      </p:cBhvr>
                                      <p:tavLst>
                                        <p:tav tm="0">
                                          <p:val>
                                            <p:fltVal val="0"/>
                                          </p:val>
                                        </p:tav>
                                        <p:tav tm="100000">
                                          <p:val>
                                            <p:strVal val="#ppt_w"/>
                                          </p:val>
                                        </p:tav>
                                      </p:tavLst>
                                    </p:anim>
                                    <p:anim calcmode="lin" valueType="num">
                                      <p:cBhvr>
                                        <p:cTn id="77" dur="1000" fill="hold"/>
                                        <p:tgtEl>
                                          <p:spTgt spid="36902"/>
                                        </p:tgtEl>
                                        <p:attrNameLst>
                                          <p:attrName>ppt_h</p:attrName>
                                        </p:attrNameLst>
                                      </p:cBhvr>
                                      <p:tavLst>
                                        <p:tav tm="0">
                                          <p:val>
                                            <p:fltVal val="0"/>
                                          </p:val>
                                        </p:tav>
                                        <p:tav tm="100000">
                                          <p:val>
                                            <p:strVal val="#ppt_h"/>
                                          </p:val>
                                        </p:tav>
                                      </p:tavLst>
                                    </p:anim>
                                    <p:anim calcmode="lin" valueType="num">
                                      <p:cBhvr>
                                        <p:cTn id="78" dur="1000" fill="hold"/>
                                        <p:tgtEl>
                                          <p:spTgt spid="36902"/>
                                        </p:tgtEl>
                                        <p:attrNameLst>
                                          <p:attrName>style.rotation</p:attrName>
                                        </p:attrNameLst>
                                      </p:cBhvr>
                                      <p:tavLst>
                                        <p:tav tm="0">
                                          <p:val>
                                            <p:fltVal val="90"/>
                                          </p:val>
                                        </p:tav>
                                        <p:tav tm="100000">
                                          <p:val>
                                            <p:fltVal val="0"/>
                                          </p:val>
                                        </p:tav>
                                      </p:tavLst>
                                    </p:anim>
                                    <p:animEffect transition="in" filter="fade">
                                      <p:cBhvr>
                                        <p:cTn id="79" dur="1000"/>
                                        <p:tgtEl>
                                          <p:spTgt spid="36902"/>
                                        </p:tgtEl>
                                      </p:cBhvr>
                                    </p:animEffect>
                                  </p:childTnLst>
                                </p:cTn>
                              </p:par>
                              <p:par>
                                <p:cTn id="80" presetID="31" presetClass="entr" presetSubtype="0" fill="hold" nodeType="withEffect">
                                  <p:stCondLst>
                                    <p:cond delay="0"/>
                                  </p:stCondLst>
                                  <p:iterate type="lt">
                                    <p:tmPct val="5000"/>
                                  </p:iterate>
                                  <p:childTnLst>
                                    <p:set>
                                      <p:cBhvr>
                                        <p:cTn id="81" dur="1" fill="hold">
                                          <p:stCondLst>
                                            <p:cond delay="0"/>
                                          </p:stCondLst>
                                        </p:cTn>
                                        <p:tgtEl>
                                          <p:spTgt spid="36875"/>
                                        </p:tgtEl>
                                        <p:attrNameLst>
                                          <p:attrName>style.visibility</p:attrName>
                                        </p:attrNameLst>
                                      </p:cBhvr>
                                      <p:to>
                                        <p:strVal val="visible"/>
                                      </p:to>
                                    </p:set>
                                    <p:anim calcmode="lin" valueType="num">
                                      <p:cBhvr>
                                        <p:cTn id="82" dur="1000" fill="hold"/>
                                        <p:tgtEl>
                                          <p:spTgt spid="36875"/>
                                        </p:tgtEl>
                                        <p:attrNameLst>
                                          <p:attrName>ppt_w</p:attrName>
                                        </p:attrNameLst>
                                      </p:cBhvr>
                                      <p:tavLst>
                                        <p:tav tm="0">
                                          <p:val>
                                            <p:fltVal val="0"/>
                                          </p:val>
                                        </p:tav>
                                        <p:tav tm="100000">
                                          <p:val>
                                            <p:strVal val="#ppt_w"/>
                                          </p:val>
                                        </p:tav>
                                      </p:tavLst>
                                    </p:anim>
                                    <p:anim calcmode="lin" valueType="num">
                                      <p:cBhvr>
                                        <p:cTn id="83" dur="1000" fill="hold"/>
                                        <p:tgtEl>
                                          <p:spTgt spid="36875"/>
                                        </p:tgtEl>
                                        <p:attrNameLst>
                                          <p:attrName>ppt_h</p:attrName>
                                        </p:attrNameLst>
                                      </p:cBhvr>
                                      <p:tavLst>
                                        <p:tav tm="0">
                                          <p:val>
                                            <p:fltVal val="0"/>
                                          </p:val>
                                        </p:tav>
                                        <p:tav tm="100000">
                                          <p:val>
                                            <p:strVal val="#ppt_h"/>
                                          </p:val>
                                        </p:tav>
                                      </p:tavLst>
                                    </p:anim>
                                    <p:anim calcmode="lin" valueType="num">
                                      <p:cBhvr>
                                        <p:cTn id="84" dur="1000" fill="hold"/>
                                        <p:tgtEl>
                                          <p:spTgt spid="36875"/>
                                        </p:tgtEl>
                                        <p:attrNameLst>
                                          <p:attrName>style.rotation</p:attrName>
                                        </p:attrNameLst>
                                      </p:cBhvr>
                                      <p:tavLst>
                                        <p:tav tm="0">
                                          <p:val>
                                            <p:fltVal val="90"/>
                                          </p:val>
                                        </p:tav>
                                        <p:tav tm="100000">
                                          <p:val>
                                            <p:fltVal val="0"/>
                                          </p:val>
                                        </p:tav>
                                      </p:tavLst>
                                    </p:anim>
                                    <p:animEffect transition="in" filter="fade">
                                      <p:cBhvr>
                                        <p:cTn id="85" dur="1000"/>
                                        <p:tgtEl>
                                          <p:spTgt spid="36875"/>
                                        </p:tgtEl>
                                      </p:cBhvr>
                                    </p:animEffect>
                                  </p:childTnLst>
                                </p:cTn>
                              </p:par>
                              <p:par>
                                <p:cTn id="86" presetID="31" presetClass="entr" presetSubtype="0" fill="hold" grpId="0" nodeType="withEffect">
                                  <p:stCondLst>
                                    <p:cond delay="0"/>
                                  </p:stCondLst>
                                  <p:iterate type="lt">
                                    <p:tmPct val="5000"/>
                                  </p:iterate>
                                  <p:childTnLst>
                                    <p:set>
                                      <p:cBhvr>
                                        <p:cTn id="87" dur="1" fill="hold">
                                          <p:stCondLst>
                                            <p:cond delay="0"/>
                                          </p:stCondLst>
                                        </p:cTn>
                                        <p:tgtEl>
                                          <p:spTgt spid="36871"/>
                                        </p:tgtEl>
                                        <p:attrNameLst>
                                          <p:attrName>style.visibility</p:attrName>
                                        </p:attrNameLst>
                                      </p:cBhvr>
                                      <p:to>
                                        <p:strVal val="visible"/>
                                      </p:to>
                                    </p:set>
                                    <p:anim calcmode="lin" valueType="num">
                                      <p:cBhvr>
                                        <p:cTn id="88" dur="1000" fill="hold"/>
                                        <p:tgtEl>
                                          <p:spTgt spid="36871"/>
                                        </p:tgtEl>
                                        <p:attrNameLst>
                                          <p:attrName>ppt_w</p:attrName>
                                        </p:attrNameLst>
                                      </p:cBhvr>
                                      <p:tavLst>
                                        <p:tav tm="0">
                                          <p:val>
                                            <p:fltVal val="0"/>
                                          </p:val>
                                        </p:tav>
                                        <p:tav tm="100000">
                                          <p:val>
                                            <p:strVal val="#ppt_w"/>
                                          </p:val>
                                        </p:tav>
                                      </p:tavLst>
                                    </p:anim>
                                    <p:anim calcmode="lin" valueType="num">
                                      <p:cBhvr>
                                        <p:cTn id="89" dur="1000" fill="hold"/>
                                        <p:tgtEl>
                                          <p:spTgt spid="36871"/>
                                        </p:tgtEl>
                                        <p:attrNameLst>
                                          <p:attrName>ppt_h</p:attrName>
                                        </p:attrNameLst>
                                      </p:cBhvr>
                                      <p:tavLst>
                                        <p:tav tm="0">
                                          <p:val>
                                            <p:fltVal val="0"/>
                                          </p:val>
                                        </p:tav>
                                        <p:tav tm="100000">
                                          <p:val>
                                            <p:strVal val="#ppt_h"/>
                                          </p:val>
                                        </p:tav>
                                      </p:tavLst>
                                    </p:anim>
                                    <p:anim calcmode="lin" valueType="num">
                                      <p:cBhvr>
                                        <p:cTn id="90" dur="1000" fill="hold"/>
                                        <p:tgtEl>
                                          <p:spTgt spid="36871"/>
                                        </p:tgtEl>
                                        <p:attrNameLst>
                                          <p:attrName>style.rotation</p:attrName>
                                        </p:attrNameLst>
                                      </p:cBhvr>
                                      <p:tavLst>
                                        <p:tav tm="0">
                                          <p:val>
                                            <p:fltVal val="90"/>
                                          </p:val>
                                        </p:tav>
                                        <p:tav tm="100000">
                                          <p:val>
                                            <p:fltVal val="0"/>
                                          </p:val>
                                        </p:tav>
                                      </p:tavLst>
                                    </p:anim>
                                    <p:animEffect transition="in" filter="fade">
                                      <p:cBhvr>
                                        <p:cTn id="91" dur="1000"/>
                                        <p:tgtEl>
                                          <p:spTgt spid="36871"/>
                                        </p:tgtEl>
                                      </p:cBhvr>
                                    </p:animEffect>
                                  </p:childTnLst>
                                </p:cTn>
                              </p:par>
                              <p:par>
                                <p:cTn id="92" presetID="31" presetClass="entr" presetSubtype="0" fill="hold" grpId="0" nodeType="withEffect">
                                  <p:stCondLst>
                                    <p:cond delay="0"/>
                                  </p:stCondLst>
                                  <p:iterate type="lt">
                                    <p:tmPct val="5000"/>
                                  </p:iterate>
                                  <p:childTnLst>
                                    <p:set>
                                      <p:cBhvr>
                                        <p:cTn id="93" dur="1" fill="hold">
                                          <p:stCondLst>
                                            <p:cond delay="0"/>
                                          </p:stCondLst>
                                        </p:cTn>
                                        <p:tgtEl>
                                          <p:spTgt spid="36872"/>
                                        </p:tgtEl>
                                        <p:attrNameLst>
                                          <p:attrName>style.visibility</p:attrName>
                                        </p:attrNameLst>
                                      </p:cBhvr>
                                      <p:to>
                                        <p:strVal val="visible"/>
                                      </p:to>
                                    </p:set>
                                    <p:anim calcmode="lin" valueType="num">
                                      <p:cBhvr>
                                        <p:cTn id="94" dur="1000" fill="hold"/>
                                        <p:tgtEl>
                                          <p:spTgt spid="36872"/>
                                        </p:tgtEl>
                                        <p:attrNameLst>
                                          <p:attrName>ppt_w</p:attrName>
                                        </p:attrNameLst>
                                      </p:cBhvr>
                                      <p:tavLst>
                                        <p:tav tm="0">
                                          <p:val>
                                            <p:fltVal val="0"/>
                                          </p:val>
                                        </p:tav>
                                        <p:tav tm="100000">
                                          <p:val>
                                            <p:strVal val="#ppt_w"/>
                                          </p:val>
                                        </p:tav>
                                      </p:tavLst>
                                    </p:anim>
                                    <p:anim calcmode="lin" valueType="num">
                                      <p:cBhvr>
                                        <p:cTn id="95" dur="1000" fill="hold"/>
                                        <p:tgtEl>
                                          <p:spTgt spid="36872"/>
                                        </p:tgtEl>
                                        <p:attrNameLst>
                                          <p:attrName>ppt_h</p:attrName>
                                        </p:attrNameLst>
                                      </p:cBhvr>
                                      <p:tavLst>
                                        <p:tav tm="0">
                                          <p:val>
                                            <p:fltVal val="0"/>
                                          </p:val>
                                        </p:tav>
                                        <p:tav tm="100000">
                                          <p:val>
                                            <p:strVal val="#ppt_h"/>
                                          </p:val>
                                        </p:tav>
                                      </p:tavLst>
                                    </p:anim>
                                    <p:anim calcmode="lin" valueType="num">
                                      <p:cBhvr>
                                        <p:cTn id="96" dur="1000" fill="hold"/>
                                        <p:tgtEl>
                                          <p:spTgt spid="36872"/>
                                        </p:tgtEl>
                                        <p:attrNameLst>
                                          <p:attrName>style.rotation</p:attrName>
                                        </p:attrNameLst>
                                      </p:cBhvr>
                                      <p:tavLst>
                                        <p:tav tm="0">
                                          <p:val>
                                            <p:fltVal val="90"/>
                                          </p:val>
                                        </p:tav>
                                        <p:tav tm="100000">
                                          <p:val>
                                            <p:fltVal val="0"/>
                                          </p:val>
                                        </p:tav>
                                      </p:tavLst>
                                    </p:anim>
                                    <p:animEffect transition="in" filter="fade">
                                      <p:cBhvr>
                                        <p:cTn id="97" dur="1000"/>
                                        <p:tgtEl>
                                          <p:spTgt spid="36872"/>
                                        </p:tgtEl>
                                      </p:cBhvr>
                                    </p:animEffect>
                                  </p:childTnLst>
                                </p:cTn>
                              </p:par>
                              <p:par>
                                <p:cTn id="98" presetID="31" presetClass="entr" presetSubtype="0" fill="hold" grpId="0" nodeType="withEffect">
                                  <p:stCondLst>
                                    <p:cond delay="0"/>
                                  </p:stCondLst>
                                  <p:iterate type="lt">
                                    <p:tmPct val="5000"/>
                                  </p:iterate>
                                  <p:childTnLst>
                                    <p:set>
                                      <p:cBhvr>
                                        <p:cTn id="99" dur="1" fill="hold">
                                          <p:stCondLst>
                                            <p:cond delay="0"/>
                                          </p:stCondLst>
                                        </p:cTn>
                                        <p:tgtEl>
                                          <p:spTgt spid="36873"/>
                                        </p:tgtEl>
                                        <p:attrNameLst>
                                          <p:attrName>style.visibility</p:attrName>
                                        </p:attrNameLst>
                                      </p:cBhvr>
                                      <p:to>
                                        <p:strVal val="visible"/>
                                      </p:to>
                                    </p:set>
                                    <p:anim calcmode="lin" valueType="num">
                                      <p:cBhvr>
                                        <p:cTn id="100" dur="1000" fill="hold"/>
                                        <p:tgtEl>
                                          <p:spTgt spid="36873"/>
                                        </p:tgtEl>
                                        <p:attrNameLst>
                                          <p:attrName>ppt_w</p:attrName>
                                        </p:attrNameLst>
                                      </p:cBhvr>
                                      <p:tavLst>
                                        <p:tav tm="0">
                                          <p:val>
                                            <p:fltVal val="0"/>
                                          </p:val>
                                        </p:tav>
                                        <p:tav tm="100000">
                                          <p:val>
                                            <p:strVal val="#ppt_w"/>
                                          </p:val>
                                        </p:tav>
                                      </p:tavLst>
                                    </p:anim>
                                    <p:anim calcmode="lin" valueType="num">
                                      <p:cBhvr>
                                        <p:cTn id="101" dur="1000" fill="hold"/>
                                        <p:tgtEl>
                                          <p:spTgt spid="36873"/>
                                        </p:tgtEl>
                                        <p:attrNameLst>
                                          <p:attrName>ppt_h</p:attrName>
                                        </p:attrNameLst>
                                      </p:cBhvr>
                                      <p:tavLst>
                                        <p:tav tm="0">
                                          <p:val>
                                            <p:fltVal val="0"/>
                                          </p:val>
                                        </p:tav>
                                        <p:tav tm="100000">
                                          <p:val>
                                            <p:strVal val="#ppt_h"/>
                                          </p:val>
                                        </p:tav>
                                      </p:tavLst>
                                    </p:anim>
                                    <p:anim calcmode="lin" valueType="num">
                                      <p:cBhvr>
                                        <p:cTn id="102" dur="1000" fill="hold"/>
                                        <p:tgtEl>
                                          <p:spTgt spid="36873"/>
                                        </p:tgtEl>
                                        <p:attrNameLst>
                                          <p:attrName>style.rotation</p:attrName>
                                        </p:attrNameLst>
                                      </p:cBhvr>
                                      <p:tavLst>
                                        <p:tav tm="0">
                                          <p:val>
                                            <p:fltVal val="90"/>
                                          </p:val>
                                        </p:tav>
                                        <p:tav tm="100000">
                                          <p:val>
                                            <p:fltVal val="0"/>
                                          </p:val>
                                        </p:tav>
                                      </p:tavLst>
                                    </p:anim>
                                    <p:animEffect transition="in" filter="fade">
                                      <p:cBhvr>
                                        <p:cTn id="103" dur="1000"/>
                                        <p:tgtEl>
                                          <p:spTgt spid="36873"/>
                                        </p:tgtEl>
                                      </p:cBhvr>
                                    </p:animEffect>
                                  </p:childTnLst>
                                </p:cTn>
                              </p:par>
                              <p:par>
                                <p:cTn id="104" presetID="31" presetClass="entr" presetSubtype="0" fill="hold" grpId="0" nodeType="withEffect">
                                  <p:stCondLst>
                                    <p:cond delay="0"/>
                                  </p:stCondLst>
                                  <p:iterate type="lt">
                                    <p:tmPct val="5000"/>
                                  </p:iterate>
                                  <p:childTnLst>
                                    <p:set>
                                      <p:cBhvr>
                                        <p:cTn id="105" dur="1" fill="hold">
                                          <p:stCondLst>
                                            <p:cond delay="0"/>
                                          </p:stCondLst>
                                        </p:cTn>
                                        <p:tgtEl>
                                          <p:spTgt spid="36874"/>
                                        </p:tgtEl>
                                        <p:attrNameLst>
                                          <p:attrName>style.visibility</p:attrName>
                                        </p:attrNameLst>
                                      </p:cBhvr>
                                      <p:to>
                                        <p:strVal val="visible"/>
                                      </p:to>
                                    </p:set>
                                    <p:anim calcmode="lin" valueType="num">
                                      <p:cBhvr>
                                        <p:cTn id="106" dur="1000" fill="hold"/>
                                        <p:tgtEl>
                                          <p:spTgt spid="36874"/>
                                        </p:tgtEl>
                                        <p:attrNameLst>
                                          <p:attrName>ppt_w</p:attrName>
                                        </p:attrNameLst>
                                      </p:cBhvr>
                                      <p:tavLst>
                                        <p:tav tm="0">
                                          <p:val>
                                            <p:fltVal val="0"/>
                                          </p:val>
                                        </p:tav>
                                        <p:tav tm="100000">
                                          <p:val>
                                            <p:strVal val="#ppt_w"/>
                                          </p:val>
                                        </p:tav>
                                      </p:tavLst>
                                    </p:anim>
                                    <p:anim calcmode="lin" valueType="num">
                                      <p:cBhvr>
                                        <p:cTn id="107" dur="1000" fill="hold"/>
                                        <p:tgtEl>
                                          <p:spTgt spid="36874"/>
                                        </p:tgtEl>
                                        <p:attrNameLst>
                                          <p:attrName>ppt_h</p:attrName>
                                        </p:attrNameLst>
                                      </p:cBhvr>
                                      <p:tavLst>
                                        <p:tav tm="0">
                                          <p:val>
                                            <p:fltVal val="0"/>
                                          </p:val>
                                        </p:tav>
                                        <p:tav tm="100000">
                                          <p:val>
                                            <p:strVal val="#ppt_h"/>
                                          </p:val>
                                        </p:tav>
                                      </p:tavLst>
                                    </p:anim>
                                    <p:anim calcmode="lin" valueType="num">
                                      <p:cBhvr>
                                        <p:cTn id="108" dur="1000" fill="hold"/>
                                        <p:tgtEl>
                                          <p:spTgt spid="36874"/>
                                        </p:tgtEl>
                                        <p:attrNameLst>
                                          <p:attrName>style.rotation</p:attrName>
                                        </p:attrNameLst>
                                      </p:cBhvr>
                                      <p:tavLst>
                                        <p:tav tm="0">
                                          <p:val>
                                            <p:fltVal val="90"/>
                                          </p:val>
                                        </p:tav>
                                        <p:tav tm="100000">
                                          <p:val>
                                            <p:fltVal val="0"/>
                                          </p:val>
                                        </p:tav>
                                      </p:tavLst>
                                    </p:anim>
                                    <p:animEffect transition="in" filter="fade">
                                      <p:cBhvr>
                                        <p:cTn id="109" dur="1000"/>
                                        <p:tgtEl>
                                          <p:spTgt spid="36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animBg="1"/>
      <p:bldP spid="36872" grpId="0" animBg="1"/>
      <p:bldP spid="36873" grpId="0" animBg="1"/>
      <p:bldP spid="36874" grpId="0" animBg="1"/>
      <p:bldP spid="36895" grpId="0"/>
      <p:bldP spid="36896" grpId="0"/>
      <p:bldP spid="36897" grpId="0"/>
      <p:bldP spid="36898" grpId="0"/>
      <p:bldP spid="36899" grpId="0"/>
      <p:bldP spid="36900" grpId="0"/>
      <p:bldP spid="36901" grpId="0"/>
      <p:bldP spid="369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304800" y="2971800"/>
            <a:ext cx="876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3000" b="1">
                <a:solidFill>
                  <a:srgbClr val="FF0000"/>
                </a:solidFill>
                <a:latin typeface="Times New Roman" pitchFamily="18" charset="0"/>
                <a:cs typeface="Times New Roman" pitchFamily="18" charset="0"/>
              </a:rPr>
              <a:t>“XÂY DỰNG TÌNH BẠN ĐẸP – NÓI KHÔNG VỚI </a:t>
            </a:r>
          </a:p>
          <a:p>
            <a:pPr algn="ctr" eaLnBrk="1" hangingPunct="1"/>
            <a:r>
              <a:rPr lang="en-US" altLang="en-US" sz="3000" b="1">
                <a:solidFill>
                  <a:srgbClr val="FF0000"/>
                </a:solidFill>
                <a:latin typeface="Times New Roman" pitchFamily="18" charset="0"/>
                <a:cs typeface="Times New Roman" pitchFamily="18" charset="0"/>
              </a:rPr>
              <a:t>BẠO LỰC HỌC ĐƯỜNG”</a:t>
            </a:r>
          </a:p>
        </p:txBody>
      </p:sp>
      <p:sp>
        <p:nvSpPr>
          <p:cNvPr id="7171" name="Rectangle 4"/>
          <p:cNvSpPr>
            <a:spLocks noChangeArrowheads="1"/>
          </p:cNvSpPr>
          <p:nvPr/>
        </p:nvSpPr>
        <p:spPr bwMode="auto">
          <a:xfrm>
            <a:off x="2979738" y="1522413"/>
            <a:ext cx="31845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6000" b="1" i="1">
                <a:solidFill>
                  <a:srgbClr val="002060"/>
                </a:solidFill>
                <a:latin typeface="Arial Narrow" pitchFamily="34" charset="0"/>
                <a:cs typeface="Arial" charset="0"/>
              </a:rPr>
              <a:t>DIỄN ĐÀN</a:t>
            </a:r>
            <a:endParaRPr lang="en-US" altLang="en-US" sz="6000" i="1">
              <a:solidFill>
                <a:srgbClr val="002060"/>
              </a:solidFill>
              <a:latin typeface="Arial Narrow" pitchFamily="34" charset="0"/>
              <a:cs typeface="Arial" charset="0"/>
            </a:endParaRPr>
          </a:p>
        </p:txBody>
      </p:sp>
      <p:sp>
        <p:nvSpPr>
          <p:cNvPr id="7172" name="TextBox 3"/>
          <p:cNvSpPr txBox="1">
            <a:spLocks noChangeArrowheads="1"/>
          </p:cNvSpPr>
          <p:nvPr/>
        </p:nvSpPr>
        <p:spPr bwMode="auto">
          <a:xfrm flipH="1">
            <a:off x="876300" y="565150"/>
            <a:ext cx="723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sz="2000" b="1" dirty="0">
                <a:solidFill>
                  <a:srgbClr val="002060"/>
                </a:solidFill>
                <a:latin typeface="Times New Roman" pitchFamily="18" charset="0"/>
                <a:cs typeface="Times New Roman" pitchFamily="18" charset="0"/>
              </a:rPr>
              <a:t>LIÊN ĐỘI TRƯỜNG </a:t>
            </a:r>
            <a:r>
              <a:rPr lang="en-US" altLang="en-US" sz="2000" b="1" dirty="0" smtClean="0">
                <a:solidFill>
                  <a:srgbClr val="002060"/>
                </a:solidFill>
                <a:latin typeface="Times New Roman" pitchFamily="18" charset="0"/>
                <a:cs typeface="Times New Roman" pitchFamily="18" charset="0"/>
              </a:rPr>
              <a:t>TIỂU HỌC THỊ TRẤN TIÊN LÃNG</a:t>
            </a:r>
            <a:endParaRPr lang="en-US" altLang="en-US" sz="2000" b="1" dirty="0">
              <a:solidFill>
                <a:srgbClr val="002060"/>
              </a:solidFill>
              <a:latin typeface="Times New Roman" pitchFamily="18" charset="0"/>
              <a:cs typeface="Times New Roman" pitchFamily="18" charset="0"/>
            </a:endParaRPr>
          </a:p>
        </p:txBody>
      </p:sp>
      <p:pic>
        <p:nvPicPr>
          <p:cNvPr id="71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9738" y="3921125"/>
            <a:ext cx="3084512"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1300">
    <p:comb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p:cNvSpPr>
          <p:nvPr>
            <p:ph type="title"/>
          </p:nvPr>
        </p:nvSpPr>
        <p:spPr/>
        <p:txBody>
          <a:bodyPr/>
          <a:lstStyle/>
          <a:p>
            <a:pPr eaLnBrk="1" hangingPunct="1"/>
            <a:r>
              <a:rPr lang="en-US" altLang="vi-VN" b="1" smtClean="0">
                <a:latin typeface="Arial" charset="0"/>
              </a:rPr>
              <a:t>4. Hậu quả</a:t>
            </a:r>
          </a:p>
        </p:txBody>
      </p:sp>
      <p:sp>
        <p:nvSpPr>
          <p:cNvPr id="15365" name="Freeform 5"/>
          <p:cNvSpPr>
            <a:spLocks noEditPoints="1"/>
          </p:cNvSpPr>
          <p:nvPr/>
        </p:nvSpPr>
        <p:spPr bwMode="gray">
          <a:xfrm rot="-1358056">
            <a:off x="1077913" y="2538413"/>
            <a:ext cx="6853237" cy="2803525"/>
          </a:xfrm>
          <a:custGeom>
            <a:avLst/>
            <a:gdLst>
              <a:gd name="T0" fmla="*/ 1692 w 4040"/>
              <a:gd name="T1" fmla="*/ 12 h 1888"/>
              <a:gd name="T2" fmla="*/ 1234 w 4040"/>
              <a:gd name="T3" fmla="*/ 74 h 1888"/>
              <a:gd name="T4" fmla="*/ 828 w 4040"/>
              <a:gd name="T5" fmla="*/ 182 h 1888"/>
              <a:gd name="T6" fmla="*/ 486 w 4040"/>
              <a:gd name="T7" fmla="*/ 330 h 1888"/>
              <a:gd name="T8" fmla="*/ 226 w 4040"/>
              <a:gd name="T9" fmla="*/ 510 h 1888"/>
              <a:gd name="T10" fmla="*/ 58 w 4040"/>
              <a:gd name="T11" fmla="*/ 718 h 1888"/>
              <a:gd name="T12" fmla="*/ 0 w 4040"/>
              <a:gd name="T13" fmla="*/ 944 h 1888"/>
              <a:gd name="T14" fmla="*/ 58 w 4040"/>
              <a:gd name="T15" fmla="*/ 1170 h 1888"/>
              <a:gd name="T16" fmla="*/ 226 w 4040"/>
              <a:gd name="T17" fmla="*/ 1378 h 1888"/>
              <a:gd name="T18" fmla="*/ 486 w 4040"/>
              <a:gd name="T19" fmla="*/ 1558 h 1888"/>
              <a:gd name="T20" fmla="*/ 828 w 4040"/>
              <a:gd name="T21" fmla="*/ 1706 h 1888"/>
              <a:gd name="T22" fmla="*/ 1234 w 4040"/>
              <a:gd name="T23" fmla="*/ 1814 h 1888"/>
              <a:gd name="T24" fmla="*/ 1692 w 4040"/>
              <a:gd name="T25" fmla="*/ 1876 h 1888"/>
              <a:gd name="T26" fmla="*/ 2186 w 4040"/>
              <a:gd name="T27" fmla="*/ 1884 h 1888"/>
              <a:gd name="T28" fmla="*/ 2658 w 4040"/>
              <a:gd name="T29" fmla="*/ 1840 h 1888"/>
              <a:gd name="T30" fmla="*/ 3084 w 4040"/>
              <a:gd name="T31" fmla="*/ 1746 h 1888"/>
              <a:gd name="T32" fmla="*/ 3448 w 4040"/>
              <a:gd name="T33" fmla="*/ 1612 h 1888"/>
              <a:gd name="T34" fmla="*/ 3738 w 4040"/>
              <a:gd name="T35" fmla="*/ 1442 h 1888"/>
              <a:gd name="T36" fmla="*/ 3938 w 4040"/>
              <a:gd name="T37" fmla="*/ 1242 h 1888"/>
              <a:gd name="T38" fmla="*/ 4034 w 4040"/>
              <a:gd name="T39" fmla="*/ 1022 h 1888"/>
              <a:gd name="T40" fmla="*/ 4014 w 4040"/>
              <a:gd name="T41" fmla="*/ 790 h 1888"/>
              <a:gd name="T42" fmla="*/ 3882 w 4040"/>
              <a:gd name="T43" fmla="*/ 576 h 1888"/>
              <a:gd name="T44" fmla="*/ 3650 w 4040"/>
              <a:gd name="T45" fmla="*/ 386 h 1888"/>
              <a:gd name="T46" fmla="*/ 3334 w 4040"/>
              <a:gd name="T47" fmla="*/ 228 h 1888"/>
              <a:gd name="T48" fmla="*/ 2948 w 4040"/>
              <a:gd name="T49" fmla="*/ 106 h 1888"/>
              <a:gd name="T50" fmla="*/ 2506 w 4040"/>
              <a:gd name="T51" fmla="*/ 28 h 1888"/>
              <a:gd name="T52" fmla="*/ 2020 w 4040"/>
              <a:gd name="T53" fmla="*/ 0 h 1888"/>
              <a:gd name="T54" fmla="*/ 1606 w 4040"/>
              <a:gd name="T55" fmla="*/ 1736 h 1888"/>
              <a:gd name="T56" fmla="*/ 1164 w 4040"/>
              <a:gd name="T57" fmla="*/ 1678 h 1888"/>
              <a:gd name="T58" fmla="*/ 776 w 4040"/>
              <a:gd name="T59" fmla="*/ 1576 h 1888"/>
              <a:gd name="T60" fmla="*/ 458 w 4040"/>
              <a:gd name="T61" fmla="*/ 1436 h 1888"/>
              <a:gd name="T62" fmla="*/ 224 w 4040"/>
              <a:gd name="T63" fmla="*/ 1266 h 1888"/>
              <a:gd name="T64" fmla="*/ 88 w 4040"/>
              <a:gd name="T65" fmla="*/ 1074 h 1888"/>
              <a:gd name="T66" fmla="*/ 68 w 4040"/>
              <a:gd name="T67" fmla="*/ 864 h 1888"/>
              <a:gd name="T68" fmla="*/ 166 w 4040"/>
              <a:gd name="T69" fmla="*/ 664 h 1888"/>
              <a:gd name="T70" fmla="*/ 370 w 4040"/>
              <a:gd name="T71" fmla="*/ 486 h 1888"/>
              <a:gd name="T72" fmla="*/ 662 w 4040"/>
              <a:gd name="T73" fmla="*/ 336 h 1888"/>
              <a:gd name="T74" fmla="*/ 1028 w 4040"/>
              <a:gd name="T75" fmla="*/ 222 h 1888"/>
              <a:gd name="T76" fmla="*/ 1454 w 4040"/>
              <a:gd name="T77" fmla="*/ 148 h 1888"/>
              <a:gd name="T78" fmla="*/ 1922 w 4040"/>
              <a:gd name="T79" fmla="*/ 120 h 1888"/>
              <a:gd name="T80" fmla="*/ 2392 w 4040"/>
              <a:gd name="T81" fmla="*/ 148 h 1888"/>
              <a:gd name="T82" fmla="*/ 2818 w 4040"/>
              <a:gd name="T83" fmla="*/ 222 h 1888"/>
              <a:gd name="T84" fmla="*/ 3184 w 4040"/>
              <a:gd name="T85" fmla="*/ 336 h 1888"/>
              <a:gd name="T86" fmla="*/ 3476 w 4040"/>
              <a:gd name="T87" fmla="*/ 486 h 1888"/>
              <a:gd name="T88" fmla="*/ 3680 w 4040"/>
              <a:gd name="T89" fmla="*/ 664 h 1888"/>
              <a:gd name="T90" fmla="*/ 3778 w 4040"/>
              <a:gd name="T91" fmla="*/ 864 h 1888"/>
              <a:gd name="T92" fmla="*/ 3758 w 4040"/>
              <a:gd name="T93" fmla="*/ 1074 h 1888"/>
              <a:gd name="T94" fmla="*/ 3622 w 4040"/>
              <a:gd name="T95" fmla="*/ 1266 h 1888"/>
              <a:gd name="T96" fmla="*/ 3388 w 4040"/>
              <a:gd name="T97" fmla="*/ 1436 h 1888"/>
              <a:gd name="T98" fmla="*/ 3070 w 4040"/>
              <a:gd name="T99" fmla="*/ 1576 h 1888"/>
              <a:gd name="T100" fmla="*/ 2682 w 4040"/>
              <a:gd name="T101" fmla="*/ 1678 h 1888"/>
              <a:gd name="T102" fmla="*/ 2240 w 4040"/>
              <a:gd name="T103" fmla="*/ 1736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21176"/>
                  <a:invGamma/>
                </a:schemeClr>
              </a:gs>
              <a:gs pos="100000">
                <a:schemeClr val="bg2"/>
              </a:gs>
            </a:gsLst>
            <a:lin ang="0" scaled="1"/>
          </a:gradFill>
          <a:ln>
            <a:noFill/>
          </a:ln>
        </p:spPr>
        <p:txBody>
          <a:bodyPr/>
          <a:lstStyle/>
          <a:p>
            <a:pPr eaLnBrk="1" hangingPunct="1">
              <a:defRPr/>
            </a:pPr>
            <a:endParaRPr lang="vi-VN">
              <a:ea typeface="+mn-ea"/>
              <a:cs typeface="MS PGothic" charset="0"/>
            </a:endParaRPr>
          </a:p>
        </p:txBody>
      </p:sp>
      <p:sp>
        <p:nvSpPr>
          <p:cNvPr id="15367" name="Oval 7"/>
          <p:cNvSpPr>
            <a:spLocks noChangeArrowheads="1"/>
          </p:cNvSpPr>
          <p:nvPr/>
        </p:nvSpPr>
        <p:spPr bwMode="gray">
          <a:xfrm>
            <a:off x="3810000" y="1524000"/>
            <a:ext cx="1752600" cy="1600200"/>
          </a:xfrm>
          <a:prstGeom prst="ellipse">
            <a:avLst/>
          </a:prstGeom>
          <a:gradFill rotWithShape="1">
            <a:gsLst>
              <a:gs pos="0">
                <a:schemeClr val="tx1"/>
              </a:gs>
              <a:gs pos="100000">
                <a:schemeClr val="tx1">
                  <a:gamma/>
                  <a:shade val="34510"/>
                  <a:invGamma/>
                </a:schemeClr>
              </a:gs>
            </a:gsLst>
            <a:path path="shape">
              <a:fillToRect l="50000" t="50000" r="50000" b="50000"/>
            </a:path>
          </a:gradFill>
          <a:ln>
            <a:noFill/>
          </a:ln>
          <a:effectLst>
            <a:prstShdw prst="shdw12" dist="76200" dir="10800000">
              <a:schemeClr val="bg2">
                <a:alpha val="50000"/>
              </a:schemeClr>
            </a:prstShdw>
          </a:effectLst>
        </p:spPr>
        <p:txBody>
          <a:bodyPr wrap="none" anchor="ctr"/>
          <a:lstStyle/>
          <a:p>
            <a:pPr algn="ctr" eaLnBrk="1" hangingPunct="1">
              <a:defRPr/>
            </a:pPr>
            <a:endParaRPr lang="vi-VN">
              <a:solidFill>
                <a:schemeClr val="bg1"/>
              </a:solidFill>
              <a:ea typeface="+mn-ea"/>
              <a:cs typeface="MS PGothic" charset="0"/>
            </a:endParaRPr>
          </a:p>
        </p:txBody>
      </p:sp>
      <p:sp>
        <p:nvSpPr>
          <p:cNvPr id="15370" name="Oval 10"/>
          <p:cNvSpPr>
            <a:spLocks noChangeArrowheads="1"/>
          </p:cNvSpPr>
          <p:nvPr/>
        </p:nvSpPr>
        <p:spPr bwMode="gray">
          <a:xfrm>
            <a:off x="1295400" y="3200400"/>
            <a:ext cx="1524000" cy="1447800"/>
          </a:xfrm>
          <a:prstGeom prst="ellipse">
            <a:avLst/>
          </a:prstGeom>
          <a:gradFill rotWithShape="1">
            <a:gsLst>
              <a:gs pos="0">
                <a:schemeClr val="accent1"/>
              </a:gs>
              <a:gs pos="100000">
                <a:schemeClr val="accent1">
                  <a:gamma/>
                  <a:shade val="31373"/>
                  <a:invGamma/>
                </a:schemeClr>
              </a:gs>
            </a:gsLst>
            <a:path path="shape">
              <a:fillToRect l="50000" t="50000" r="50000" b="50000"/>
            </a:path>
          </a:gradFill>
          <a:ln>
            <a:noFill/>
          </a:ln>
          <a:effectLst>
            <a:prstShdw prst="shdw12" dist="76200" dir="10800000">
              <a:schemeClr val="bg2">
                <a:alpha val="50000"/>
              </a:schemeClr>
            </a:prstShdw>
          </a:effectLst>
        </p:spPr>
        <p:txBody>
          <a:bodyPr wrap="none" anchor="ctr"/>
          <a:lstStyle/>
          <a:p>
            <a:pPr algn="ctr" eaLnBrk="1" hangingPunct="1">
              <a:defRPr/>
            </a:pPr>
            <a:endParaRPr lang="vi-VN">
              <a:solidFill>
                <a:schemeClr val="bg1"/>
              </a:solidFill>
              <a:ea typeface="+mn-ea"/>
              <a:cs typeface="MS PGothic" charset="0"/>
            </a:endParaRPr>
          </a:p>
        </p:txBody>
      </p:sp>
      <p:sp>
        <p:nvSpPr>
          <p:cNvPr id="15373" name="Oval 13"/>
          <p:cNvSpPr>
            <a:spLocks noChangeArrowheads="1"/>
          </p:cNvSpPr>
          <p:nvPr/>
        </p:nvSpPr>
        <p:spPr bwMode="gray">
          <a:xfrm>
            <a:off x="2178050" y="4897438"/>
            <a:ext cx="1282700" cy="1274762"/>
          </a:xfrm>
          <a:prstGeom prst="ellipse">
            <a:avLst/>
          </a:prstGeom>
          <a:gradFill rotWithShape="1">
            <a:gsLst>
              <a:gs pos="0">
                <a:schemeClr val="accent2"/>
              </a:gs>
              <a:gs pos="100000">
                <a:schemeClr val="accent2">
                  <a:gamma/>
                  <a:shade val="35686"/>
                  <a:invGamma/>
                </a:schemeClr>
              </a:gs>
            </a:gsLst>
            <a:path path="shape">
              <a:fillToRect l="50000" t="50000" r="50000" b="50000"/>
            </a:path>
          </a:gradFill>
          <a:ln>
            <a:noFill/>
          </a:ln>
          <a:effectLst>
            <a:prstShdw prst="shdw12" dist="76200" dir="10800000">
              <a:schemeClr val="bg2">
                <a:alpha val="50000"/>
              </a:schemeClr>
            </a:prstShdw>
          </a:effectLst>
        </p:spPr>
        <p:txBody>
          <a:bodyPr wrap="none" anchor="ctr"/>
          <a:lstStyle/>
          <a:p>
            <a:pPr algn="ctr" eaLnBrk="1" hangingPunct="1">
              <a:defRPr/>
            </a:pPr>
            <a:endParaRPr lang="vi-VN">
              <a:solidFill>
                <a:schemeClr val="bg1"/>
              </a:solidFill>
              <a:ea typeface="+mn-ea"/>
              <a:cs typeface="MS PGothic" charset="0"/>
            </a:endParaRPr>
          </a:p>
        </p:txBody>
      </p:sp>
      <p:sp>
        <p:nvSpPr>
          <p:cNvPr id="15376" name="Oval 16"/>
          <p:cNvSpPr>
            <a:spLocks noChangeArrowheads="1"/>
          </p:cNvSpPr>
          <p:nvPr/>
        </p:nvSpPr>
        <p:spPr bwMode="gray">
          <a:xfrm>
            <a:off x="4953000" y="4267200"/>
            <a:ext cx="1524000" cy="1447800"/>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prstShdw prst="shdw12" dist="76200" dir="10800000">
              <a:schemeClr val="bg2">
                <a:alpha val="50000"/>
              </a:schemeClr>
            </a:prstShdw>
          </a:effectLst>
        </p:spPr>
        <p:txBody>
          <a:bodyPr wrap="none" anchor="ctr"/>
          <a:lstStyle/>
          <a:p>
            <a:pPr algn="ctr" eaLnBrk="1" hangingPunct="1">
              <a:defRPr/>
            </a:pPr>
            <a:endParaRPr lang="vi-VN">
              <a:solidFill>
                <a:schemeClr val="bg1"/>
              </a:solidFill>
              <a:ea typeface="+mn-ea"/>
              <a:cs typeface="MS PGothic" charset="0"/>
            </a:endParaRPr>
          </a:p>
        </p:txBody>
      </p:sp>
      <p:sp>
        <p:nvSpPr>
          <p:cNvPr id="15379" name="Oval 19"/>
          <p:cNvSpPr>
            <a:spLocks noChangeArrowheads="1"/>
          </p:cNvSpPr>
          <p:nvPr/>
        </p:nvSpPr>
        <p:spPr bwMode="gray">
          <a:xfrm>
            <a:off x="6781800" y="1905000"/>
            <a:ext cx="1524000" cy="1600200"/>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a:noFill/>
          </a:ln>
          <a:effectLst>
            <a:prstShdw prst="shdw12" dist="76200" dir="10800000">
              <a:schemeClr val="bg2">
                <a:alpha val="50000"/>
              </a:schemeClr>
            </a:prstShdw>
          </a:effectLst>
        </p:spPr>
        <p:txBody>
          <a:bodyPr wrap="none" anchor="ctr"/>
          <a:lstStyle/>
          <a:p>
            <a:pPr algn="ctr" eaLnBrk="1" hangingPunct="1">
              <a:defRPr/>
            </a:pPr>
            <a:endParaRPr lang="vi-VN">
              <a:solidFill>
                <a:schemeClr val="bg1"/>
              </a:solidFill>
              <a:ea typeface="+mn-ea"/>
              <a:cs typeface="MS PGothic" charset="0"/>
            </a:endParaRPr>
          </a:p>
        </p:txBody>
      </p:sp>
      <p:sp>
        <p:nvSpPr>
          <p:cNvPr id="15381" name="Text Box 21"/>
          <p:cNvSpPr txBox="1">
            <a:spLocks noChangeArrowheads="1"/>
          </p:cNvSpPr>
          <p:nvPr/>
        </p:nvSpPr>
        <p:spPr bwMode="gray">
          <a:xfrm>
            <a:off x="1295400" y="3276600"/>
            <a:ext cx="15144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vi-VN">
                <a:solidFill>
                  <a:schemeClr val="bg1"/>
                </a:solidFill>
              </a:rPr>
              <a:t>   Hủy hoại </a:t>
            </a:r>
          </a:p>
          <a:p>
            <a:r>
              <a:rPr lang="en-US" altLang="vi-VN">
                <a:solidFill>
                  <a:schemeClr val="bg1"/>
                </a:solidFill>
              </a:rPr>
              <a:t>chính tương </a:t>
            </a:r>
          </a:p>
          <a:p>
            <a:r>
              <a:rPr lang="en-US" altLang="vi-VN">
                <a:solidFill>
                  <a:schemeClr val="bg1"/>
                </a:solidFill>
              </a:rPr>
              <a:t>lai của người</a:t>
            </a:r>
          </a:p>
          <a:p>
            <a:r>
              <a:rPr lang="en-US" altLang="vi-VN">
                <a:solidFill>
                  <a:schemeClr val="bg1"/>
                </a:solidFill>
              </a:rPr>
              <a:t> gây bạo lực</a:t>
            </a:r>
          </a:p>
        </p:txBody>
      </p:sp>
      <p:sp>
        <p:nvSpPr>
          <p:cNvPr id="15382" name="Text Box 22"/>
          <p:cNvSpPr txBox="1">
            <a:spLocks noChangeArrowheads="1"/>
          </p:cNvSpPr>
          <p:nvPr/>
        </p:nvSpPr>
        <p:spPr bwMode="gray">
          <a:xfrm>
            <a:off x="4114800" y="1524000"/>
            <a:ext cx="12350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vi-VN" sz="1600">
                <a:solidFill>
                  <a:schemeClr val="bg1"/>
                </a:solidFill>
              </a:rPr>
              <a:t> Gây tổn </a:t>
            </a:r>
          </a:p>
          <a:p>
            <a:r>
              <a:rPr lang="en-US" altLang="vi-VN" sz="1600">
                <a:solidFill>
                  <a:schemeClr val="bg1"/>
                </a:solidFill>
              </a:rPr>
              <a:t>thương về </a:t>
            </a:r>
          </a:p>
          <a:p>
            <a:r>
              <a:rPr lang="en-US" altLang="vi-VN" sz="1600">
                <a:solidFill>
                  <a:schemeClr val="bg1"/>
                </a:solidFill>
              </a:rPr>
              <a:t>thể xác </a:t>
            </a:r>
          </a:p>
          <a:p>
            <a:r>
              <a:rPr lang="en-US" altLang="vi-VN" sz="1600">
                <a:solidFill>
                  <a:schemeClr val="bg1"/>
                </a:solidFill>
              </a:rPr>
              <a:t>và tinh thần</a:t>
            </a:r>
          </a:p>
          <a:p>
            <a:r>
              <a:rPr lang="en-US" altLang="vi-VN" sz="1600">
                <a:solidFill>
                  <a:schemeClr val="bg1"/>
                </a:solidFill>
              </a:rPr>
              <a:t>của người </a:t>
            </a:r>
          </a:p>
          <a:p>
            <a:r>
              <a:rPr lang="en-US" altLang="vi-VN" sz="1600">
                <a:solidFill>
                  <a:schemeClr val="bg1"/>
                </a:solidFill>
              </a:rPr>
              <a:t>    bị hại</a:t>
            </a:r>
          </a:p>
        </p:txBody>
      </p:sp>
      <p:sp>
        <p:nvSpPr>
          <p:cNvPr id="15383" name="Text Box 23"/>
          <p:cNvSpPr txBox="1">
            <a:spLocks noChangeArrowheads="1"/>
          </p:cNvSpPr>
          <p:nvPr/>
        </p:nvSpPr>
        <p:spPr bwMode="gray">
          <a:xfrm>
            <a:off x="6934200" y="2057400"/>
            <a:ext cx="13144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vi-VN">
                <a:solidFill>
                  <a:schemeClr val="bg1"/>
                </a:solidFill>
              </a:rPr>
              <a:t>  Tổn hại </a:t>
            </a:r>
          </a:p>
          <a:p>
            <a:r>
              <a:rPr lang="en-US" altLang="vi-VN">
                <a:solidFill>
                  <a:schemeClr val="bg1"/>
                </a:solidFill>
              </a:rPr>
              <a:t>đến người </a:t>
            </a:r>
          </a:p>
          <a:p>
            <a:r>
              <a:rPr lang="en-US" altLang="vi-VN">
                <a:solidFill>
                  <a:schemeClr val="bg1"/>
                </a:solidFill>
              </a:rPr>
              <a:t>   thân của </a:t>
            </a:r>
          </a:p>
          <a:p>
            <a:r>
              <a:rPr lang="en-US" altLang="vi-VN">
                <a:solidFill>
                  <a:schemeClr val="bg1"/>
                </a:solidFill>
              </a:rPr>
              <a:t>  người bị </a:t>
            </a:r>
          </a:p>
          <a:p>
            <a:r>
              <a:rPr lang="en-US" altLang="vi-VN">
                <a:solidFill>
                  <a:schemeClr val="bg1"/>
                </a:solidFill>
              </a:rPr>
              <a:t>     hại</a:t>
            </a:r>
          </a:p>
        </p:txBody>
      </p:sp>
      <p:sp>
        <p:nvSpPr>
          <p:cNvPr id="15384" name="Text Box 24"/>
          <p:cNvSpPr txBox="1">
            <a:spLocks noChangeArrowheads="1"/>
          </p:cNvSpPr>
          <p:nvPr/>
        </p:nvSpPr>
        <p:spPr bwMode="gray">
          <a:xfrm>
            <a:off x="5029200" y="4572000"/>
            <a:ext cx="13779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vi-VN">
                <a:solidFill>
                  <a:schemeClr val="bg1"/>
                </a:solidFill>
              </a:rPr>
              <a:t> Tạo tính </a:t>
            </a:r>
          </a:p>
          <a:p>
            <a:r>
              <a:rPr lang="en-US" altLang="vi-VN">
                <a:solidFill>
                  <a:schemeClr val="bg1"/>
                </a:solidFill>
              </a:rPr>
              <a:t> bất ổn </a:t>
            </a:r>
          </a:p>
          <a:p>
            <a:r>
              <a:rPr lang="en-US" altLang="vi-VN">
                <a:solidFill>
                  <a:schemeClr val="bg1"/>
                </a:solidFill>
              </a:rPr>
              <a:t>trong xã hội</a:t>
            </a:r>
          </a:p>
        </p:txBody>
      </p:sp>
      <p:sp>
        <p:nvSpPr>
          <p:cNvPr id="15385" name="Text Box 25"/>
          <p:cNvSpPr txBox="1">
            <a:spLocks noChangeArrowheads="1"/>
          </p:cNvSpPr>
          <p:nvPr/>
        </p:nvSpPr>
        <p:spPr bwMode="gray">
          <a:xfrm>
            <a:off x="2209800" y="5105400"/>
            <a:ext cx="13906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vi-VN">
                <a:solidFill>
                  <a:schemeClr val="bg1"/>
                </a:solidFill>
              </a:rPr>
              <a:t>Mầm mống </a:t>
            </a:r>
          </a:p>
          <a:p>
            <a:r>
              <a:rPr lang="en-US" altLang="vi-VN">
                <a:solidFill>
                  <a:schemeClr val="bg1"/>
                </a:solidFill>
              </a:rPr>
              <a:t>   tội ác </a:t>
            </a:r>
          </a:p>
          <a:p>
            <a:r>
              <a:rPr lang="en-US" altLang="vi-VN">
                <a:solidFill>
                  <a:schemeClr val="bg1"/>
                </a:solidFill>
              </a:rPr>
              <a:t>của xã hôi</a:t>
            </a:r>
          </a:p>
        </p:txBody>
      </p:sp>
      <p:sp>
        <p:nvSpPr>
          <p:cNvPr id="15387" name="Line 27"/>
          <p:cNvSpPr>
            <a:spLocks noChangeShapeType="1"/>
          </p:cNvSpPr>
          <p:nvPr/>
        </p:nvSpPr>
        <p:spPr bwMode="gray">
          <a:xfrm>
            <a:off x="2473325" y="1963738"/>
            <a:ext cx="1793875" cy="16176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15388" name="AutoShape 28"/>
          <p:cNvCxnSpPr>
            <a:cxnSpLocks noChangeShapeType="1"/>
          </p:cNvCxnSpPr>
          <p:nvPr/>
        </p:nvCxnSpPr>
        <p:spPr bwMode="gray">
          <a:xfrm flipH="1">
            <a:off x="457200" y="1963738"/>
            <a:ext cx="2016125"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5389" name="Text Box 29"/>
          <p:cNvSpPr txBox="1">
            <a:spLocks noChangeArrowheads="1"/>
          </p:cNvSpPr>
          <p:nvPr/>
        </p:nvSpPr>
        <p:spPr bwMode="auto">
          <a:xfrm>
            <a:off x="457200" y="1524000"/>
            <a:ext cx="2314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altLang="vi-VN" b="1"/>
              <a:t>Bạo lực học đường</a:t>
            </a:r>
          </a:p>
        </p:txBody>
      </p:sp>
      <p:sp>
        <p:nvSpPr>
          <p:cNvPr id="15391" name="Text Box 31"/>
          <p:cNvSpPr txBox="1">
            <a:spLocks noChangeArrowheads="1"/>
          </p:cNvSpPr>
          <p:nvPr/>
        </p:nvSpPr>
        <p:spPr bwMode="auto">
          <a:xfrm>
            <a:off x="3657600" y="3581400"/>
            <a:ext cx="175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r>
              <a:rPr lang="en-US" altLang="vi-VN" sz="2800" b="1"/>
              <a:t>Hậu quả</a:t>
            </a:r>
          </a:p>
        </p:txBody>
      </p:sp>
      <p:sp>
        <p:nvSpPr>
          <p:cNvPr id="2" name="Action Button: Forward or Next 1">
            <a:hlinkClick r:id="" action="ppaction://hlinkshowjump?jump=nextslide" highlightClick="1"/>
          </p:cNvPr>
          <p:cNvSpPr>
            <a:spLocks noChangeArrowheads="1"/>
          </p:cNvSpPr>
          <p:nvPr/>
        </p:nvSpPr>
        <p:spPr bwMode="auto">
          <a:xfrm>
            <a:off x="5715000" y="1676400"/>
            <a:ext cx="762000" cy="533400"/>
          </a:xfrm>
          <a:prstGeom prst="actionButtonForwardNext">
            <a:avLst/>
          </a:prstGeom>
          <a:gradFill rotWithShape="1">
            <a:gsLst>
              <a:gs pos="0">
                <a:srgbClr val="D7D7D7"/>
              </a:gs>
              <a:gs pos="20000">
                <a:srgbClr val="D6D6D6"/>
              </a:gs>
              <a:gs pos="100000">
                <a:srgbClr val="A4A4A4"/>
              </a:gs>
            </a:gsLst>
            <a:lin ang="5400000"/>
          </a:gradFill>
          <a:ln w="9525">
            <a:solidFill>
              <a:srgbClr val="D8D8D8"/>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5364"/>
                                        </p:tgtEl>
                                        <p:attrNameLst>
                                          <p:attrName>style.visibility</p:attrName>
                                        </p:attrNameLst>
                                      </p:cBhvr>
                                      <p:to>
                                        <p:strVal val="visible"/>
                                      </p:to>
                                    </p:set>
                                    <p:set>
                                      <p:cBhvr>
                                        <p:cTn id="7" dur="455" fill="hold">
                                          <p:stCondLst>
                                            <p:cond delay="0"/>
                                          </p:stCondLst>
                                        </p:cTn>
                                        <p:tgtEl>
                                          <p:spTgt spid="15364"/>
                                        </p:tgtEl>
                                        <p:attrNameLst>
                                          <p:attrName>style.rotation</p:attrName>
                                        </p:attrNameLst>
                                      </p:cBhvr>
                                      <p:to>
                                        <p:strVal val="-45.0"/>
                                      </p:to>
                                    </p:set>
                                    <p:anim calcmode="lin" valueType="num">
                                      <p:cBhvr>
                                        <p:cTn id="8" dur="455" fill="hold">
                                          <p:stCondLst>
                                            <p:cond delay="455"/>
                                          </p:stCondLst>
                                        </p:cTn>
                                        <p:tgtEl>
                                          <p:spTgt spid="1536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536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536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536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nodeType="clickEffect">
                                  <p:stCondLst>
                                    <p:cond delay="0"/>
                                  </p:stCondLst>
                                  <p:childTnLst>
                                    <p:set>
                                      <p:cBhvr>
                                        <p:cTn id="15" dur="1" fill="hold">
                                          <p:stCondLst>
                                            <p:cond delay="0"/>
                                          </p:stCondLst>
                                        </p:cTn>
                                        <p:tgtEl>
                                          <p:spTgt spid="15365"/>
                                        </p:tgtEl>
                                        <p:attrNameLst>
                                          <p:attrName>style.visibility</p:attrName>
                                        </p:attrNameLst>
                                      </p:cBhvr>
                                      <p:to>
                                        <p:strVal val="visible"/>
                                      </p:to>
                                    </p:set>
                                    <p:anim calcmode="lin" valueType="num">
                                      <p:cBhvr>
                                        <p:cTn id="16" dur="500" fill="hold"/>
                                        <p:tgtEl>
                                          <p:spTgt spid="15365"/>
                                        </p:tgtEl>
                                        <p:attrNameLst>
                                          <p:attrName>ppt_w</p:attrName>
                                        </p:attrNameLst>
                                      </p:cBhvr>
                                      <p:tavLst>
                                        <p:tav tm="0">
                                          <p:val>
                                            <p:fltVal val="0"/>
                                          </p:val>
                                        </p:tav>
                                        <p:tav tm="100000">
                                          <p:val>
                                            <p:strVal val="#ppt_w"/>
                                          </p:val>
                                        </p:tav>
                                      </p:tavLst>
                                    </p:anim>
                                    <p:anim calcmode="lin" valueType="num">
                                      <p:cBhvr>
                                        <p:cTn id="17" dur="500" fill="hold"/>
                                        <p:tgtEl>
                                          <p:spTgt spid="15365"/>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15367"/>
                                        </p:tgtEl>
                                        <p:attrNameLst>
                                          <p:attrName>style.visibility</p:attrName>
                                        </p:attrNameLst>
                                      </p:cBhvr>
                                      <p:to>
                                        <p:strVal val="visible"/>
                                      </p:to>
                                    </p:set>
                                    <p:anim calcmode="lin" valueType="num">
                                      <p:cBhvr>
                                        <p:cTn id="20" dur="500" fill="hold"/>
                                        <p:tgtEl>
                                          <p:spTgt spid="15367"/>
                                        </p:tgtEl>
                                        <p:attrNameLst>
                                          <p:attrName>ppt_w</p:attrName>
                                        </p:attrNameLst>
                                      </p:cBhvr>
                                      <p:tavLst>
                                        <p:tav tm="0">
                                          <p:val>
                                            <p:fltVal val="0"/>
                                          </p:val>
                                        </p:tav>
                                        <p:tav tm="100000">
                                          <p:val>
                                            <p:strVal val="#ppt_w"/>
                                          </p:val>
                                        </p:tav>
                                      </p:tavLst>
                                    </p:anim>
                                    <p:anim calcmode="lin" valueType="num">
                                      <p:cBhvr>
                                        <p:cTn id="21" dur="500" fill="hold"/>
                                        <p:tgtEl>
                                          <p:spTgt spid="15367"/>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15370"/>
                                        </p:tgtEl>
                                        <p:attrNameLst>
                                          <p:attrName>style.visibility</p:attrName>
                                        </p:attrNameLst>
                                      </p:cBhvr>
                                      <p:to>
                                        <p:strVal val="visible"/>
                                      </p:to>
                                    </p:set>
                                    <p:anim calcmode="lin" valueType="num">
                                      <p:cBhvr>
                                        <p:cTn id="24" dur="500" fill="hold"/>
                                        <p:tgtEl>
                                          <p:spTgt spid="15370"/>
                                        </p:tgtEl>
                                        <p:attrNameLst>
                                          <p:attrName>ppt_w</p:attrName>
                                        </p:attrNameLst>
                                      </p:cBhvr>
                                      <p:tavLst>
                                        <p:tav tm="0">
                                          <p:val>
                                            <p:fltVal val="0"/>
                                          </p:val>
                                        </p:tav>
                                        <p:tav tm="100000">
                                          <p:val>
                                            <p:strVal val="#ppt_w"/>
                                          </p:val>
                                        </p:tav>
                                      </p:tavLst>
                                    </p:anim>
                                    <p:anim calcmode="lin" valueType="num">
                                      <p:cBhvr>
                                        <p:cTn id="25" dur="500" fill="hold"/>
                                        <p:tgtEl>
                                          <p:spTgt spid="15370"/>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15376"/>
                                        </p:tgtEl>
                                        <p:attrNameLst>
                                          <p:attrName>style.visibility</p:attrName>
                                        </p:attrNameLst>
                                      </p:cBhvr>
                                      <p:to>
                                        <p:strVal val="visible"/>
                                      </p:to>
                                    </p:set>
                                    <p:anim calcmode="lin" valueType="num">
                                      <p:cBhvr>
                                        <p:cTn id="28" dur="500" fill="hold"/>
                                        <p:tgtEl>
                                          <p:spTgt spid="15376"/>
                                        </p:tgtEl>
                                        <p:attrNameLst>
                                          <p:attrName>ppt_w</p:attrName>
                                        </p:attrNameLst>
                                      </p:cBhvr>
                                      <p:tavLst>
                                        <p:tav tm="0">
                                          <p:val>
                                            <p:fltVal val="0"/>
                                          </p:val>
                                        </p:tav>
                                        <p:tav tm="100000">
                                          <p:val>
                                            <p:strVal val="#ppt_w"/>
                                          </p:val>
                                        </p:tav>
                                      </p:tavLst>
                                    </p:anim>
                                    <p:anim calcmode="lin" valueType="num">
                                      <p:cBhvr>
                                        <p:cTn id="29" dur="500" fill="hold"/>
                                        <p:tgtEl>
                                          <p:spTgt spid="15376"/>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15381"/>
                                        </p:tgtEl>
                                        <p:attrNameLst>
                                          <p:attrName>style.visibility</p:attrName>
                                        </p:attrNameLst>
                                      </p:cBhvr>
                                      <p:to>
                                        <p:strVal val="visible"/>
                                      </p:to>
                                    </p:set>
                                    <p:anim calcmode="lin" valueType="num">
                                      <p:cBhvr>
                                        <p:cTn id="32" dur="500" fill="hold"/>
                                        <p:tgtEl>
                                          <p:spTgt spid="15381"/>
                                        </p:tgtEl>
                                        <p:attrNameLst>
                                          <p:attrName>ppt_w</p:attrName>
                                        </p:attrNameLst>
                                      </p:cBhvr>
                                      <p:tavLst>
                                        <p:tav tm="0">
                                          <p:val>
                                            <p:fltVal val="0"/>
                                          </p:val>
                                        </p:tav>
                                        <p:tav tm="100000">
                                          <p:val>
                                            <p:strVal val="#ppt_w"/>
                                          </p:val>
                                        </p:tav>
                                      </p:tavLst>
                                    </p:anim>
                                    <p:anim calcmode="lin" valueType="num">
                                      <p:cBhvr>
                                        <p:cTn id="33" dur="500" fill="hold"/>
                                        <p:tgtEl>
                                          <p:spTgt spid="15381"/>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5382"/>
                                        </p:tgtEl>
                                        <p:attrNameLst>
                                          <p:attrName>style.visibility</p:attrName>
                                        </p:attrNameLst>
                                      </p:cBhvr>
                                      <p:to>
                                        <p:strVal val="visible"/>
                                      </p:to>
                                    </p:set>
                                    <p:anim calcmode="lin" valueType="num">
                                      <p:cBhvr>
                                        <p:cTn id="36" dur="500" fill="hold"/>
                                        <p:tgtEl>
                                          <p:spTgt spid="15382"/>
                                        </p:tgtEl>
                                        <p:attrNameLst>
                                          <p:attrName>ppt_w</p:attrName>
                                        </p:attrNameLst>
                                      </p:cBhvr>
                                      <p:tavLst>
                                        <p:tav tm="0">
                                          <p:val>
                                            <p:fltVal val="0"/>
                                          </p:val>
                                        </p:tav>
                                        <p:tav tm="100000">
                                          <p:val>
                                            <p:strVal val="#ppt_w"/>
                                          </p:val>
                                        </p:tav>
                                      </p:tavLst>
                                    </p:anim>
                                    <p:anim calcmode="lin" valueType="num">
                                      <p:cBhvr>
                                        <p:cTn id="37" dur="500" fill="hold"/>
                                        <p:tgtEl>
                                          <p:spTgt spid="15382"/>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5383"/>
                                        </p:tgtEl>
                                        <p:attrNameLst>
                                          <p:attrName>style.visibility</p:attrName>
                                        </p:attrNameLst>
                                      </p:cBhvr>
                                      <p:to>
                                        <p:strVal val="visible"/>
                                      </p:to>
                                    </p:set>
                                    <p:anim calcmode="lin" valueType="num">
                                      <p:cBhvr>
                                        <p:cTn id="40" dur="500" fill="hold"/>
                                        <p:tgtEl>
                                          <p:spTgt spid="15383"/>
                                        </p:tgtEl>
                                        <p:attrNameLst>
                                          <p:attrName>ppt_w</p:attrName>
                                        </p:attrNameLst>
                                      </p:cBhvr>
                                      <p:tavLst>
                                        <p:tav tm="0">
                                          <p:val>
                                            <p:fltVal val="0"/>
                                          </p:val>
                                        </p:tav>
                                        <p:tav tm="100000">
                                          <p:val>
                                            <p:strVal val="#ppt_w"/>
                                          </p:val>
                                        </p:tav>
                                      </p:tavLst>
                                    </p:anim>
                                    <p:anim calcmode="lin" valueType="num">
                                      <p:cBhvr>
                                        <p:cTn id="41" dur="500" fill="hold"/>
                                        <p:tgtEl>
                                          <p:spTgt spid="15383"/>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5384"/>
                                        </p:tgtEl>
                                        <p:attrNameLst>
                                          <p:attrName>style.visibility</p:attrName>
                                        </p:attrNameLst>
                                      </p:cBhvr>
                                      <p:to>
                                        <p:strVal val="visible"/>
                                      </p:to>
                                    </p:set>
                                    <p:anim calcmode="lin" valueType="num">
                                      <p:cBhvr>
                                        <p:cTn id="44" dur="500" fill="hold"/>
                                        <p:tgtEl>
                                          <p:spTgt spid="15384"/>
                                        </p:tgtEl>
                                        <p:attrNameLst>
                                          <p:attrName>ppt_w</p:attrName>
                                        </p:attrNameLst>
                                      </p:cBhvr>
                                      <p:tavLst>
                                        <p:tav tm="0">
                                          <p:val>
                                            <p:fltVal val="0"/>
                                          </p:val>
                                        </p:tav>
                                        <p:tav tm="100000">
                                          <p:val>
                                            <p:strVal val="#ppt_w"/>
                                          </p:val>
                                        </p:tav>
                                      </p:tavLst>
                                    </p:anim>
                                    <p:anim calcmode="lin" valueType="num">
                                      <p:cBhvr>
                                        <p:cTn id="45" dur="500" fill="hold"/>
                                        <p:tgtEl>
                                          <p:spTgt spid="15384"/>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15385"/>
                                        </p:tgtEl>
                                        <p:attrNameLst>
                                          <p:attrName>style.visibility</p:attrName>
                                        </p:attrNameLst>
                                      </p:cBhvr>
                                      <p:to>
                                        <p:strVal val="visible"/>
                                      </p:to>
                                    </p:set>
                                    <p:anim calcmode="lin" valueType="num">
                                      <p:cBhvr>
                                        <p:cTn id="48" dur="500" fill="hold"/>
                                        <p:tgtEl>
                                          <p:spTgt spid="15385"/>
                                        </p:tgtEl>
                                        <p:attrNameLst>
                                          <p:attrName>ppt_w</p:attrName>
                                        </p:attrNameLst>
                                      </p:cBhvr>
                                      <p:tavLst>
                                        <p:tav tm="0">
                                          <p:val>
                                            <p:fltVal val="0"/>
                                          </p:val>
                                        </p:tav>
                                        <p:tav tm="100000">
                                          <p:val>
                                            <p:strVal val="#ppt_w"/>
                                          </p:val>
                                        </p:tav>
                                      </p:tavLst>
                                    </p:anim>
                                    <p:anim calcmode="lin" valueType="num">
                                      <p:cBhvr>
                                        <p:cTn id="49" dur="500" fill="hold"/>
                                        <p:tgtEl>
                                          <p:spTgt spid="15385"/>
                                        </p:tgtEl>
                                        <p:attrNameLst>
                                          <p:attrName>ppt_h</p:attrName>
                                        </p:attrNameLst>
                                      </p:cBhvr>
                                      <p:tavLst>
                                        <p:tav tm="0">
                                          <p:val>
                                            <p:fltVal val="0"/>
                                          </p:val>
                                        </p:tav>
                                        <p:tav tm="100000">
                                          <p:val>
                                            <p:strVal val="#ppt_h"/>
                                          </p:val>
                                        </p:tav>
                                      </p:tavLst>
                                    </p:anim>
                                  </p:childTnLst>
                                </p:cTn>
                              </p:par>
                              <p:par>
                                <p:cTn id="50" presetID="23" presetClass="entr" presetSubtype="16" fill="hold" grpId="0" nodeType="withEffect">
                                  <p:stCondLst>
                                    <p:cond delay="0"/>
                                  </p:stCondLst>
                                  <p:childTnLst>
                                    <p:set>
                                      <p:cBhvr>
                                        <p:cTn id="51" dur="1" fill="hold">
                                          <p:stCondLst>
                                            <p:cond delay="0"/>
                                          </p:stCondLst>
                                        </p:cTn>
                                        <p:tgtEl>
                                          <p:spTgt spid="15387"/>
                                        </p:tgtEl>
                                        <p:attrNameLst>
                                          <p:attrName>style.visibility</p:attrName>
                                        </p:attrNameLst>
                                      </p:cBhvr>
                                      <p:to>
                                        <p:strVal val="visible"/>
                                      </p:to>
                                    </p:set>
                                    <p:anim calcmode="lin" valueType="num">
                                      <p:cBhvr>
                                        <p:cTn id="52" dur="500" fill="hold"/>
                                        <p:tgtEl>
                                          <p:spTgt spid="15387"/>
                                        </p:tgtEl>
                                        <p:attrNameLst>
                                          <p:attrName>ppt_w</p:attrName>
                                        </p:attrNameLst>
                                      </p:cBhvr>
                                      <p:tavLst>
                                        <p:tav tm="0">
                                          <p:val>
                                            <p:fltVal val="0"/>
                                          </p:val>
                                        </p:tav>
                                        <p:tav tm="100000">
                                          <p:val>
                                            <p:strVal val="#ppt_w"/>
                                          </p:val>
                                        </p:tav>
                                      </p:tavLst>
                                    </p:anim>
                                    <p:anim calcmode="lin" valueType="num">
                                      <p:cBhvr>
                                        <p:cTn id="53" dur="500" fill="hold"/>
                                        <p:tgtEl>
                                          <p:spTgt spid="15387"/>
                                        </p:tgtEl>
                                        <p:attrNameLst>
                                          <p:attrName>ppt_h</p:attrName>
                                        </p:attrNameLst>
                                      </p:cBhvr>
                                      <p:tavLst>
                                        <p:tav tm="0">
                                          <p:val>
                                            <p:fltVal val="0"/>
                                          </p:val>
                                        </p:tav>
                                        <p:tav tm="100000">
                                          <p:val>
                                            <p:strVal val="#ppt_h"/>
                                          </p:val>
                                        </p:tav>
                                      </p:tavLst>
                                    </p:anim>
                                  </p:childTnLst>
                                </p:cTn>
                              </p:par>
                              <p:par>
                                <p:cTn id="54" presetID="23" presetClass="entr" presetSubtype="16" fill="hold" nodeType="withEffect">
                                  <p:stCondLst>
                                    <p:cond delay="0"/>
                                  </p:stCondLst>
                                  <p:childTnLst>
                                    <p:set>
                                      <p:cBhvr>
                                        <p:cTn id="55" dur="1" fill="hold">
                                          <p:stCondLst>
                                            <p:cond delay="0"/>
                                          </p:stCondLst>
                                        </p:cTn>
                                        <p:tgtEl>
                                          <p:spTgt spid="15388"/>
                                        </p:tgtEl>
                                        <p:attrNameLst>
                                          <p:attrName>style.visibility</p:attrName>
                                        </p:attrNameLst>
                                      </p:cBhvr>
                                      <p:to>
                                        <p:strVal val="visible"/>
                                      </p:to>
                                    </p:set>
                                    <p:anim calcmode="lin" valueType="num">
                                      <p:cBhvr>
                                        <p:cTn id="56" dur="500" fill="hold"/>
                                        <p:tgtEl>
                                          <p:spTgt spid="15388"/>
                                        </p:tgtEl>
                                        <p:attrNameLst>
                                          <p:attrName>ppt_w</p:attrName>
                                        </p:attrNameLst>
                                      </p:cBhvr>
                                      <p:tavLst>
                                        <p:tav tm="0">
                                          <p:val>
                                            <p:fltVal val="0"/>
                                          </p:val>
                                        </p:tav>
                                        <p:tav tm="100000">
                                          <p:val>
                                            <p:strVal val="#ppt_w"/>
                                          </p:val>
                                        </p:tav>
                                      </p:tavLst>
                                    </p:anim>
                                    <p:anim calcmode="lin" valueType="num">
                                      <p:cBhvr>
                                        <p:cTn id="57" dur="500" fill="hold"/>
                                        <p:tgtEl>
                                          <p:spTgt spid="15388"/>
                                        </p:tgtEl>
                                        <p:attrNameLst>
                                          <p:attrName>ppt_h</p:attrName>
                                        </p:attrNameLst>
                                      </p:cBhvr>
                                      <p:tavLst>
                                        <p:tav tm="0">
                                          <p:val>
                                            <p:fltVal val="0"/>
                                          </p:val>
                                        </p:tav>
                                        <p:tav tm="100000">
                                          <p:val>
                                            <p:strVal val="#ppt_h"/>
                                          </p:val>
                                        </p:tav>
                                      </p:tavLst>
                                    </p:anim>
                                  </p:childTnLst>
                                </p:cTn>
                              </p:par>
                              <p:par>
                                <p:cTn id="58" presetID="23" presetClass="entr" presetSubtype="16" fill="hold" grpId="0" nodeType="withEffect">
                                  <p:stCondLst>
                                    <p:cond delay="0"/>
                                  </p:stCondLst>
                                  <p:childTnLst>
                                    <p:set>
                                      <p:cBhvr>
                                        <p:cTn id="59" dur="1" fill="hold">
                                          <p:stCondLst>
                                            <p:cond delay="0"/>
                                          </p:stCondLst>
                                        </p:cTn>
                                        <p:tgtEl>
                                          <p:spTgt spid="15389"/>
                                        </p:tgtEl>
                                        <p:attrNameLst>
                                          <p:attrName>style.visibility</p:attrName>
                                        </p:attrNameLst>
                                      </p:cBhvr>
                                      <p:to>
                                        <p:strVal val="visible"/>
                                      </p:to>
                                    </p:set>
                                    <p:anim calcmode="lin" valueType="num">
                                      <p:cBhvr>
                                        <p:cTn id="60" dur="500" fill="hold"/>
                                        <p:tgtEl>
                                          <p:spTgt spid="15389"/>
                                        </p:tgtEl>
                                        <p:attrNameLst>
                                          <p:attrName>ppt_w</p:attrName>
                                        </p:attrNameLst>
                                      </p:cBhvr>
                                      <p:tavLst>
                                        <p:tav tm="0">
                                          <p:val>
                                            <p:fltVal val="0"/>
                                          </p:val>
                                        </p:tav>
                                        <p:tav tm="100000">
                                          <p:val>
                                            <p:strVal val="#ppt_w"/>
                                          </p:val>
                                        </p:tav>
                                      </p:tavLst>
                                    </p:anim>
                                    <p:anim calcmode="lin" valueType="num">
                                      <p:cBhvr>
                                        <p:cTn id="61" dur="500" fill="hold"/>
                                        <p:tgtEl>
                                          <p:spTgt spid="15389"/>
                                        </p:tgtEl>
                                        <p:attrNameLst>
                                          <p:attrName>ppt_h</p:attrName>
                                        </p:attrNameLst>
                                      </p:cBhvr>
                                      <p:tavLst>
                                        <p:tav tm="0">
                                          <p:val>
                                            <p:fltVal val="0"/>
                                          </p:val>
                                        </p:tav>
                                        <p:tav tm="100000">
                                          <p:val>
                                            <p:strVal val="#ppt_h"/>
                                          </p:val>
                                        </p:tav>
                                      </p:tavLst>
                                    </p:anim>
                                  </p:childTnLst>
                                </p:cTn>
                              </p:par>
                              <p:par>
                                <p:cTn id="62" presetID="23" presetClass="entr" presetSubtype="16" fill="hold" grpId="0" nodeType="withEffect">
                                  <p:stCondLst>
                                    <p:cond delay="0"/>
                                  </p:stCondLst>
                                  <p:childTnLst>
                                    <p:set>
                                      <p:cBhvr>
                                        <p:cTn id="63" dur="1" fill="hold">
                                          <p:stCondLst>
                                            <p:cond delay="0"/>
                                          </p:stCondLst>
                                        </p:cTn>
                                        <p:tgtEl>
                                          <p:spTgt spid="15391"/>
                                        </p:tgtEl>
                                        <p:attrNameLst>
                                          <p:attrName>style.visibility</p:attrName>
                                        </p:attrNameLst>
                                      </p:cBhvr>
                                      <p:to>
                                        <p:strVal val="visible"/>
                                      </p:to>
                                    </p:set>
                                    <p:anim calcmode="lin" valueType="num">
                                      <p:cBhvr>
                                        <p:cTn id="64" dur="500" fill="hold"/>
                                        <p:tgtEl>
                                          <p:spTgt spid="15391"/>
                                        </p:tgtEl>
                                        <p:attrNameLst>
                                          <p:attrName>ppt_w</p:attrName>
                                        </p:attrNameLst>
                                      </p:cBhvr>
                                      <p:tavLst>
                                        <p:tav tm="0">
                                          <p:val>
                                            <p:fltVal val="0"/>
                                          </p:val>
                                        </p:tav>
                                        <p:tav tm="100000">
                                          <p:val>
                                            <p:strVal val="#ppt_w"/>
                                          </p:val>
                                        </p:tav>
                                      </p:tavLst>
                                    </p:anim>
                                    <p:anim calcmode="lin" valueType="num">
                                      <p:cBhvr>
                                        <p:cTn id="65" dur="500" fill="hold"/>
                                        <p:tgtEl>
                                          <p:spTgt spid="153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7" grpId="0" animBg="1"/>
      <p:bldP spid="15370" grpId="0" animBg="1"/>
      <p:bldP spid="15376" grpId="0" animBg="1"/>
      <p:bldP spid="15381" grpId="0"/>
      <p:bldP spid="15382" grpId="0"/>
      <p:bldP spid="15383" grpId="0"/>
      <p:bldP spid="15384" grpId="0"/>
      <p:bldP spid="15385" grpId="0"/>
      <p:bldP spid="15387" grpId="0" animBg="1"/>
      <p:bldP spid="15389" grpId="0"/>
      <p:bldP spid="1539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1371600" y="381000"/>
            <a:ext cx="7313613" cy="536575"/>
          </a:xfrm>
        </p:spPr>
        <p:txBody>
          <a:bodyPr/>
          <a:lstStyle/>
          <a:p>
            <a:r>
              <a:rPr lang="en-GB" altLang="en-US" sz="3200" b="1" smtClean="0">
                <a:solidFill>
                  <a:srgbClr val="FF3300"/>
                </a:solidFill>
                <a:latin typeface="Times New Roman" pitchFamily="18" charset="0"/>
                <a:cs typeface="Times New Roman" pitchFamily="18" charset="0"/>
              </a:rPr>
              <a:t>4. Hậu quả của BLHĐ</a:t>
            </a:r>
            <a:endParaRPr lang="en-US" altLang="en-US" sz="3200" b="1" smtClean="0">
              <a:solidFill>
                <a:srgbClr val="FF3300"/>
              </a:solidFill>
              <a:latin typeface="Times New Roman" pitchFamily="18" charset="0"/>
              <a:cs typeface="Times New Roman" pitchFamily="18" charset="0"/>
            </a:endParaRPr>
          </a:p>
        </p:txBody>
      </p:sp>
      <p:sp>
        <p:nvSpPr>
          <p:cNvPr id="26627" name="Rectangle 3"/>
          <p:cNvSpPr>
            <a:spLocks noGrp="1"/>
          </p:cNvSpPr>
          <p:nvPr>
            <p:ph type="body" idx="1"/>
          </p:nvPr>
        </p:nvSpPr>
        <p:spPr>
          <a:xfrm>
            <a:off x="1143000" y="1600200"/>
            <a:ext cx="7540625" cy="4724400"/>
          </a:xfrm>
        </p:spPr>
        <p:txBody>
          <a:bodyPr/>
          <a:lstStyle/>
          <a:p>
            <a:r>
              <a:rPr lang="en-US" altLang="en-US" b="1" smtClean="0">
                <a:solidFill>
                  <a:srgbClr val="990033"/>
                </a:solidFill>
                <a:latin typeface="Times New Roman" pitchFamily="18" charset="0"/>
                <a:cs typeface="Times New Roman" pitchFamily="18" charset="0"/>
              </a:rPr>
              <a:t>4.1 Về thể chất:</a:t>
            </a:r>
          </a:p>
          <a:p>
            <a:r>
              <a:rPr lang="en-US" altLang="en-US" smtClean="0">
                <a:latin typeface="Times New Roman" pitchFamily="18" charset="0"/>
                <a:cs typeface="Times New Roman" pitchFamily="18" charset="0"/>
              </a:rPr>
              <a:t>Làm ảnh hưởng đến sức khỏe, tổn thương về thể chất, thậm chí là tính mạng. </a:t>
            </a:r>
          </a:p>
        </p:txBody>
      </p:sp>
      <p:pic>
        <p:nvPicPr>
          <p:cNvPr id="26628" name="Picture 5" descr="Kết quả hình ảnh cho Bạo lực học đường ở 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505200"/>
            <a:ext cx="3505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descr="Kết quả hình ảnh cho học sinh đánh thầy giáo gãy ră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505200"/>
            <a:ext cx="3276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1371600" y="454025"/>
            <a:ext cx="7313613" cy="536575"/>
          </a:xfrm>
        </p:spPr>
        <p:txBody>
          <a:bodyPr/>
          <a:lstStyle/>
          <a:p>
            <a:r>
              <a:rPr lang="en-GB" altLang="en-US" sz="3200" b="1" smtClean="0">
                <a:solidFill>
                  <a:srgbClr val="FF3300"/>
                </a:solidFill>
                <a:latin typeface="Times New Roman" pitchFamily="18" charset="0"/>
                <a:cs typeface="Times New Roman" pitchFamily="18" charset="0"/>
              </a:rPr>
              <a:t>4. Hậu quả của BLHĐ</a:t>
            </a:r>
            <a:endParaRPr lang="en-US" altLang="en-US" sz="3200" b="1" smtClean="0">
              <a:solidFill>
                <a:srgbClr val="FF3300"/>
              </a:solidFill>
              <a:latin typeface="Times New Roman" pitchFamily="18" charset="0"/>
              <a:cs typeface="Times New Roman" pitchFamily="18" charset="0"/>
            </a:endParaRPr>
          </a:p>
        </p:txBody>
      </p:sp>
      <p:sp>
        <p:nvSpPr>
          <p:cNvPr id="27651" name="Rectangle 3"/>
          <p:cNvSpPr>
            <a:spLocks noGrp="1"/>
          </p:cNvSpPr>
          <p:nvPr>
            <p:ph type="body" idx="1"/>
          </p:nvPr>
        </p:nvSpPr>
        <p:spPr>
          <a:xfrm>
            <a:off x="1143000" y="1524000"/>
            <a:ext cx="7540625" cy="4724400"/>
          </a:xfrm>
        </p:spPr>
        <p:txBody>
          <a:bodyPr/>
          <a:lstStyle/>
          <a:p>
            <a:r>
              <a:rPr lang="en-US" altLang="en-US" sz="2800" b="1" smtClean="0">
                <a:solidFill>
                  <a:srgbClr val="990033"/>
                </a:solidFill>
                <a:latin typeface="Times New Roman" pitchFamily="18" charset="0"/>
                <a:cs typeface="Times New Roman" pitchFamily="18" charset="0"/>
              </a:rPr>
              <a:t>4.2 Về Tinh thần:</a:t>
            </a:r>
          </a:p>
          <a:p>
            <a:r>
              <a:rPr lang="en-US" altLang="en-US" sz="2800" smtClean="0">
                <a:latin typeface="Times New Roman" pitchFamily="18" charset="0"/>
                <a:cs typeface="Times New Roman" pitchFamily="18" charset="0"/>
              </a:rPr>
              <a:t>Lo sợ, hoảng loạn, ngại giao tiếp, trầm cảm, tác động tiêu cực đến sự phát triển tâm lý của hs, (giáo viên)</a:t>
            </a:r>
          </a:p>
        </p:txBody>
      </p:sp>
      <p:pic>
        <p:nvPicPr>
          <p:cNvPr id="27652" name="Picture 7" descr="Kết quả hình ảnh cho Bạo lực học đ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429000"/>
            <a:ext cx="3200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9" descr="Kết quả hình ảnh cho Bạo lực học đườ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352800"/>
            <a:ext cx="3886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1371600" y="454025"/>
            <a:ext cx="7313613" cy="536575"/>
          </a:xfrm>
        </p:spPr>
        <p:txBody>
          <a:bodyPr/>
          <a:lstStyle/>
          <a:p>
            <a:r>
              <a:rPr lang="en-GB" altLang="en-US" sz="3200" b="1" smtClean="0">
                <a:solidFill>
                  <a:srgbClr val="FF3300"/>
                </a:solidFill>
                <a:latin typeface="Times New Roman" pitchFamily="18" charset="0"/>
                <a:cs typeface="Times New Roman" pitchFamily="18" charset="0"/>
              </a:rPr>
              <a:t>4. Hậu quả của BLHĐ</a:t>
            </a:r>
            <a:endParaRPr lang="en-US" altLang="en-US" sz="3200" b="1" smtClean="0">
              <a:solidFill>
                <a:srgbClr val="FF3300"/>
              </a:solidFill>
              <a:latin typeface="Times New Roman" pitchFamily="18" charset="0"/>
              <a:cs typeface="Times New Roman" pitchFamily="18" charset="0"/>
            </a:endParaRPr>
          </a:p>
        </p:txBody>
      </p:sp>
      <p:sp>
        <p:nvSpPr>
          <p:cNvPr id="28675" name="Rectangle 3"/>
          <p:cNvSpPr>
            <a:spLocks noGrp="1"/>
          </p:cNvSpPr>
          <p:nvPr>
            <p:ph type="body" idx="1"/>
          </p:nvPr>
        </p:nvSpPr>
        <p:spPr>
          <a:xfrm>
            <a:off x="1143000" y="1524000"/>
            <a:ext cx="7540625" cy="4724400"/>
          </a:xfrm>
        </p:spPr>
        <p:txBody>
          <a:bodyPr/>
          <a:lstStyle/>
          <a:p>
            <a:r>
              <a:rPr lang="en-US" altLang="en-US" sz="2800" b="1" smtClean="0">
                <a:solidFill>
                  <a:srgbClr val="990033"/>
                </a:solidFill>
                <a:latin typeface="Times New Roman" pitchFamily="18" charset="0"/>
                <a:cs typeface="Times New Roman" pitchFamily="18" charset="0"/>
              </a:rPr>
              <a:t>4.3 Về học tập:</a:t>
            </a:r>
          </a:p>
          <a:p>
            <a:r>
              <a:rPr lang="en-US" altLang="en-US" sz="2800" smtClean="0">
                <a:latin typeface="Times New Roman" pitchFamily="18" charset="0"/>
                <a:cs typeface="Times New Roman" pitchFamily="18" charset="0"/>
              </a:rPr>
              <a:t>Kết quả học tập kém, học tập bị gián đoạn hoặc mất vĩnh viễn cơ hội học tập</a:t>
            </a:r>
          </a:p>
        </p:txBody>
      </p:sp>
      <p:sp>
        <p:nvSpPr>
          <p:cNvPr id="28676" name="AutoShape 7" descr="Kết quả hình ảnh cho bạo lực học đườ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omic Sans MS" pitchFamily="66" charset="0"/>
              <a:cs typeface="Arial" charset="0"/>
            </a:endParaRPr>
          </a:p>
        </p:txBody>
      </p:sp>
      <p:sp>
        <p:nvSpPr>
          <p:cNvPr id="28677" name="AutoShape 9" descr="Kết quả hình ảnh cho bạo lực học đườ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omic Sans MS" pitchFamily="66" charset="0"/>
              <a:cs typeface="Arial" charset="0"/>
            </a:endParaRPr>
          </a:p>
        </p:txBody>
      </p:sp>
      <p:pic>
        <p:nvPicPr>
          <p:cNvPr id="28678" name="Picture 11" descr="5bgMan1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200400"/>
            <a:ext cx="40814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1371600" y="454025"/>
            <a:ext cx="7313613" cy="536575"/>
          </a:xfrm>
        </p:spPr>
        <p:txBody>
          <a:bodyPr/>
          <a:lstStyle/>
          <a:p>
            <a:r>
              <a:rPr lang="en-GB" altLang="en-US" sz="3200" b="1" smtClean="0">
                <a:solidFill>
                  <a:srgbClr val="FF3300"/>
                </a:solidFill>
                <a:latin typeface="Times New Roman" pitchFamily="18" charset="0"/>
                <a:cs typeface="Times New Roman" pitchFamily="18" charset="0"/>
              </a:rPr>
              <a:t>4. Hậu quả của BLHĐ</a:t>
            </a:r>
            <a:endParaRPr lang="en-US" altLang="en-US" sz="3200" b="1" smtClean="0">
              <a:solidFill>
                <a:srgbClr val="FF3300"/>
              </a:solidFill>
              <a:latin typeface="Times New Roman" pitchFamily="18" charset="0"/>
              <a:cs typeface="Times New Roman" pitchFamily="18" charset="0"/>
            </a:endParaRPr>
          </a:p>
        </p:txBody>
      </p:sp>
      <p:sp>
        <p:nvSpPr>
          <p:cNvPr id="29699" name="Rectangle 3"/>
          <p:cNvSpPr>
            <a:spLocks noGrp="1"/>
          </p:cNvSpPr>
          <p:nvPr>
            <p:ph type="body" idx="1"/>
          </p:nvPr>
        </p:nvSpPr>
        <p:spPr>
          <a:xfrm>
            <a:off x="609600" y="1066800"/>
            <a:ext cx="8074025" cy="4800600"/>
          </a:xfrm>
        </p:spPr>
        <p:txBody>
          <a:bodyPr/>
          <a:lstStyle/>
          <a:p>
            <a:r>
              <a:rPr lang="en-US" altLang="en-US" sz="2800" b="1" smtClean="0">
                <a:solidFill>
                  <a:srgbClr val="990033"/>
                </a:solidFill>
                <a:latin typeface="Times New Roman" pitchFamily="18" charset="0"/>
                <a:cs typeface="Times New Roman" pitchFamily="18" charset="0"/>
              </a:rPr>
              <a:t>4.4 Đối với xã hội:</a:t>
            </a:r>
          </a:p>
          <a:p>
            <a:r>
              <a:rPr lang="en-US" altLang="en-US" sz="2800" smtClean="0">
                <a:latin typeface="Times New Roman" pitchFamily="18" charset="0"/>
                <a:cs typeface="Times New Roman" pitchFamily="18" charset="0"/>
              </a:rPr>
              <a:t>Gây dư luận bức xúc trong xã hội.</a:t>
            </a:r>
          </a:p>
          <a:p>
            <a:r>
              <a:rPr lang="en-US" altLang="en-US" sz="2800" smtClean="0">
                <a:latin typeface="Times New Roman" pitchFamily="18" charset="0"/>
                <a:cs typeface="Times New Roman" pitchFamily="18" charset="0"/>
              </a:rPr>
              <a:t>Tăng tỷ lệ Trẻ em Vi phạm phát luật</a:t>
            </a:r>
          </a:p>
          <a:p>
            <a:r>
              <a:rPr lang="en-US" altLang="en-US" sz="2800" smtClean="0">
                <a:latin typeface="Times New Roman" pitchFamily="18" charset="0"/>
                <a:cs typeface="Times New Roman" pitchFamily="18" charset="0"/>
              </a:rPr>
              <a:t>Ảnh hưởng đến sự phát triển nhân cách, đạo đức của trẻ, . . .</a:t>
            </a:r>
          </a:p>
        </p:txBody>
      </p:sp>
      <p:sp>
        <p:nvSpPr>
          <p:cNvPr id="29700" name="AutoShape 9" descr="Kết quả hình ảnh cho bạo lực học đường và gia đình"/>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omic Sans MS" pitchFamily="66" charset="0"/>
              <a:cs typeface="Arial" charset="0"/>
            </a:endParaRPr>
          </a:p>
        </p:txBody>
      </p:sp>
      <p:pic>
        <p:nvPicPr>
          <p:cNvPr id="29701" name="Picture 11" descr="Kết quả hình ảnh cho bạo lực học đường và gia đ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352800"/>
            <a:ext cx="5867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1371600" y="454025"/>
            <a:ext cx="7313613" cy="536575"/>
          </a:xfrm>
        </p:spPr>
        <p:txBody>
          <a:bodyPr/>
          <a:lstStyle/>
          <a:p>
            <a:r>
              <a:rPr lang="en-GB" altLang="en-US" sz="3200" b="1" smtClean="0">
                <a:solidFill>
                  <a:srgbClr val="FF3300"/>
                </a:solidFill>
                <a:latin typeface="Times New Roman" pitchFamily="18" charset="0"/>
                <a:cs typeface="Times New Roman" pitchFamily="18" charset="0"/>
              </a:rPr>
              <a:t>4. Hậu quả của BLHĐ</a:t>
            </a:r>
            <a:endParaRPr lang="en-US" altLang="en-US" sz="3200" b="1" smtClean="0">
              <a:solidFill>
                <a:srgbClr val="FF3300"/>
              </a:solidFill>
              <a:latin typeface="Times New Roman" pitchFamily="18" charset="0"/>
              <a:cs typeface="Times New Roman" pitchFamily="18" charset="0"/>
            </a:endParaRPr>
          </a:p>
        </p:txBody>
      </p:sp>
      <p:sp>
        <p:nvSpPr>
          <p:cNvPr id="30723" name="Rectangle 3"/>
          <p:cNvSpPr>
            <a:spLocks noGrp="1"/>
          </p:cNvSpPr>
          <p:nvPr>
            <p:ph type="body" idx="1"/>
          </p:nvPr>
        </p:nvSpPr>
        <p:spPr>
          <a:xfrm>
            <a:off x="1143000" y="1066800"/>
            <a:ext cx="7540625" cy="4800600"/>
          </a:xfrm>
        </p:spPr>
        <p:txBody>
          <a:bodyPr/>
          <a:lstStyle/>
          <a:p>
            <a:r>
              <a:rPr lang="en-US" altLang="en-US" sz="2800" b="1" smtClean="0">
                <a:solidFill>
                  <a:srgbClr val="990033"/>
                </a:solidFill>
                <a:latin typeface="Times New Roman" pitchFamily="18" charset="0"/>
                <a:cs typeface="Times New Roman" pitchFamily="18" charset="0"/>
              </a:rPr>
              <a:t>4.5 Đối với nhà trường:</a:t>
            </a:r>
          </a:p>
          <a:p>
            <a:r>
              <a:rPr lang="en-US" altLang="en-US" sz="2800" smtClean="0">
                <a:latin typeface="Times New Roman" pitchFamily="18" charset="0"/>
                <a:cs typeface="Times New Roman" pitchFamily="18" charset="0"/>
              </a:rPr>
              <a:t>Ảnh hưởng đến chất lượng giáo dục</a:t>
            </a:r>
            <a:r>
              <a:rPr lang="en-US" altLang="en-US" sz="1800" smtClean="0">
                <a:latin typeface="Times New Roman" pitchFamily="18" charset="0"/>
                <a:cs typeface="Times New Roman" pitchFamily="18" charset="0"/>
              </a:rPr>
              <a:t>: khi bị BLHĐ các em sẽ lo lắng ảnh hưởng đến việc học từ đó chất lượng giáo dục thấp đi</a:t>
            </a:r>
          </a:p>
          <a:p>
            <a:r>
              <a:rPr lang="en-US" altLang="en-US" sz="2800" smtClean="0">
                <a:latin typeface="Times New Roman" pitchFamily="18" charset="0"/>
                <a:cs typeface="Times New Roman" pitchFamily="18" charset="0"/>
              </a:rPr>
              <a:t>Môi trường học tập không an toàn, thân thiện: </a:t>
            </a:r>
            <a:r>
              <a:rPr lang="en-US" altLang="en-US" sz="1800" smtClean="0">
                <a:latin typeface="Times New Roman" pitchFamily="18" charset="0"/>
                <a:cs typeface="Times New Roman" pitchFamily="18" charset="0"/>
              </a:rPr>
              <a:t>khi môi trường đó xảy ra bạo lực thì các em sẽ cảm thấy môi trường đó không còn an toàn đối với các em, sẽ không muốn đến trường</a:t>
            </a:r>
          </a:p>
          <a:p>
            <a:r>
              <a:rPr lang="en-US" altLang="en-US" sz="2800" smtClean="0">
                <a:latin typeface="Times New Roman" pitchFamily="18" charset="0"/>
                <a:cs typeface="Times New Roman" pitchFamily="18" charset="0"/>
              </a:rPr>
              <a:t>Uy tín nhà trường bị giảm sút: </a:t>
            </a:r>
            <a:r>
              <a:rPr lang="en-US" altLang="en-US" sz="1600" smtClean="0">
                <a:latin typeface="Times New Roman" pitchFamily="18" charset="0"/>
                <a:cs typeface="Times New Roman" pitchFamily="18" charset="0"/>
              </a:rPr>
              <a:t>chúng ta đã và đang hướng đến xd môi trường thân thiện học sinh tích cực. Nhưng khi xảy ra bạo lực thì môi trường đók còn thân thiện nữa. Uy tín trưởng sẽ giảm sút</a:t>
            </a:r>
          </a:p>
        </p:txBody>
      </p:sp>
      <p:pic>
        <p:nvPicPr>
          <p:cNvPr id="30724" name="Picture 4" descr="Kết quả hình ảnh cho Bạo lực học đ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114800"/>
            <a:ext cx="7315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1371600" y="454025"/>
            <a:ext cx="7313613" cy="536575"/>
          </a:xfrm>
        </p:spPr>
        <p:txBody>
          <a:bodyPr/>
          <a:lstStyle/>
          <a:p>
            <a:r>
              <a:rPr lang="en-GB" altLang="en-US" sz="3200" b="1" smtClean="0">
                <a:solidFill>
                  <a:srgbClr val="FF3300"/>
                </a:solidFill>
                <a:latin typeface="Times New Roman" pitchFamily="18" charset="0"/>
                <a:cs typeface="Times New Roman" pitchFamily="18" charset="0"/>
              </a:rPr>
              <a:t>4. Hậu quả của BLHĐ</a:t>
            </a:r>
            <a:endParaRPr lang="en-US" altLang="en-US" sz="3200" b="1" smtClean="0">
              <a:solidFill>
                <a:srgbClr val="FF3300"/>
              </a:solidFill>
              <a:latin typeface="Times New Roman" pitchFamily="18" charset="0"/>
              <a:cs typeface="Times New Roman" pitchFamily="18" charset="0"/>
            </a:endParaRPr>
          </a:p>
        </p:txBody>
      </p:sp>
      <p:sp>
        <p:nvSpPr>
          <p:cNvPr id="31747" name="Rectangle 3"/>
          <p:cNvSpPr>
            <a:spLocks noGrp="1"/>
          </p:cNvSpPr>
          <p:nvPr>
            <p:ph type="body" idx="1"/>
          </p:nvPr>
        </p:nvSpPr>
        <p:spPr>
          <a:xfrm>
            <a:off x="1066800" y="1066800"/>
            <a:ext cx="7540625" cy="4800600"/>
          </a:xfrm>
        </p:spPr>
        <p:txBody>
          <a:bodyPr/>
          <a:lstStyle/>
          <a:p>
            <a:r>
              <a:rPr lang="en-US" altLang="en-US" sz="2800" b="1" smtClean="0">
                <a:solidFill>
                  <a:srgbClr val="990033"/>
                </a:solidFill>
                <a:latin typeface="Times New Roman" pitchFamily="18" charset="0"/>
                <a:cs typeface="Times New Roman" pitchFamily="18" charset="0"/>
              </a:rPr>
              <a:t>4.6. Đối với gia đình:</a:t>
            </a:r>
          </a:p>
          <a:p>
            <a:r>
              <a:rPr lang="en-US" altLang="en-US" sz="2800" smtClean="0">
                <a:latin typeface="Times New Roman" pitchFamily="18" charset="0"/>
                <a:cs typeface="Times New Roman" pitchFamily="18" charset="0"/>
              </a:rPr>
              <a:t>Gây bức xúc, lo lắng, nỗi đau cho phụ huynh.</a:t>
            </a:r>
          </a:p>
          <a:p>
            <a:r>
              <a:rPr lang="en-US" altLang="en-US" sz="2800" smtClean="0">
                <a:latin typeface="Times New Roman" pitchFamily="18" charset="0"/>
                <a:cs typeface="Times New Roman" pitchFamily="18" charset="0"/>
              </a:rPr>
              <a:t>Niềm tin đối với nhà trường suy giảm khi con em của họ bị bạo lực</a:t>
            </a:r>
          </a:p>
        </p:txBody>
      </p:sp>
      <p:pic>
        <p:nvPicPr>
          <p:cNvPr id="31748" name="Picture 6" descr="Kết quả hình ảnh cho Học sinh bị đá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276600"/>
            <a:ext cx="5715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1371600" y="454025"/>
            <a:ext cx="7313613" cy="536575"/>
          </a:xfrm>
        </p:spPr>
        <p:txBody>
          <a:bodyPr/>
          <a:lstStyle/>
          <a:p>
            <a:r>
              <a:rPr lang="en-GB" altLang="en-US" sz="3200" b="1" smtClean="0">
                <a:solidFill>
                  <a:srgbClr val="FF3300"/>
                </a:solidFill>
                <a:latin typeface="Times New Roman" pitchFamily="18" charset="0"/>
                <a:cs typeface="Times New Roman" pitchFamily="18" charset="0"/>
              </a:rPr>
              <a:t>5. Nguyên nhân của BLHĐ</a:t>
            </a:r>
            <a:endParaRPr lang="en-US" altLang="en-US" sz="3200" b="1" smtClean="0">
              <a:solidFill>
                <a:srgbClr val="FF3300"/>
              </a:solidFill>
              <a:latin typeface="Times New Roman" pitchFamily="18" charset="0"/>
              <a:cs typeface="Times New Roman" pitchFamily="18" charset="0"/>
            </a:endParaRPr>
          </a:p>
        </p:txBody>
      </p:sp>
      <p:sp>
        <p:nvSpPr>
          <p:cNvPr id="32771" name="Rectangle 3"/>
          <p:cNvSpPr>
            <a:spLocks noGrp="1"/>
          </p:cNvSpPr>
          <p:nvPr>
            <p:ph type="body" idx="1"/>
          </p:nvPr>
        </p:nvSpPr>
        <p:spPr>
          <a:xfrm>
            <a:off x="1143000" y="1447800"/>
            <a:ext cx="7540625" cy="4800600"/>
          </a:xfrm>
        </p:spPr>
        <p:txBody>
          <a:bodyPr/>
          <a:lstStyle/>
          <a:p>
            <a:pPr>
              <a:buFont typeface="Wingdings" pitchFamily="2" charset="2"/>
              <a:buNone/>
            </a:pPr>
            <a:r>
              <a:rPr lang="en-US" altLang="en-US" sz="2800" smtClean="0">
                <a:latin typeface="Times New Roman" pitchFamily="18" charset="0"/>
                <a:cs typeface="Times New Roman" pitchFamily="18" charset="0"/>
              </a:rPr>
              <a:t>          Những vụ bạo lực học đường thường xảy ra với những lý do như: ganh, ghét; thích bạn trai, bạn gái của nhau; nhìn đểu, chảnh, học giỏi, xinh đẹp, . . .</a:t>
            </a:r>
          </a:p>
        </p:txBody>
      </p:sp>
      <p:pic>
        <p:nvPicPr>
          <p:cNvPr id="32772" name="Picture 6" descr="Kết quả hình ảnh cho Bạo lực học đ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352800"/>
            <a:ext cx="30861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AutoShape 8" descr="Kết quả hình ảnh cho Bạo lực học đườ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omic Sans MS" pitchFamily="66" charset="0"/>
              <a:cs typeface="Arial" charset="0"/>
            </a:endParaRPr>
          </a:p>
        </p:txBody>
      </p:sp>
      <p:sp>
        <p:nvSpPr>
          <p:cNvPr id="32774" name="AutoShape 10" descr="Kết quả hình ảnh cho Bạo lực học đườ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omic Sans MS" pitchFamily="66" charset="0"/>
              <a:cs typeface="Arial" charset="0"/>
            </a:endParaRPr>
          </a:p>
        </p:txBody>
      </p:sp>
      <p:pic>
        <p:nvPicPr>
          <p:cNvPr id="327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938" y="3352800"/>
            <a:ext cx="40068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vi-VN" smtClean="0"/>
              <a:t>Tác động của BLHĐ đối với người bị hại</a:t>
            </a:r>
          </a:p>
        </p:txBody>
      </p:sp>
      <p:pic>
        <p:nvPicPr>
          <p:cNvPr id="33795" name="Content Placeholder 3" descr="SRGBV VIET FIG 5_VN"/>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447800"/>
            <a:ext cx="68484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ction Button: Back or Previous 3">
            <a:hlinkClick r:id="" action="ppaction://hlinkshowjump?jump=previousslide" highlightClick="1"/>
          </p:cNvPr>
          <p:cNvSpPr>
            <a:spLocks noChangeArrowheads="1"/>
          </p:cNvSpPr>
          <p:nvPr/>
        </p:nvSpPr>
        <p:spPr bwMode="auto">
          <a:xfrm>
            <a:off x="457200" y="1143000"/>
            <a:ext cx="738188" cy="533400"/>
          </a:xfrm>
          <a:prstGeom prst="actionButtonBackPrevious">
            <a:avLst/>
          </a:prstGeom>
          <a:gradFill rotWithShape="1">
            <a:gsLst>
              <a:gs pos="0">
                <a:srgbClr val="D7D7D7"/>
              </a:gs>
              <a:gs pos="20000">
                <a:srgbClr val="D6D6D6"/>
              </a:gs>
              <a:gs pos="100000">
                <a:srgbClr val="A4A4A4"/>
              </a:gs>
            </a:gsLst>
            <a:lin ang="5400000"/>
          </a:gradFill>
          <a:ln w="9525">
            <a:solidFill>
              <a:srgbClr val="D8D8D8"/>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a:xfrm>
            <a:off x="1371600" y="454025"/>
            <a:ext cx="7313613" cy="536575"/>
          </a:xfrm>
        </p:spPr>
        <p:txBody>
          <a:bodyPr/>
          <a:lstStyle/>
          <a:p>
            <a:r>
              <a:rPr lang="en-GB" altLang="en-US" sz="3200" b="1" smtClean="0">
                <a:solidFill>
                  <a:srgbClr val="FF3300"/>
                </a:solidFill>
                <a:latin typeface="Times New Roman" pitchFamily="18" charset="0"/>
                <a:cs typeface="Times New Roman" pitchFamily="18" charset="0"/>
              </a:rPr>
              <a:t> Giải pháp phòng chống BLHĐ</a:t>
            </a:r>
            <a:endParaRPr lang="en-US" altLang="en-US" sz="3200" b="1" smtClean="0">
              <a:solidFill>
                <a:srgbClr val="FF3300"/>
              </a:solidFill>
              <a:latin typeface="Times New Roman" pitchFamily="18" charset="0"/>
              <a:cs typeface="Times New Roman" pitchFamily="18" charset="0"/>
            </a:endParaRPr>
          </a:p>
        </p:txBody>
      </p:sp>
      <p:sp>
        <p:nvSpPr>
          <p:cNvPr id="34819" name="Rectangle 3"/>
          <p:cNvSpPr>
            <a:spLocks noGrp="1"/>
          </p:cNvSpPr>
          <p:nvPr>
            <p:ph type="body" idx="1"/>
          </p:nvPr>
        </p:nvSpPr>
        <p:spPr>
          <a:xfrm>
            <a:off x="457200" y="1600200"/>
            <a:ext cx="8226425" cy="4724400"/>
          </a:xfrm>
        </p:spPr>
        <p:txBody>
          <a:bodyPr/>
          <a:lstStyle/>
          <a:p>
            <a:pPr>
              <a:buFont typeface="Wingdings" pitchFamily="2" charset="2"/>
              <a:buNone/>
            </a:pPr>
            <a:r>
              <a:rPr lang="en-US" altLang="vi-VN" sz="2800" b="1" i="1" smtClean="0">
                <a:latin typeface="Times New Roman" pitchFamily="18" charset="0"/>
                <a:cs typeface="Times New Roman" pitchFamily="18" charset="0"/>
              </a:rPr>
              <a:t>Biện pháp phòng ngừa:</a:t>
            </a:r>
          </a:p>
          <a:p>
            <a:pPr algn="just">
              <a:buFont typeface="Wingdings" pitchFamily="2" charset="2"/>
              <a:buNone/>
            </a:pPr>
            <a:r>
              <a:rPr lang="en-US" altLang="vi-VN" sz="2800" smtClean="0">
                <a:latin typeface="Times New Roman" pitchFamily="18" charset="0"/>
                <a:cs typeface="Times New Roman" pitchFamily="18" charset="0"/>
              </a:rPr>
              <a:t>		+ Đẩy mạnh hoạt động tuyên truyền, lồng ghép ngoại khóa (phụ huynh tham gia), nêu gương tốt và chỉ ra những điều chưa làm được</a:t>
            </a:r>
          </a:p>
          <a:p>
            <a:pPr algn="just">
              <a:buFont typeface="Wingdings" pitchFamily="2" charset="2"/>
              <a:buNone/>
            </a:pPr>
            <a:r>
              <a:rPr lang="en-US" altLang="vi-VN" sz="2800" smtClean="0">
                <a:latin typeface="Times New Roman" pitchFamily="18" charset="0"/>
                <a:cs typeface="Times New Roman" pitchFamily="18" charset="0"/>
              </a:rPr>
              <a:t>		+ Giáo dục kỹ năng về PCBLHĐ cho Giáo viên và học sinh. Chú trọng kỷ luật tích cực giúp thầy trò ứng xử với nhau thân thiện, tình cảm</a:t>
            </a:r>
          </a:p>
          <a:p>
            <a:pPr algn="just">
              <a:buFont typeface="Wingdings" pitchFamily="2" charset="2"/>
              <a:buNone/>
            </a:pPr>
            <a:r>
              <a:rPr lang="en-US" altLang="vi-VN" sz="2800" smtClean="0">
                <a:latin typeface="Times New Roman" pitchFamily="18" charset="0"/>
                <a:cs typeface="Times New Roman" pitchFamily="18" charset="0"/>
              </a:rPr>
              <a:t>		+ Tổ chức đội, nhóm, câu lạc bộ phòng chống BLHĐ</a:t>
            </a:r>
          </a:p>
          <a:p>
            <a:pPr>
              <a:buFont typeface="Wingdings" pitchFamily="2" charset="2"/>
              <a:buNone/>
            </a:pPr>
            <a:r>
              <a:rPr lang="en-US" altLang="vi-VN" sz="2800" smtClean="0">
                <a:latin typeface="Times New Roman" pitchFamily="18" charset="0"/>
                <a:cs typeface="Times New Roman" pitchFamily="18" charset="0"/>
              </a:rPr>
              <a:t>		+ Giải quyết dứt điểm các mâu thuẩn các em trong trường cũng giữa giáo viên và HS</a:t>
            </a:r>
          </a:p>
          <a:p>
            <a:pPr>
              <a:buFont typeface="Wingdings" pitchFamily="2" charset="2"/>
              <a:buNone/>
            </a:pPr>
            <a:r>
              <a:rPr lang="en-US" altLang="vi-VN" sz="2800" smtClean="0">
                <a:latin typeface="Times New Roman" pitchFamily="18" charset="0"/>
                <a:cs typeface="Times New Roman" pitchFamily="18" charset="0"/>
              </a:rPr>
              <a:t>					</a:t>
            </a:r>
          </a:p>
        </p:txBody>
      </p:sp>
      <p:sp>
        <p:nvSpPr>
          <p:cNvPr id="34820" name="AutoShape 5" descr="Kết quả hình ảnh cho Bạo lực học đườ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omic Sans MS" pitchFamily="66" charset="0"/>
              <a:cs typeface="Arial" charset="0"/>
            </a:endParaRPr>
          </a:p>
        </p:txBody>
      </p:sp>
      <p:sp>
        <p:nvSpPr>
          <p:cNvPr id="34821" name="AutoShape 6" descr="Kết quả hình ảnh cho Bạo lực học đườ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omic Sans MS" pitchFamily="66" charset="0"/>
              <a:cs typeface="Arial" charset="0"/>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c 8"/>
          <p:cNvSpPr>
            <a:spLocks/>
          </p:cNvSpPr>
          <p:nvPr/>
        </p:nvSpPr>
        <p:spPr bwMode="auto">
          <a:xfrm rot="2854678">
            <a:off x="-1081882" y="1618457"/>
            <a:ext cx="3844925" cy="3925888"/>
          </a:xfrm>
          <a:custGeom>
            <a:avLst/>
            <a:gdLst>
              <a:gd name="T0" fmla="*/ 0 w 26542"/>
              <a:gd name="T1" fmla="*/ 2147483647 h 23689"/>
              <a:gd name="T2" fmla="*/ 2147483647 w 26542"/>
              <a:gd name="T3" fmla="*/ 2147483647 h 23689"/>
              <a:gd name="T4" fmla="*/ 2147483647 w 26542"/>
              <a:gd name="T5" fmla="*/ 2147483647 h 23689"/>
              <a:gd name="T6" fmla="*/ 0 60000 65536"/>
              <a:gd name="T7" fmla="*/ 0 60000 65536"/>
              <a:gd name="T8" fmla="*/ 0 60000 65536"/>
            </a:gdLst>
            <a:ahLst/>
            <a:cxnLst>
              <a:cxn ang="T6">
                <a:pos x="T0" y="T1"/>
              </a:cxn>
              <a:cxn ang="T7">
                <a:pos x="T2" y="T3"/>
              </a:cxn>
              <a:cxn ang="T8">
                <a:pos x="T4" y="T5"/>
              </a:cxn>
            </a:cxnLst>
            <a:rect l="0" t="0" r="r" b="b"/>
            <a:pathLst>
              <a:path w="26542" h="23689" fill="none" extrusionOk="0">
                <a:moveTo>
                  <a:pt x="-1" y="572"/>
                </a:moveTo>
                <a:cubicBezTo>
                  <a:pt x="1619" y="192"/>
                  <a:pt x="3278" y="-1"/>
                  <a:pt x="4942" y="0"/>
                </a:cubicBezTo>
                <a:cubicBezTo>
                  <a:pt x="16871" y="0"/>
                  <a:pt x="26542" y="9670"/>
                  <a:pt x="26542" y="21600"/>
                </a:cubicBezTo>
                <a:cubicBezTo>
                  <a:pt x="26542" y="22297"/>
                  <a:pt x="26508" y="22994"/>
                  <a:pt x="26440" y="23688"/>
                </a:cubicBezTo>
              </a:path>
              <a:path w="26542" h="23689" stroke="0" extrusionOk="0">
                <a:moveTo>
                  <a:pt x="-1" y="572"/>
                </a:moveTo>
                <a:cubicBezTo>
                  <a:pt x="1619" y="192"/>
                  <a:pt x="3278" y="-1"/>
                  <a:pt x="4942" y="0"/>
                </a:cubicBezTo>
                <a:cubicBezTo>
                  <a:pt x="16871" y="0"/>
                  <a:pt x="26542" y="9670"/>
                  <a:pt x="26542" y="21600"/>
                </a:cubicBezTo>
                <a:cubicBezTo>
                  <a:pt x="26542" y="22297"/>
                  <a:pt x="26508" y="22994"/>
                  <a:pt x="26440" y="23688"/>
                </a:cubicBezTo>
                <a:lnTo>
                  <a:pt x="4942" y="21600"/>
                </a:lnTo>
                <a:lnTo>
                  <a:pt x="-1" y="572"/>
                </a:lnTo>
                <a:close/>
              </a:path>
            </a:pathLst>
          </a:custGeom>
          <a:noFill/>
          <a:ln w="19050">
            <a:solidFill>
              <a:schemeClr val="tx1"/>
            </a:solidFill>
            <a:round/>
            <a:headEnd/>
            <a:tailEnd/>
          </a:ln>
          <a:effectLst>
            <a:prstShdw prst="shdw17" dist="17961" dir="13500000">
              <a:srgbClr val="000000"/>
            </a:prst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 name="Oval 9"/>
          <p:cNvSpPr>
            <a:spLocks noChangeArrowheads="1"/>
          </p:cNvSpPr>
          <p:nvPr/>
        </p:nvSpPr>
        <p:spPr bwMode="auto">
          <a:xfrm>
            <a:off x="1447800" y="1143000"/>
            <a:ext cx="688975" cy="788988"/>
          </a:xfrm>
          <a:prstGeom prst="ellipse">
            <a:avLst/>
          </a:prstGeom>
          <a:gradFill rotWithShape="1">
            <a:gsLst>
              <a:gs pos="0">
                <a:schemeClr val="hlink"/>
              </a:gs>
              <a:gs pos="50000">
                <a:srgbClr val="FFFFFF"/>
              </a:gs>
              <a:gs pos="100000">
                <a:schemeClr val="hlink"/>
              </a:gs>
            </a:gsLst>
            <a:lin ang="5400000" scaled="1"/>
          </a:gradFill>
          <a:ln>
            <a:noFill/>
          </a:ln>
          <a:effectLst>
            <a:outerShdw dist="107763" dir="18900000" algn="ctr" rotWithShape="0">
              <a:schemeClr val="bg2">
                <a:alpha val="50000"/>
              </a:schemeClr>
            </a:outerShdw>
          </a:effectLst>
        </p:spPr>
        <p:txBody>
          <a:bodyPr wrap="none" anchor="ctr"/>
          <a:lstStyle/>
          <a:p>
            <a:pPr algn="ctr" eaLnBrk="1" fontAlgn="auto" hangingPunct="1">
              <a:spcBef>
                <a:spcPts val="0"/>
              </a:spcBef>
              <a:spcAft>
                <a:spcPts val="0"/>
              </a:spcAft>
              <a:defRPr/>
            </a:pPr>
            <a:r>
              <a:rPr lang="en-US" sz="2800" dirty="0">
                <a:ea typeface="ＭＳ Ｐゴシック" pitchFamily="34" charset="-128"/>
              </a:rPr>
              <a:t>I</a:t>
            </a:r>
          </a:p>
        </p:txBody>
      </p:sp>
      <p:sp>
        <p:nvSpPr>
          <p:cNvPr id="7" name="Oval 10"/>
          <p:cNvSpPr>
            <a:spLocks noChangeArrowheads="1"/>
          </p:cNvSpPr>
          <p:nvPr/>
        </p:nvSpPr>
        <p:spPr bwMode="auto">
          <a:xfrm>
            <a:off x="1828800" y="2057400"/>
            <a:ext cx="727075" cy="825500"/>
          </a:xfrm>
          <a:prstGeom prst="ellipse">
            <a:avLst/>
          </a:prstGeom>
          <a:gradFill rotWithShape="1">
            <a:gsLst>
              <a:gs pos="0">
                <a:srgbClr val="669900"/>
              </a:gs>
              <a:gs pos="50000">
                <a:srgbClr val="EAF1DC"/>
              </a:gs>
              <a:gs pos="100000">
                <a:srgbClr val="669900"/>
              </a:gs>
            </a:gsLst>
            <a:lin ang="5400000" scaled="1"/>
          </a:gradFill>
          <a:ln>
            <a:noFill/>
          </a:ln>
          <a:effectLst>
            <a:outerShdw blurRad="63500" dist="107763" dir="18900000" algn="ctr" rotWithShape="0">
              <a:schemeClr val="bg2">
                <a:alpha val="50000"/>
              </a:schemeClr>
            </a:outerShdw>
          </a:effectLst>
        </p:spPr>
        <p:txBody>
          <a:bodyPr wrap="none" anchor="ctr"/>
          <a:lstStyle/>
          <a:p>
            <a:pPr algn="ctr" eaLnBrk="1" hangingPunct="1">
              <a:defRPr/>
            </a:pPr>
            <a:r>
              <a:rPr lang="en-US" sz="2800">
                <a:ea typeface="MS PGothic" charset="0"/>
                <a:cs typeface="MS PGothic" charset="0"/>
              </a:rPr>
              <a:t>II</a:t>
            </a:r>
          </a:p>
        </p:txBody>
      </p:sp>
      <p:sp>
        <p:nvSpPr>
          <p:cNvPr id="8" name="Oval 11"/>
          <p:cNvSpPr>
            <a:spLocks noChangeArrowheads="1"/>
          </p:cNvSpPr>
          <p:nvPr/>
        </p:nvSpPr>
        <p:spPr bwMode="auto">
          <a:xfrm>
            <a:off x="1828800" y="3124200"/>
            <a:ext cx="738188" cy="809625"/>
          </a:xfrm>
          <a:prstGeom prst="ellipse">
            <a:avLst/>
          </a:prstGeom>
          <a:solidFill>
            <a:srgbClr val="FFC000"/>
          </a:solidFill>
          <a:ln>
            <a:noFill/>
          </a:ln>
          <a:effectLst>
            <a:outerShdw blurRad="63500" dist="107763" dir="18900000" algn="ctr" rotWithShape="0">
              <a:schemeClr val="bg2">
                <a:alpha val="50000"/>
              </a:schemeClr>
            </a:outerShdw>
          </a:effectLst>
        </p:spPr>
        <p:txBody>
          <a:bodyPr wrap="none" anchor="ctr"/>
          <a:lstStyle/>
          <a:p>
            <a:pPr algn="ctr" eaLnBrk="1" hangingPunct="1">
              <a:defRPr/>
            </a:pPr>
            <a:r>
              <a:rPr lang="en-US" sz="2800">
                <a:ea typeface="MS PGothic" charset="0"/>
                <a:cs typeface="MS PGothic" charset="0"/>
              </a:rPr>
              <a:t>III</a:t>
            </a:r>
          </a:p>
        </p:txBody>
      </p:sp>
      <p:sp>
        <p:nvSpPr>
          <p:cNvPr id="9" name="Oval 12"/>
          <p:cNvSpPr>
            <a:spLocks noChangeArrowheads="1"/>
          </p:cNvSpPr>
          <p:nvPr/>
        </p:nvSpPr>
        <p:spPr bwMode="auto">
          <a:xfrm>
            <a:off x="1600200" y="4176713"/>
            <a:ext cx="838200" cy="623887"/>
          </a:xfrm>
          <a:prstGeom prst="ellipse">
            <a:avLst/>
          </a:prstGeom>
          <a:gradFill rotWithShape="1">
            <a:gsLst>
              <a:gs pos="0">
                <a:srgbClr val="9933FF"/>
              </a:gs>
              <a:gs pos="50000">
                <a:srgbClr val="FBF7FF"/>
              </a:gs>
              <a:gs pos="100000">
                <a:srgbClr val="9933FF"/>
              </a:gs>
            </a:gsLst>
            <a:lin ang="5400000" scaled="1"/>
          </a:gradFill>
          <a:ln>
            <a:noFill/>
          </a:ln>
          <a:effectLst>
            <a:outerShdw blurRad="63500" dist="107763" dir="18900000" algn="ctr" rotWithShape="0">
              <a:schemeClr val="bg2">
                <a:alpha val="50000"/>
              </a:schemeClr>
            </a:outerShdw>
          </a:effectLst>
        </p:spPr>
        <p:txBody>
          <a:bodyPr wrap="none" anchor="ctr"/>
          <a:lstStyle/>
          <a:p>
            <a:pPr algn="ctr" eaLnBrk="1" hangingPunct="1">
              <a:defRPr/>
            </a:pPr>
            <a:r>
              <a:rPr lang="en-US" sz="2800">
                <a:ea typeface="MS PGothic" charset="0"/>
                <a:cs typeface="MS PGothic" charset="0"/>
              </a:rPr>
              <a:t>IV</a:t>
            </a:r>
          </a:p>
        </p:txBody>
      </p:sp>
      <p:sp>
        <p:nvSpPr>
          <p:cNvPr id="10" name="AutoShape 15"/>
          <p:cNvSpPr>
            <a:spLocks noChangeArrowheads="1"/>
          </p:cNvSpPr>
          <p:nvPr/>
        </p:nvSpPr>
        <p:spPr bwMode="auto">
          <a:xfrm>
            <a:off x="2130425" y="1066800"/>
            <a:ext cx="6556375" cy="762000"/>
          </a:xfrm>
          <a:prstGeom prst="flowChartAlternateProcess">
            <a:avLst/>
          </a:prstGeom>
          <a:gradFill rotWithShape="1">
            <a:gsLst>
              <a:gs pos="0">
                <a:schemeClr val="hlink"/>
              </a:gs>
              <a:gs pos="50000">
                <a:srgbClr val="FFFFFF"/>
              </a:gs>
              <a:gs pos="100000">
                <a:schemeClr val="hlink"/>
              </a:gs>
            </a:gsLst>
            <a:lin ang="5400000" scaled="1"/>
          </a:gradFill>
          <a:ln>
            <a:noFill/>
          </a:ln>
          <a:effectLst>
            <a:outerShdw dist="107763" dir="18900000" algn="ctr" rotWithShape="0">
              <a:schemeClr val="bg2">
                <a:alpha val="50000"/>
              </a:schemeClr>
            </a:outerShdw>
          </a:effec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50000"/>
              </a:lnSpc>
              <a:defRPr/>
            </a:pPr>
            <a:r>
              <a:rPr lang="en-US" altLang="en-US" sz="3600" dirty="0" err="1">
                <a:cs typeface="Arial" panose="020B0604020202020204" pitchFamily="34" charset="0"/>
              </a:rPr>
              <a:t>Các</a:t>
            </a:r>
            <a:r>
              <a:rPr lang="en-US" altLang="en-US" sz="3600" dirty="0">
                <a:cs typeface="Arial" panose="020B0604020202020204" pitchFamily="34" charset="0"/>
              </a:rPr>
              <a:t> </a:t>
            </a:r>
            <a:r>
              <a:rPr lang="en-US" altLang="en-US" sz="3600" dirty="0" err="1">
                <a:cs typeface="Arial" panose="020B0604020202020204" pitchFamily="34" charset="0"/>
              </a:rPr>
              <a:t>hình</a:t>
            </a:r>
            <a:r>
              <a:rPr lang="en-US" altLang="en-US" sz="3600" dirty="0">
                <a:cs typeface="Arial" panose="020B0604020202020204" pitchFamily="34" charset="0"/>
              </a:rPr>
              <a:t> </a:t>
            </a:r>
            <a:r>
              <a:rPr lang="en-US" altLang="en-US" sz="3600" dirty="0" err="1">
                <a:cs typeface="Arial" panose="020B0604020202020204" pitchFamily="34" charset="0"/>
              </a:rPr>
              <a:t>thức</a:t>
            </a:r>
            <a:r>
              <a:rPr lang="en-US" altLang="en-US" sz="3600" dirty="0">
                <a:cs typeface="Arial" panose="020B0604020202020204" pitchFamily="34" charset="0"/>
              </a:rPr>
              <a:t> BLHĐ</a:t>
            </a:r>
          </a:p>
        </p:txBody>
      </p:sp>
      <p:sp>
        <p:nvSpPr>
          <p:cNvPr id="11" name="AutoShape 19"/>
          <p:cNvSpPr>
            <a:spLocks noChangeArrowheads="1"/>
          </p:cNvSpPr>
          <p:nvPr/>
        </p:nvSpPr>
        <p:spPr bwMode="auto">
          <a:xfrm>
            <a:off x="2547938" y="1981200"/>
            <a:ext cx="6062662" cy="990600"/>
          </a:xfrm>
          <a:prstGeom prst="flowChartAlternateProcess">
            <a:avLst/>
          </a:prstGeom>
          <a:gradFill rotWithShape="1">
            <a:gsLst>
              <a:gs pos="0">
                <a:srgbClr val="669900"/>
              </a:gs>
              <a:gs pos="50000">
                <a:srgbClr val="EAF1DC"/>
              </a:gs>
              <a:gs pos="100000">
                <a:srgbClr val="669900"/>
              </a:gs>
            </a:gsLst>
            <a:lin ang="5400000" scaled="1"/>
          </a:gradFill>
          <a:ln>
            <a:noFill/>
          </a:ln>
          <a:effectLst>
            <a:outerShdw blurRad="63500" dist="107763" dir="18900000" algn="ctr" rotWithShape="0">
              <a:schemeClr val="bg2">
                <a:alpha val="50000"/>
              </a:schemeClr>
            </a:outerShdw>
          </a:effectLst>
        </p:spPr>
        <p:txBody>
          <a:bodyPr wrap="none" anchor="ctr"/>
          <a:lstStyle/>
          <a:p>
            <a:pPr>
              <a:lnSpc>
                <a:spcPct val="150000"/>
              </a:lnSpc>
              <a:defRPr/>
            </a:pPr>
            <a:r>
              <a:rPr lang="en-US" altLang="en-US" sz="3200" dirty="0" err="1">
                <a:latin typeface="Arial" panose="020B0604020202020204" pitchFamily="34" charset="0"/>
                <a:cs typeface="Arial" panose="020B0604020202020204" pitchFamily="34" charset="0"/>
              </a:rPr>
              <a:t>THực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trạng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của</a:t>
            </a:r>
            <a:r>
              <a:rPr lang="en-US" altLang="en-US" sz="3200" dirty="0">
                <a:latin typeface="Arial" panose="020B0604020202020204" pitchFamily="34" charset="0"/>
                <a:cs typeface="Arial" panose="020B0604020202020204" pitchFamily="34" charset="0"/>
              </a:rPr>
              <a:t> BLHĐ</a:t>
            </a:r>
          </a:p>
        </p:txBody>
      </p:sp>
      <p:sp>
        <p:nvSpPr>
          <p:cNvPr id="12" name="AutoShape 20"/>
          <p:cNvSpPr>
            <a:spLocks noChangeArrowheads="1"/>
          </p:cNvSpPr>
          <p:nvPr/>
        </p:nvSpPr>
        <p:spPr bwMode="auto">
          <a:xfrm>
            <a:off x="2514600" y="3124200"/>
            <a:ext cx="6172200" cy="809625"/>
          </a:xfrm>
          <a:prstGeom prst="flowChartAlternateProcess">
            <a:avLst/>
          </a:prstGeom>
          <a:solidFill>
            <a:srgbClr val="FFC000"/>
          </a:solidFill>
          <a:ln>
            <a:noFill/>
          </a:ln>
          <a:effectLst>
            <a:outerShdw blurRad="63500" dist="107763" dir="18900000" algn="ctr" rotWithShape="0">
              <a:schemeClr val="bg2">
                <a:alpha val="50000"/>
              </a:schemeClr>
            </a:outerShdw>
          </a:effectLst>
        </p:spPr>
        <p:txBody>
          <a:bodyPr wrap="none" anchor="ctr"/>
          <a:lstStyle/>
          <a:p>
            <a:pPr algn="ctr" eaLnBrk="1" hangingPunct="1">
              <a:defRPr/>
            </a:pPr>
            <a:r>
              <a:rPr lang="en-US" sz="3200" dirty="0" err="1">
                <a:ea typeface="MS PGothic" charset="0"/>
                <a:cs typeface="MS PGothic" charset="0"/>
              </a:rPr>
              <a:t>Nguyên</a:t>
            </a:r>
            <a:r>
              <a:rPr lang="en-US" sz="3200" dirty="0">
                <a:ea typeface="MS PGothic" charset="0"/>
                <a:cs typeface="MS PGothic" charset="0"/>
              </a:rPr>
              <a:t> </a:t>
            </a:r>
            <a:r>
              <a:rPr lang="en-US" sz="3200" dirty="0" err="1">
                <a:ea typeface="MS PGothic" charset="0"/>
                <a:cs typeface="MS PGothic" charset="0"/>
              </a:rPr>
              <a:t>nhân</a:t>
            </a:r>
            <a:endParaRPr lang="en-US" sz="3200" dirty="0">
              <a:ea typeface="MS PGothic" charset="0"/>
              <a:cs typeface="MS PGothic" charset="0"/>
            </a:endParaRPr>
          </a:p>
        </p:txBody>
      </p:sp>
      <p:sp>
        <p:nvSpPr>
          <p:cNvPr id="13" name="AutoShape 21"/>
          <p:cNvSpPr>
            <a:spLocks noChangeArrowheads="1"/>
          </p:cNvSpPr>
          <p:nvPr/>
        </p:nvSpPr>
        <p:spPr bwMode="auto">
          <a:xfrm>
            <a:off x="2305050" y="4038600"/>
            <a:ext cx="6457950" cy="838200"/>
          </a:xfrm>
          <a:prstGeom prst="flowChartAlternateProcess">
            <a:avLst/>
          </a:prstGeom>
          <a:gradFill rotWithShape="1">
            <a:gsLst>
              <a:gs pos="0">
                <a:srgbClr val="9933FF"/>
              </a:gs>
              <a:gs pos="50000">
                <a:srgbClr val="FBF7FF"/>
              </a:gs>
              <a:gs pos="100000">
                <a:srgbClr val="9933FF"/>
              </a:gs>
            </a:gsLst>
            <a:lin ang="5400000" scaled="1"/>
          </a:gradFill>
          <a:ln>
            <a:noFill/>
          </a:ln>
          <a:effectLst>
            <a:outerShdw blurRad="63500" dist="107763" dir="18900000" algn="ctr" rotWithShape="0">
              <a:schemeClr val="bg2">
                <a:alpha val="50000"/>
              </a:schemeClr>
            </a:outerShdw>
          </a:effectLst>
        </p:spPr>
        <p:txBody>
          <a:bodyPr wrap="none" anchor="ctr"/>
          <a:lstStyle/>
          <a:p>
            <a:pPr algn="ctr" eaLnBrk="1" hangingPunct="1">
              <a:defRPr/>
            </a:pPr>
            <a:r>
              <a:rPr lang="en-US" sz="2800" dirty="0" err="1">
                <a:ea typeface="MS PGothic" charset="0"/>
                <a:cs typeface="MS PGothic" charset="0"/>
              </a:rPr>
              <a:t>Hậu</a:t>
            </a:r>
            <a:r>
              <a:rPr lang="en-US" sz="2800" dirty="0">
                <a:ea typeface="MS PGothic" charset="0"/>
                <a:cs typeface="MS PGothic" charset="0"/>
              </a:rPr>
              <a:t> </a:t>
            </a:r>
            <a:r>
              <a:rPr lang="en-US" sz="2800" dirty="0" err="1">
                <a:ea typeface="MS PGothic" charset="0"/>
                <a:cs typeface="MS PGothic" charset="0"/>
              </a:rPr>
              <a:t>quả</a:t>
            </a:r>
            <a:endParaRPr lang="en-US" sz="2800" dirty="0">
              <a:ea typeface="MS PGothic" charset="0"/>
              <a:cs typeface="MS PGothic" charset="0"/>
            </a:endParaRPr>
          </a:p>
        </p:txBody>
      </p:sp>
      <p:sp>
        <p:nvSpPr>
          <p:cNvPr id="1025" name="Rectangle 1"/>
          <p:cNvSpPr>
            <a:spLocks noChangeArrowheads="1"/>
          </p:cNvSpPr>
          <p:nvPr/>
        </p:nvSpPr>
        <p:spPr bwMode="auto">
          <a:xfrm>
            <a:off x="1219200" y="206375"/>
            <a:ext cx="731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en-US" altLang="vi-VN" sz="4000" b="1">
                <a:solidFill>
                  <a:srgbClr val="0000FF"/>
                </a:solidFill>
              </a:rPr>
              <a:t>CÁC NỘI DUNG CHÍNH</a:t>
            </a:r>
          </a:p>
        </p:txBody>
      </p:sp>
      <p:sp>
        <p:nvSpPr>
          <p:cNvPr id="14" name="Oval 13"/>
          <p:cNvSpPr>
            <a:spLocks noChangeArrowheads="1"/>
          </p:cNvSpPr>
          <p:nvPr/>
        </p:nvSpPr>
        <p:spPr bwMode="auto">
          <a:xfrm>
            <a:off x="76200" y="1905000"/>
            <a:ext cx="1752600" cy="3200400"/>
          </a:xfrm>
          <a:prstGeom prst="ellipse">
            <a:avLst/>
          </a:prstGeom>
          <a:blipFill dpi="0" rotWithShape="1">
            <a:blip r:embed="rId2"/>
            <a:srcRect/>
            <a:stretch>
              <a:fillRect/>
            </a:stretch>
          </a:blipFill>
          <a:ln>
            <a:noFill/>
          </a:ln>
          <a:effectLst>
            <a:outerShdw blurRad="40000" dist="23000" dir="5400000" rotWithShape="0">
              <a:srgbClr val="808080">
                <a:alpha val="34998"/>
              </a:srgbClr>
            </a:outerShdw>
          </a:effectLst>
        </p:spPr>
        <p:txBody>
          <a:bodyPr/>
          <a:lstStyle/>
          <a:p>
            <a:pPr eaLnBrk="1" hangingPunct="1">
              <a:defRPr/>
            </a:pPr>
            <a:endParaRPr lang="en-US">
              <a:ea typeface="MS PGothic" charset="0"/>
              <a:cs typeface="Arial" charset="0"/>
            </a:endParaRPr>
          </a:p>
        </p:txBody>
      </p:sp>
      <p:sp>
        <p:nvSpPr>
          <p:cNvPr id="15" name="Oval 10"/>
          <p:cNvSpPr>
            <a:spLocks noChangeArrowheads="1"/>
          </p:cNvSpPr>
          <p:nvPr/>
        </p:nvSpPr>
        <p:spPr bwMode="auto">
          <a:xfrm>
            <a:off x="1447800" y="5105400"/>
            <a:ext cx="727075" cy="533400"/>
          </a:xfrm>
          <a:prstGeom prst="ellipse">
            <a:avLst/>
          </a:prstGeom>
          <a:gradFill rotWithShape="1">
            <a:gsLst>
              <a:gs pos="0">
                <a:srgbClr val="669900"/>
              </a:gs>
              <a:gs pos="50000">
                <a:srgbClr val="EAF1DC"/>
              </a:gs>
              <a:gs pos="100000">
                <a:srgbClr val="669900"/>
              </a:gs>
            </a:gsLst>
            <a:lin ang="5400000" scaled="1"/>
          </a:gradFill>
          <a:ln>
            <a:noFill/>
          </a:ln>
          <a:effectLst>
            <a:outerShdw blurRad="63500" dist="107763" dir="18900000" algn="ctr" rotWithShape="0">
              <a:schemeClr val="bg2">
                <a:alpha val="50000"/>
              </a:schemeClr>
            </a:outerShdw>
          </a:effectLst>
        </p:spPr>
        <p:txBody>
          <a:bodyPr wrap="none" anchor="ctr"/>
          <a:lstStyle/>
          <a:p>
            <a:pPr algn="ctr" eaLnBrk="1" hangingPunct="1">
              <a:defRPr/>
            </a:pPr>
            <a:r>
              <a:rPr lang="en-US" sz="2800">
                <a:ea typeface="MS PGothic" charset="0"/>
                <a:cs typeface="MS PGothic" charset="0"/>
              </a:rPr>
              <a:t>V</a:t>
            </a:r>
          </a:p>
        </p:txBody>
      </p:sp>
      <p:sp>
        <p:nvSpPr>
          <p:cNvPr id="16" name="AutoShape 19"/>
          <p:cNvSpPr>
            <a:spLocks noChangeArrowheads="1"/>
          </p:cNvSpPr>
          <p:nvPr/>
        </p:nvSpPr>
        <p:spPr bwMode="auto">
          <a:xfrm>
            <a:off x="2166938" y="5029200"/>
            <a:ext cx="6519862" cy="762000"/>
          </a:xfrm>
          <a:prstGeom prst="flowChartAlternateProcess">
            <a:avLst/>
          </a:prstGeom>
          <a:gradFill rotWithShape="1">
            <a:gsLst>
              <a:gs pos="0">
                <a:srgbClr val="669900"/>
              </a:gs>
              <a:gs pos="50000">
                <a:srgbClr val="EAF1DC"/>
              </a:gs>
              <a:gs pos="100000">
                <a:srgbClr val="669900"/>
              </a:gs>
            </a:gsLst>
            <a:lin ang="5400000" scaled="1"/>
          </a:gradFill>
          <a:ln>
            <a:noFill/>
          </a:ln>
          <a:effectLst>
            <a:outerShdw blurRad="63500" dist="107763" dir="18900000" algn="ctr" rotWithShape="0">
              <a:schemeClr val="bg2">
                <a:alpha val="50000"/>
              </a:schemeClr>
            </a:outerShdw>
          </a:effec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vi-VN" sz="3200" dirty="0" err="1"/>
              <a:t>Cách</a:t>
            </a:r>
            <a:r>
              <a:rPr lang="en-US" altLang="vi-VN" sz="3200" dirty="0"/>
              <a:t> </a:t>
            </a:r>
            <a:r>
              <a:rPr lang="en-US" altLang="vi-VN" sz="3200" dirty="0" err="1"/>
              <a:t>phòng</a:t>
            </a:r>
            <a:r>
              <a:rPr lang="en-US" altLang="vi-VN" sz="3200" dirty="0"/>
              <a:t> </a:t>
            </a:r>
            <a:r>
              <a:rPr lang="en-US" altLang="vi-VN" sz="3200" dirty="0" err="1"/>
              <a:t>ngừa</a:t>
            </a:r>
            <a:r>
              <a:rPr lang="en-US" altLang="vi-VN" sz="3200" dirty="0"/>
              <a:t> </a:t>
            </a:r>
            <a:r>
              <a:rPr lang="en-US" altLang="vi-VN" sz="3200" dirty="0" err="1"/>
              <a:t>và</a:t>
            </a:r>
            <a:r>
              <a:rPr lang="en-US" altLang="vi-VN" sz="3200" dirty="0"/>
              <a:t> can </a:t>
            </a:r>
            <a:r>
              <a:rPr lang="en-US" altLang="vi-VN" sz="3200" dirty="0" err="1"/>
              <a:t>thiệp</a:t>
            </a:r>
            <a:endParaRPr lang="en-US" altLang="vi-VN" sz="32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wedge">
                                      <p:cBhvr>
                                        <p:cTn id="7" dur="500"/>
                                        <p:tgtEl>
                                          <p:spTgt spid="102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0-#ppt_w/2"/>
                                          </p:val>
                                        </p:tav>
                                        <p:tav tm="100000">
                                          <p:val>
                                            <p:strVal val="#ppt_x"/>
                                          </p:val>
                                        </p:tav>
                                      </p:tavLst>
                                    </p:anim>
                                    <p:anim calcmode="lin" valueType="num">
                                      <p:cBhvr additive="base">
                                        <p:cTn id="46" dur="500" fill="hold"/>
                                        <p:tgtEl>
                                          <p:spTgt spid="9"/>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0-#ppt_w/2"/>
                                          </p:val>
                                        </p:tav>
                                        <p:tav tm="100000">
                                          <p:val>
                                            <p:strVal val="#ppt_x"/>
                                          </p:val>
                                        </p:tav>
                                      </p:tavLst>
                                    </p:anim>
                                    <p:anim calcmode="lin" valueType="num">
                                      <p:cBhvr additive="base">
                                        <p:cTn id="56" dur="500" fill="hold"/>
                                        <p:tgtEl>
                                          <p:spTgt spid="15"/>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1+#ppt_w/2"/>
                                          </p:val>
                                        </p:tav>
                                        <p:tav tm="100000">
                                          <p:val>
                                            <p:strVal val="#ppt_x"/>
                                          </p:val>
                                        </p:tav>
                                      </p:tavLst>
                                    </p:anim>
                                    <p:anim calcmode="lin" valueType="num">
                                      <p:cBhvr additive="base">
                                        <p:cTn id="6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025" grpId="0"/>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a:xfrm>
            <a:off x="1371600" y="454025"/>
            <a:ext cx="7313613" cy="536575"/>
          </a:xfrm>
        </p:spPr>
        <p:txBody>
          <a:bodyPr/>
          <a:lstStyle/>
          <a:p>
            <a:r>
              <a:rPr lang="en-GB" altLang="en-US" sz="3200" b="1" smtClean="0">
                <a:solidFill>
                  <a:srgbClr val="FF3300"/>
                </a:solidFill>
                <a:latin typeface="Times New Roman" pitchFamily="18" charset="0"/>
                <a:cs typeface="Times New Roman" pitchFamily="18" charset="0"/>
              </a:rPr>
              <a:t>Giải pháp phòng chống BLHĐ</a:t>
            </a:r>
            <a:endParaRPr lang="en-US" altLang="en-US" sz="3200" b="1" smtClean="0">
              <a:solidFill>
                <a:srgbClr val="FF3300"/>
              </a:solidFill>
              <a:latin typeface="Times New Roman" pitchFamily="18" charset="0"/>
              <a:cs typeface="Times New Roman" pitchFamily="18" charset="0"/>
            </a:endParaRPr>
          </a:p>
        </p:txBody>
      </p:sp>
      <p:sp>
        <p:nvSpPr>
          <p:cNvPr id="35843" name="Rectangle 3"/>
          <p:cNvSpPr>
            <a:spLocks noGrp="1"/>
          </p:cNvSpPr>
          <p:nvPr>
            <p:ph type="body" idx="1"/>
          </p:nvPr>
        </p:nvSpPr>
        <p:spPr>
          <a:xfrm>
            <a:off x="762000" y="1600200"/>
            <a:ext cx="7921625" cy="4724400"/>
          </a:xfrm>
        </p:spPr>
        <p:txBody>
          <a:bodyPr/>
          <a:lstStyle/>
          <a:p>
            <a:pPr>
              <a:buFont typeface="Wingdings" pitchFamily="2" charset="2"/>
              <a:buNone/>
            </a:pPr>
            <a:r>
              <a:rPr lang="en-US" altLang="vi-VN" sz="2800" b="1" i="1" smtClean="0">
                <a:latin typeface="Times New Roman" pitchFamily="18" charset="0"/>
                <a:cs typeface="Times New Roman" pitchFamily="18" charset="0"/>
              </a:rPr>
              <a:t>Biện pháp phòng ngừa:</a:t>
            </a:r>
          </a:p>
          <a:p>
            <a:pPr algn="just">
              <a:buFont typeface="Wingdings" pitchFamily="2" charset="2"/>
              <a:buNone/>
            </a:pPr>
            <a:r>
              <a:rPr lang="en-US" altLang="vi-VN" sz="2800" smtClean="0">
                <a:latin typeface="Times New Roman" pitchFamily="18" charset="0"/>
                <a:cs typeface="Times New Roman" pitchFamily="18" charset="0"/>
              </a:rPr>
              <a:t>	+ Thực hiện Phương pháp GD kỉ luật tích cực, không bạo lực với người học: thầy trò thân thiện, tình cảm</a:t>
            </a:r>
          </a:p>
          <a:p>
            <a:pPr>
              <a:buFont typeface="Wingdings" pitchFamily="2" charset="2"/>
              <a:buNone/>
            </a:pPr>
            <a:r>
              <a:rPr lang="en-US" altLang="vi-VN" sz="2800" smtClean="0">
                <a:latin typeface="Times New Roman" pitchFamily="18" charset="0"/>
                <a:cs typeface="Times New Roman" pitchFamily="18" charset="0"/>
              </a:rPr>
              <a:t>	 + Xây dựng các cơ chế nắm bắt thông tin: Thiết lập hệ thống camera giám sát. Hiện nay rất nhiều trường có hệ thống camera quan sát theo dõi các hành vi BLHĐ giữa HS với HS, HS với giáo viên</a:t>
            </a:r>
          </a:p>
          <a:p>
            <a:pPr>
              <a:buFont typeface="Wingdings" pitchFamily="2" charset="2"/>
              <a:buNone/>
            </a:pPr>
            <a:r>
              <a:rPr lang="en-US" altLang="vi-VN" sz="2800" smtClean="0">
                <a:latin typeface="Times New Roman" pitchFamily="18" charset="0"/>
                <a:cs typeface="Times New Roman" pitchFamily="18" charset="0"/>
              </a:rPr>
              <a:t>	+ Hướng dẫn một số kỹ năng để tránh bị bạo lực.</a:t>
            </a:r>
          </a:p>
          <a:p>
            <a:pPr>
              <a:buFont typeface="Wingdings" pitchFamily="2" charset="2"/>
              <a:buNone/>
            </a:pPr>
            <a:r>
              <a:rPr lang="en-US" altLang="vi-VN" sz="2800" smtClean="0">
                <a:latin typeface="Times New Roman" pitchFamily="18" charset="0"/>
                <a:cs typeface="Times New Roman" pitchFamily="18" charset="0"/>
              </a:rPr>
              <a:t>			</a:t>
            </a:r>
          </a:p>
        </p:txBody>
      </p:sp>
      <p:sp>
        <p:nvSpPr>
          <p:cNvPr id="35844" name="AutoShape 5" descr="Kết quả hình ảnh cho Bạo lực học đườ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omic Sans MS" pitchFamily="66" charset="0"/>
              <a:cs typeface="Arial" charset="0"/>
            </a:endParaRPr>
          </a:p>
        </p:txBody>
      </p:sp>
      <p:sp>
        <p:nvSpPr>
          <p:cNvPr id="35845" name="AutoShape 6" descr="Kết quả hình ảnh cho Bạo lực học đườ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omic Sans MS" pitchFamily="66" charset="0"/>
              <a:cs typeface="Arial" charset="0"/>
            </a:endParaRPr>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3203575" y="476250"/>
            <a:ext cx="5616575" cy="863600"/>
          </a:xfrm>
          <a:prstGeom prst="rect">
            <a:avLst/>
          </a:prstGeom>
          <a:noFill/>
          <a:ln w="38100" cmpd="dbl">
            <a:solidFill>
              <a:srgbClr val="9900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en-US">
                <a:solidFill>
                  <a:srgbClr val="FF0000"/>
                </a:solidFill>
                <a:latin typeface="Tahoma" pitchFamily="34" charset="0"/>
                <a:cs typeface="Arial" charset="0"/>
              </a:rPr>
              <a:t>Tránh đi đến những góc khuất,</a:t>
            </a:r>
          </a:p>
          <a:p>
            <a:pPr algn="ctr" eaLnBrk="1" hangingPunct="1"/>
            <a:r>
              <a:rPr lang="en-US" altLang="en-US">
                <a:solidFill>
                  <a:srgbClr val="FF0000"/>
                </a:solidFill>
                <a:latin typeface="Tahoma" pitchFamily="34" charset="0"/>
                <a:cs typeface="Arial" charset="0"/>
              </a:rPr>
              <a:t>nếu phải đi qua thì không đi một mình</a:t>
            </a:r>
            <a:r>
              <a:rPr lang="vi-VN" altLang="en-US">
                <a:latin typeface="Tahoma" pitchFamily="34" charset="0"/>
                <a:cs typeface="Arial" charset="0"/>
              </a:rPr>
              <a:t> </a:t>
            </a:r>
          </a:p>
        </p:txBody>
      </p:sp>
      <p:sp>
        <p:nvSpPr>
          <p:cNvPr id="36867" name="Rectangle 4"/>
          <p:cNvSpPr>
            <a:spLocks noChangeArrowheads="1"/>
          </p:cNvSpPr>
          <p:nvPr/>
        </p:nvSpPr>
        <p:spPr bwMode="auto">
          <a:xfrm>
            <a:off x="3200400" y="3429000"/>
            <a:ext cx="5616575" cy="863600"/>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en-US">
                <a:solidFill>
                  <a:schemeClr val="hlink"/>
                </a:solidFill>
                <a:latin typeface="Tahoma" pitchFamily="34" charset="0"/>
                <a:cs typeface="Arial" charset="0"/>
              </a:rPr>
              <a:t>Hòa đồng với các bạn và luôn đi cùng nhóm bạn</a:t>
            </a:r>
            <a:r>
              <a:rPr lang="vi-VN" altLang="en-US">
                <a:latin typeface="Tahoma" pitchFamily="34" charset="0"/>
                <a:cs typeface="Arial" charset="0"/>
              </a:rPr>
              <a:t> </a:t>
            </a:r>
          </a:p>
        </p:txBody>
      </p:sp>
      <p:sp>
        <p:nvSpPr>
          <p:cNvPr id="36868" name="Rectangle 5"/>
          <p:cNvSpPr>
            <a:spLocks noChangeArrowheads="1"/>
          </p:cNvSpPr>
          <p:nvPr/>
        </p:nvSpPr>
        <p:spPr bwMode="auto">
          <a:xfrm>
            <a:off x="3203575" y="2492375"/>
            <a:ext cx="5581650" cy="792163"/>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en-US">
                <a:solidFill>
                  <a:srgbClr val="FF0000"/>
                </a:solidFill>
                <a:latin typeface="Tahoma" pitchFamily="34" charset="0"/>
                <a:cs typeface="Arial" charset="0"/>
              </a:rPr>
              <a:t>Chia sẻ, tâm sự với thầy cô và bố mẹ </a:t>
            </a:r>
          </a:p>
          <a:p>
            <a:pPr algn="ctr" eaLnBrk="1" hangingPunct="1"/>
            <a:r>
              <a:rPr lang="en-US" altLang="en-US">
                <a:solidFill>
                  <a:srgbClr val="FF0000"/>
                </a:solidFill>
                <a:latin typeface="Tahoma" pitchFamily="34" charset="0"/>
                <a:cs typeface="Arial" charset="0"/>
              </a:rPr>
              <a:t>nhũng vấn đề khó khăn đang gặp phải</a:t>
            </a:r>
            <a:r>
              <a:rPr lang="vi-VN" altLang="en-US">
                <a:latin typeface="Tahoma" pitchFamily="34" charset="0"/>
                <a:cs typeface="Arial" charset="0"/>
              </a:rPr>
              <a:t> </a:t>
            </a:r>
          </a:p>
        </p:txBody>
      </p:sp>
      <p:sp>
        <p:nvSpPr>
          <p:cNvPr id="36869" name="Rectangle 6"/>
          <p:cNvSpPr>
            <a:spLocks noChangeArrowheads="1"/>
          </p:cNvSpPr>
          <p:nvPr/>
        </p:nvSpPr>
        <p:spPr bwMode="auto">
          <a:xfrm>
            <a:off x="3200400" y="4495800"/>
            <a:ext cx="5688013" cy="792163"/>
          </a:xfrm>
          <a:prstGeom prst="rect">
            <a:avLst/>
          </a:prstGeom>
          <a:noFill/>
          <a:ln w="57150" cmpd="thinThick">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en-US">
                <a:solidFill>
                  <a:srgbClr val="FF0000"/>
                </a:solidFill>
                <a:latin typeface="Tahoma" pitchFamily="34" charset="0"/>
                <a:cs typeface="Arial" charset="0"/>
              </a:rPr>
              <a:t>Kêu to cho nghững người xung </a:t>
            </a:r>
          </a:p>
          <a:p>
            <a:pPr algn="ctr" eaLnBrk="1" hangingPunct="1"/>
            <a:r>
              <a:rPr lang="en-US" altLang="en-US">
                <a:solidFill>
                  <a:srgbClr val="FF0000"/>
                </a:solidFill>
                <a:latin typeface="Tahoma" pitchFamily="34" charset="0"/>
                <a:cs typeface="Arial" charset="0"/>
              </a:rPr>
              <a:t>quanh nghe thấy khi bị bắt nạt, hỗ trợ các em</a:t>
            </a:r>
          </a:p>
        </p:txBody>
      </p:sp>
      <p:sp>
        <p:nvSpPr>
          <p:cNvPr id="36870" name="Rectangle 7"/>
          <p:cNvSpPr>
            <a:spLocks noChangeArrowheads="1"/>
          </p:cNvSpPr>
          <p:nvPr/>
        </p:nvSpPr>
        <p:spPr bwMode="auto">
          <a:xfrm>
            <a:off x="3203575" y="1700213"/>
            <a:ext cx="5545138" cy="661987"/>
          </a:xfrm>
          <a:prstGeom prst="rect">
            <a:avLst/>
          </a:prstGeom>
          <a:noFill/>
          <a:ln w="57150" cmpd="thinThick">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altLang="en-US">
                <a:latin typeface="Tahoma" pitchFamily="34" charset="0"/>
                <a:cs typeface="Arial" charset="0"/>
              </a:rPr>
              <a:t>Không thể hiện thái độ hiếu chiến, </a:t>
            </a:r>
          </a:p>
          <a:p>
            <a:pPr algn="ctr" eaLnBrk="1" hangingPunct="1"/>
            <a:r>
              <a:rPr lang="en-US" altLang="en-US">
                <a:latin typeface="Tahoma" pitchFamily="34" charset="0"/>
                <a:cs typeface="Arial" charset="0"/>
              </a:rPr>
              <a:t>cũng không thể hiện sự yếu đuối, van xin</a:t>
            </a:r>
            <a:r>
              <a:rPr lang="vi-VN" altLang="en-US">
                <a:latin typeface="Tahoma" pitchFamily="34" charset="0"/>
                <a:cs typeface="Arial" charset="0"/>
              </a:rPr>
              <a:t> </a:t>
            </a:r>
          </a:p>
        </p:txBody>
      </p:sp>
      <p:sp>
        <p:nvSpPr>
          <p:cNvPr id="36871" name="Oval 8"/>
          <p:cNvSpPr>
            <a:spLocks noChangeArrowheads="1"/>
          </p:cNvSpPr>
          <p:nvPr/>
        </p:nvSpPr>
        <p:spPr bwMode="auto">
          <a:xfrm>
            <a:off x="755650" y="1700213"/>
            <a:ext cx="1154113" cy="3384550"/>
          </a:xfrm>
          <a:prstGeom prst="ellipse">
            <a:avLst/>
          </a:prstGeom>
          <a:solidFill>
            <a:srgbClr val="FFFF00"/>
          </a:solidFill>
          <a:ln w="9525">
            <a:solidFill>
              <a:schemeClr val="tx1"/>
            </a:solidFill>
            <a:round/>
            <a:headEnd/>
            <a:tailEnd/>
          </a:ln>
        </p:spPr>
        <p:txBody>
          <a:bodyPr wrap="none" anchor="ctr"/>
          <a:lstStyle/>
          <a:p>
            <a:pPr algn="ctr" eaLnBrk="1" hangingPunct="1"/>
            <a:r>
              <a:rPr lang="en-US" altLang="en-US" sz="2000" b="1">
                <a:solidFill>
                  <a:srgbClr val="FF0066"/>
                </a:solidFill>
                <a:latin typeface="Times New Roman" pitchFamily="18" charset="0"/>
                <a:cs typeface="Times New Roman" pitchFamily="18" charset="0"/>
              </a:rPr>
              <a:t>Hướng</a:t>
            </a:r>
          </a:p>
          <a:p>
            <a:pPr algn="ctr" eaLnBrk="1" hangingPunct="1"/>
            <a:r>
              <a:rPr lang="en-US" altLang="en-US" sz="2000" b="1">
                <a:solidFill>
                  <a:srgbClr val="FF0066"/>
                </a:solidFill>
                <a:latin typeface="Times New Roman" pitchFamily="18" charset="0"/>
                <a:cs typeface="Times New Roman" pitchFamily="18" charset="0"/>
              </a:rPr>
              <a:t>Dẫn cách</a:t>
            </a:r>
          </a:p>
          <a:p>
            <a:pPr algn="ctr" eaLnBrk="1" hangingPunct="1"/>
            <a:r>
              <a:rPr lang="en-US" altLang="en-US" sz="2000" b="1">
                <a:solidFill>
                  <a:srgbClr val="FF0066"/>
                </a:solidFill>
                <a:latin typeface="Times New Roman" pitchFamily="18" charset="0"/>
                <a:cs typeface="Times New Roman" pitchFamily="18" charset="0"/>
              </a:rPr>
              <a:t>PHÒNG </a:t>
            </a:r>
          </a:p>
          <a:p>
            <a:pPr algn="ctr" eaLnBrk="1" hangingPunct="1"/>
            <a:r>
              <a:rPr lang="en-US" altLang="en-US" sz="2000" b="1">
                <a:solidFill>
                  <a:srgbClr val="FF0066"/>
                </a:solidFill>
                <a:latin typeface="Times New Roman" pitchFamily="18" charset="0"/>
                <a:cs typeface="Times New Roman" pitchFamily="18" charset="0"/>
              </a:rPr>
              <a:t>CHỐNG </a:t>
            </a:r>
          </a:p>
          <a:p>
            <a:pPr algn="ctr" eaLnBrk="1" hangingPunct="1"/>
            <a:r>
              <a:rPr lang="en-US" altLang="en-US" sz="2000" b="1">
                <a:solidFill>
                  <a:srgbClr val="FF0066"/>
                </a:solidFill>
                <a:latin typeface="Times New Roman" pitchFamily="18" charset="0"/>
                <a:cs typeface="Times New Roman" pitchFamily="18" charset="0"/>
              </a:rPr>
              <a:t>BLHĐ</a:t>
            </a:r>
          </a:p>
          <a:p>
            <a:pPr algn="ctr" eaLnBrk="1" hangingPunct="1"/>
            <a:r>
              <a:rPr lang="en-US" altLang="en-US" sz="2000">
                <a:solidFill>
                  <a:srgbClr val="FF0066"/>
                </a:solidFill>
                <a:latin typeface="Times New Roman" pitchFamily="18" charset="0"/>
                <a:cs typeface="Times New Roman" pitchFamily="18" charset="0"/>
              </a:rPr>
              <a:t> </a:t>
            </a:r>
          </a:p>
        </p:txBody>
      </p:sp>
      <p:sp>
        <p:nvSpPr>
          <p:cNvPr id="36872" name="Line 9"/>
          <p:cNvSpPr>
            <a:spLocks noChangeShapeType="1"/>
          </p:cNvSpPr>
          <p:nvPr/>
        </p:nvSpPr>
        <p:spPr bwMode="auto">
          <a:xfrm flipV="1">
            <a:off x="1908175" y="981075"/>
            <a:ext cx="1295400" cy="18716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3" name="Line 10"/>
          <p:cNvSpPr>
            <a:spLocks noChangeShapeType="1"/>
          </p:cNvSpPr>
          <p:nvPr/>
        </p:nvSpPr>
        <p:spPr bwMode="auto">
          <a:xfrm flipV="1">
            <a:off x="1908175" y="1989138"/>
            <a:ext cx="129540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4" name="Line 11"/>
          <p:cNvSpPr>
            <a:spLocks noChangeShapeType="1"/>
          </p:cNvSpPr>
          <p:nvPr/>
        </p:nvSpPr>
        <p:spPr bwMode="auto">
          <a:xfrm flipV="1">
            <a:off x="1908175" y="2708275"/>
            <a:ext cx="1295400"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5" name="Line 12"/>
          <p:cNvSpPr>
            <a:spLocks noChangeShapeType="1"/>
          </p:cNvSpPr>
          <p:nvPr/>
        </p:nvSpPr>
        <p:spPr bwMode="auto">
          <a:xfrm>
            <a:off x="1908175" y="2852738"/>
            <a:ext cx="1150938" cy="1368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6" name="Line 13"/>
          <p:cNvSpPr>
            <a:spLocks noChangeShapeType="1"/>
          </p:cNvSpPr>
          <p:nvPr/>
        </p:nvSpPr>
        <p:spPr bwMode="auto">
          <a:xfrm>
            <a:off x="1905000" y="3124200"/>
            <a:ext cx="1219200" cy="2209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7" name="Rectangle 14"/>
          <p:cNvSpPr>
            <a:spLocks noGrp="1" noChangeArrowheads="1"/>
          </p:cNvSpPr>
          <p:nvPr>
            <p:ph type="body" idx="1"/>
          </p:nvPr>
        </p:nvSpPr>
        <p:spPr>
          <a:xfrm>
            <a:off x="3352800" y="5486400"/>
            <a:ext cx="5562600" cy="685800"/>
          </a:xfrm>
          <a:noFill/>
          <a:ln w="57150" cmpd="thinThick">
            <a:solidFill>
              <a:srgbClr val="00FF00"/>
            </a:solidFill>
            <a:miter lim="800000"/>
            <a:headEnd/>
            <a:tailEnd/>
          </a:ln>
        </p:spPr>
        <p:txBody>
          <a:bodyPr/>
          <a:lstStyle/>
          <a:p>
            <a:pPr>
              <a:lnSpc>
                <a:spcPct val="80000"/>
              </a:lnSpc>
              <a:buFont typeface="Wingdings" pitchFamily="2" charset="2"/>
              <a:buNone/>
            </a:pPr>
            <a:endParaRPr lang="en-US" altLang="en-US" sz="1800" smtClean="0"/>
          </a:p>
          <a:p>
            <a:pPr algn="ctr">
              <a:lnSpc>
                <a:spcPct val="80000"/>
              </a:lnSpc>
              <a:buFont typeface="Wingdings" pitchFamily="2" charset="2"/>
              <a:buNone/>
            </a:pPr>
            <a:r>
              <a:rPr lang="en-US" altLang="en-US" sz="1800" smtClean="0"/>
              <a:t>- Bỏ chạy thật nhanh, . . ..</a:t>
            </a:r>
          </a:p>
          <a:p>
            <a:pPr>
              <a:lnSpc>
                <a:spcPct val="80000"/>
              </a:lnSpc>
              <a:buFont typeface="Wingdings" pitchFamily="2" charset="2"/>
              <a:buNone/>
            </a:pPr>
            <a:endParaRPr lang="vi-VN" altLang="en-US" sz="1800" smtClean="0"/>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p:cNvSpPr>
          <p:nvPr>
            <p:ph type="body" idx="1"/>
          </p:nvPr>
        </p:nvSpPr>
        <p:spPr>
          <a:xfrm>
            <a:off x="457200" y="457200"/>
            <a:ext cx="8226425" cy="5867400"/>
          </a:xfrm>
        </p:spPr>
        <p:txBody>
          <a:bodyPr/>
          <a:lstStyle/>
          <a:p>
            <a:pPr>
              <a:buFont typeface="Wingdings" pitchFamily="2" charset="2"/>
              <a:buNone/>
            </a:pPr>
            <a:r>
              <a:rPr lang="en-US" altLang="vi-VN" b="1" i="1" smtClean="0">
                <a:latin typeface="Times New Roman" pitchFamily="18" charset="0"/>
                <a:cs typeface="Times New Roman" pitchFamily="18" charset="0"/>
              </a:rPr>
              <a:t> Riêng đối với gia đình:</a:t>
            </a:r>
          </a:p>
          <a:p>
            <a:pPr algn="just">
              <a:buFont typeface="Wingdings" pitchFamily="2" charset="2"/>
              <a:buNone/>
            </a:pPr>
            <a:r>
              <a:rPr lang="en-US" altLang="vi-VN" smtClean="0">
                <a:latin typeface="Times New Roman" pitchFamily="18" charset="0"/>
                <a:cs typeface="Times New Roman" pitchFamily="18" charset="0"/>
              </a:rPr>
              <a:t>	+ Quan tâm đến con cái, quan tâm đến sức khỏe, tâm sinh lý để biết con em mình đang cần gì</a:t>
            </a:r>
          </a:p>
          <a:p>
            <a:pPr algn="just">
              <a:buFont typeface="Wingdings" pitchFamily="2" charset="2"/>
              <a:buNone/>
            </a:pPr>
            <a:r>
              <a:rPr lang="en-US" altLang="vi-VN" smtClean="0">
                <a:latin typeface="Times New Roman" pitchFamily="18" charset="0"/>
                <a:cs typeface="Times New Roman" pitchFamily="18" charset="0"/>
              </a:rPr>
              <a:t>	+ Thay đổi cách giáo dục con cái từ áp đặt, bạo lực sang động viên, khen ngợi.</a:t>
            </a:r>
          </a:p>
          <a:p>
            <a:pPr algn="just">
              <a:buFont typeface="Wingdings" pitchFamily="2" charset="2"/>
              <a:buNone/>
            </a:pPr>
            <a:r>
              <a:rPr lang="en-US" altLang="vi-VN" smtClean="0">
                <a:latin typeface="Times New Roman" pitchFamily="18" charset="0"/>
                <a:cs typeface="Times New Roman" pitchFamily="18" charset="0"/>
              </a:rPr>
              <a:t>	+ Hạn chế hoặc hướng dẫn các em cách sử dụng mạng xã hội, giám sát con em mình đang sử dụng mạng xh</a:t>
            </a:r>
          </a:p>
          <a:p>
            <a:pPr algn="just">
              <a:buFont typeface="Wingdings" pitchFamily="2" charset="2"/>
              <a:buNone/>
            </a:pPr>
            <a:r>
              <a:rPr lang="en-US" altLang="vi-VN" smtClean="0">
                <a:latin typeface="Times New Roman" pitchFamily="18" charset="0"/>
                <a:cs typeface="Times New Roman" pitchFamily="18" charset="0"/>
              </a:rPr>
              <a:t>	+ Hiểu tâm lý lứa tuổi học sinh.</a:t>
            </a:r>
          </a:p>
          <a:p>
            <a:pPr algn="just">
              <a:buFont typeface="Wingdings" pitchFamily="2" charset="2"/>
              <a:buNone/>
            </a:pPr>
            <a:r>
              <a:rPr lang="en-US" altLang="vi-VN" smtClean="0">
                <a:latin typeface="Times New Roman" pitchFamily="18" charset="0"/>
                <a:cs typeface="Times New Roman" pitchFamily="18" charset="0"/>
              </a:rPr>
              <a:t>		</a:t>
            </a:r>
          </a:p>
        </p:txBody>
      </p:sp>
      <p:sp>
        <p:nvSpPr>
          <p:cNvPr id="37891" name="AutoShape 5" descr="Kết quả hình ảnh cho Bạo lực học đườ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omic Sans MS" pitchFamily="66" charset="0"/>
              <a:cs typeface="Arial" charset="0"/>
            </a:endParaRPr>
          </a:p>
        </p:txBody>
      </p:sp>
      <p:sp>
        <p:nvSpPr>
          <p:cNvPr id="37892" name="AutoShape 6" descr="Kết quả hình ảnh cho Bạo lực học đườ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omic Sans MS" pitchFamily="66" charset="0"/>
              <a:cs typeface="Arial" charset="0"/>
            </a:endParaRPr>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Placeholder 2"/>
          <p:cNvSpPr>
            <a:spLocks noGrp="1"/>
          </p:cNvSpPr>
          <p:nvPr>
            <p:ph type="body" idx="1"/>
          </p:nvPr>
        </p:nvSpPr>
        <p:spPr>
          <a:xfrm>
            <a:off x="722313" y="609600"/>
            <a:ext cx="7772400" cy="5791200"/>
          </a:xfrm>
        </p:spPr>
        <p:txBody>
          <a:bodyPr/>
          <a:lstStyle/>
          <a:p>
            <a:pPr algn="just"/>
            <a:r>
              <a:rPr lang="en-US" altLang="vi-VN" sz="2800" b="1" smtClean="0">
                <a:solidFill>
                  <a:schemeClr val="tx1"/>
                </a:solidFill>
                <a:latin typeface="Times New Roman" pitchFamily="18" charset="0"/>
                <a:cs typeface="Times New Roman" pitchFamily="18" charset="0"/>
              </a:rPr>
              <a:t>Để môi trường học đường chúng ta thân thiện, đoàn kết tương thân, tương ái hơn ai hết chúng cần phải chung tay cùng nhau đẩy lùi bạo lực học đường bằng nhiều hành động thiết thực, một trong những hành động đó là chúng ta cùng kí cam kết  "Nói không với bạo lực học đường",  và thực hiện "3 không" với các nội dung: </a:t>
            </a:r>
            <a:r>
              <a:rPr lang="en-US" altLang="vi-VN" sz="2800" b="1" i="1" smtClean="0">
                <a:solidFill>
                  <a:schemeClr val="tx1"/>
                </a:solidFill>
                <a:latin typeface="Times New Roman" pitchFamily="18" charset="0"/>
                <a:cs typeface="Times New Roman" pitchFamily="18" charset="0"/>
              </a:rPr>
              <a:t>Không gây gỗ đánh nhau, kéo băng kết nhóm với thanh niên ngoài nhà trường; Không tàng trữ, sử dụng vũ khí, hung khí có khả năng gây sát thương; Không phát tán lên mạng những thông tin không lành mạnh, không tham gia các trò chơi kích động bạo lực”</a:t>
            </a:r>
            <a:endParaRPr lang="en-US" altLang="vi-VN" sz="2800" b="1" smtClean="0">
              <a:solidFill>
                <a:schemeClr val="tx1"/>
              </a:solidFill>
              <a:latin typeface="Times New Roman" pitchFamily="18" charset="0"/>
              <a:cs typeface="Times New Roman" pitchFamily="18" charset="0"/>
            </a:endParaRPr>
          </a:p>
          <a:p>
            <a:endParaRPr lang="en-US" altLang="vi-VN" smtClean="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381000"/>
            <a:ext cx="8229600" cy="1828800"/>
          </a:xfrm>
        </p:spPr>
        <p:txBody>
          <a:bodyPr/>
          <a:lstStyle/>
          <a:p>
            <a:pPr marL="0" indent="0" algn="ctr" eaLnBrk="1" hangingPunct="1">
              <a:buFont typeface="Wingdings 3" pitchFamily="18" charset="2"/>
              <a:buNone/>
            </a:pPr>
            <a:r>
              <a:rPr lang="en-US" altLang="vi-VN" sz="4800" b="1" smtClean="0">
                <a:solidFill>
                  <a:srgbClr val="FF0000"/>
                </a:solidFill>
                <a:latin typeface="Arial" charset="0"/>
                <a:cs typeface="Arial" charset="0"/>
              </a:rPr>
              <a:t>CÁM ƠN CÁC EM ĐÃ CHÚ Ý LẮNG NGHE</a:t>
            </a:r>
          </a:p>
        </p:txBody>
      </p:sp>
      <p:pic>
        <p:nvPicPr>
          <p:cNvPr id="39939" name="Picture 5" descr="Kết quả hình ảnh cho Ảnh thầy cô giáo và học s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09800"/>
            <a:ext cx="6400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r>
              <a:rPr lang="en-US" altLang="vi-VN" smtClean="0"/>
              <a:t>Những con số nói lên điều gì?</a:t>
            </a:r>
          </a:p>
        </p:txBody>
      </p:sp>
      <p:sp>
        <p:nvSpPr>
          <p:cNvPr id="9219" name="Content Placeholder 5"/>
          <p:cNvSpPr>
            <a:spLocks noGrp="1"/>
          </p:cNvSpPr>
          <p:nvPr>
            <p:ph idx="1"/>
          </p:nvPr>
        </p:nvSpPr>
        <p:spPr/>
        <p:txBody>
          <a:bodyPr/>
          <a:lstStyle/>
          <a:p>
            <a:r>
              <a:rPr lang="en-US" altLang="vi-VN" smtClean="0"/>
              <a:t>4-6 triệu học sinh </a:t>
            </a:r>
          </a:p>
          <a:p>
            <a:r>
              <a:rPr lang="en-US" altLang="vi-VN" smtClean="0"/>
              <a:t>1600 vụ</a:t>
            </a:r>
          </a:p>
          <a:p>
            <a:r>
              <a:rPr lang="en-US" altLang="vi-VN" smtClean="0"/>
              <a:t>khoảng 5.200 học sinh/1 </a:t>
            </a:r>
          </a:p>
          <a:p>
            <a:r>
              <a:rPr lang="en-US" altLang="vi-VN" smtClean="0"/>
              <a:t>11.000 học sinh/1</a:t>
            </a:r>
          </a:p>
          <a:p>
            <a:r>
              <a:rPr lang="en-US" altLang="vi-VN" smtClean="0"/>
              <a:t>310 vụ</a:t>
            </a:r>
          </a:p>
          <a:p>
            <a:endParaRPr lang="en-US" altLang="vi-VN"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p:txBody>
          <a:bodyPr/>
          <a:lstStyle/>
          <a:p>
            <a:endParaRPr lang="vi-VN" altLang="vi-VN" smtClean="0">
              <a:latin typeface="Calibri" pitchFamily="34" charset="0"/>
            </a:endParaRPr>
          </a:p>
        </p:txBody>
      </p:sp>
      <p:pic>
        <p:nvPicPr>
          <p:cNvPr id="10243" name="Content Placeholder 6" descr="bao_luc_hoc_duong1-1758290.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8875" r="-18875"/>
          <a:stretch>
            <a:fillRect/>
          </a:stretch>
        </p:blipFill>
        <p:spPr>
          <a:xfrm>
            <a:off x="-762000" y="304800"/>
            <a:ext cx="10820400" cy="58213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5"/>
          <p:cNvSpPr>
            <a:spLocks noChangeArrowheads="1"/>
          </p:cNvSpPr>
          <p:nvPr/>
        </p:nvSpPr>
        <p:spPr bwMode="auto">
          <a:xfrm>
            <a:off x="152400" y="0"/>
            <a:ext cx="8686800" cy="685800"/>
          </a:xfrm>
          <a:prstGeom prst="flowChartAlternateProcess">
            <a:avLst/>
          </a:prstGeom>
          <a:gradFill rotWithShape="1">
            <a:gsLst>
              <a:gs pos="0">
                <a:schemeClr val="hlink"/>
              </a:gs>
              <a:gs pos="50000">
                <a:srgbClr val="FFFFFF"/>
              </a:gs>
              <a:gs pos="100000">
                <a:schemeClr val="hlink"/>
              </a:gs>
            </a:gsLst>
            <a:lin ang="5400000" scaled="1"/>
          </a:gradFill>
          <a:ln>
            <a:noFill/>
          </a:ln>
          <a:effectLst>
            <a:outerShdw dist="107763" dir="18900000" algn="ctr" rotWithShape="0">
              <a:schemeClr val="bg2">
                <a:alpha val="50000"/>
              </a:schemeClr>
            </a:outerShdw>
          </a:effec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vi-VN" sz="3600" i="1"/>
              <a:t> </a:t>
            </a:r>
            <a:r>
              <a:rPr lang="en-US" altLang="vi-VN" sz="2800" b="1"/>
              <a:t>KHÁI NIỆM LIÊN QUAN ĐẾN BẠO LỰC </a:t>
            </a:r>
          </a:p>
        </p:txBody>
      </p:sp>
      <p:sp>
        <p:nvSpPr>
          <p:cNvPr id="11267" name="Rectangle 4"/>
          <p:cNvSpPr>
            <a:spLocks noChangeArrowheads="1"/>
          </p:cNvSpPr>
          <p:nvPr/>
        </p:nvSpPr>
        <p:spPr bwMode="auto">
          <a:xfrm>
            <a:off x="228600" y="847725"/>
            <a:ext cx="86868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eaLnBrk="1" hangingPunct="1">
              <a:lnSpc>
                <a:spcPct val="110000"/>
              </a:lnSpc>
              <a:spcBef>
                <a:spcPts val="600"/>
              </a:spcBef>
              <a:buFont typeface="Wingdings" pitchFamily="2" charset="2"/>
              <a:buChar char="v"/>
            </a:pPr>
            <a:r>
              <a:rPr lang="en-US" altLang="vi-VN" sz="2400" b="1">
                <a:solidFill>
                  <a:srgbClr val="0000CC"/>
                </a:solidFill>
                <a:latin typeface="Calibri" pitchFamily="34" charset="0"/>
                <a:cs typeface="Tahoma" pitchFamily="34" charset="0"/>
              </a:rPr>
              <a:t>BẠO LỰC: </a:t>
            </a:r>
            <a:r>
              <a:rPr lang="en-US" altLang="vi-VN" sz="2400">
                <a:solidFill>
                  <a:srgbClr val="878787"/>
                </a:solidFill>
                <a:latin typeface="Tahoma" pitchFamily="34" charset="0"/>
                <a:cs typeface="Tahoma" pitchFamily="34" charset="0"/>
              </a:rPr>
              <a:t>Là bất cứ hành động nào </a:t>
            </a:r>
            <a:r>
              <a:rPr lang="en-US" altLang="vi-VN" sz="2400" i="1">
                <a:solidFill>
                  <a:srgbClr val="FF0000"/>
                </a:solidFill>
                <a:latin typeface="Tahoma" pitchFamily="34" charset="0"/>
                <a:cs typeface="Tahoma" pitchFamily="34" charset="0"/>
              </a:rPr>
              <a:t>gây tổn hại cho người khác</a:t>
            </a:r>
            <a:r>
              <a:rPr lang="en-US" altLang="vi-VN" sz="2400">
                <a:solidFill>
                  <a:srgbClr val="FF0000"/>
                </a:solidFill>
                <a:latin typeface="Tahoma" pitchFamily="34" charset="0"/>
                <a:cs typeface="Tahoma" pitchFamily="34" charset="0"/>
              </a:rPr>
              <a:t>,</a:t>
            </a:r>
            <a:r>
              <a:rPr lang="en-US" altLang="vi-VN" sz="2400">
                <a:solidFill>
                  <a:srgbClr val="878787"/>
                </a:solidFill>
                <a:latin typeface="Tahoma" pitchFamily="34" charset="0"/>
                <a:cs typeface="Tahoma" pitchFamily="34" charset="0"/>
              </a:rPr>
              <a:t> hoặc </a:t>
            </a:r>
            <a:r>
              <a:rPr lang="en-US" altLang="vi-VN" sz="2400" i="1">
                <a:solidFill>
                  <a:srgbClr val="FF0000"/>
                </a:solidFill>
                <a:latin typeface="Tahoma" pitchFamily="34" charset="0"/>
                <a:cs typeface="Tahoma" pitchFamily="34" charset="0"/>
              </a:rPr>
              <a:t>ngăn cản không cho người khác được thực hiện những quyền chính đáng</a:t>
            </a:r>
            <a:endParaRPr lang="en-US" altLang="vi-VN" sz="2400" b="1">
              <a:solidFill>
                <a:srgbClr val="0000CC"/>
              </a:solidFill>
              <a:latin typeface="Calibri"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p:cNvSpPr>
          <p:nvPr>
            <p:ph type="title"/>
          </p:nvPr>
        </p:nvSpPr>
        <p:spPr/>
        <p:txBody>
          <a:bodyPr/>
          <a:lstStyle/>
          <a:p>
            <a:pPr eaLnBrk="1" hangingPunct="1"/>
            <a:r>
              <a:rPr lang="en-US" altLang="vi-VN" b="1" smtClean="0">
                <a:latin typeface="Arial" charset="0"/>
              </a:rPr>
              <a:t>Khái niệm</a:t>
            </a:r>
          </a:p>
        </p:txBody>
      </p:sp>
      <p:sp>
        <p:nvSpPr>
          <p:cNvPr id="19496" name="Rectangle 40"/>
          <p:cNvSpPr>
            <a:spLocks noGrp="1"/>
          </p:cNvSpPr>
          <p:nvPr>
            <p:ph type="body" sz="half" idx="1"/>
          </p:nvPr>
        </p:nvSpPr>
        <p:spPr>
          <a:xfrm>
            <a:off x="1828800" y="1066800"/>
            <a:ext cx="7162800" cy="533400"/>
          </a:xfrm>
        </p:spPr>
        <p:txBody>
          <a:bodyPr/>
          <a:lstStyle/>
          <a:p>
            <a:pPr eaLnBrk="1" hangingPunct="1">
              <a:lnSpc>
                <a:spcPct val="90000"/>
              </a:lnSpc>
              <a:buFontTx/>
              <a:buNone/>
            </a:pPr>
            <a:r>
              <a:rPr lang="en-US" altLang="vi-VN" sz="3200" b="1" smtClean="0">
                <a:latin typeface="Arial" charset="0"/>
              </a:rPr>
              <a:t>Thế nào là bạo lực học đường?</a:t>
            </a:r>
          </a:p>
        </p:txBody>
      </p:sp>
      <p:sp>
        <p:nvSpPr>
          <p:cNvPr id="19497" name="Rectangle 41"/>
          <p:cNvSpPr>
            <a:spLocks noGrp="1"/>
          </p:cNvSpPr>
          <p:nvPr>
            <p:ph type="body" sz="half" idx="2"/>
          </p:nvPr>
        </p:nvSpPr>
        <p:spPr>
          <a:xfrm>
            <a:off x="228600" y="1676400"/>
            <a:ext cx="8686800" cy="4800600"/>
          </a:xfrm>
        </p:spPr>
        <p:txBody>
          <a:bodyPr/>
          <a:lstStyle/>
          <a:p>
            <a:pPr eaLnBrk="1" hangingPunct="1">
              <a:lnSpc>
                <a:spcPct val="90000"/>
              </a:lnSpc>
              <a:buFontTx/>
              <a:buNone/>
            </a:pPr>
            <a:endParaRPr lang="en-US" altLang="vi-VN" sz="2400" smtClean="0">
              <a:latin typeface="Arial" charset="0"/>
            </a:endParaRPr>
          </a:p>
          <a:p>
            <a:pPr eaLnBrk="1" hangingPunct="1">
              <a:lnSpc>
                <a:spcPct val="90000"/>
              </a:lnSpc>
              <a:buFontTx/>
              <a:buNone/>
            </a:pPr>
            <a:r>
              <a:rPr lang="en-US" altLang="vi-VN" sz="2400" smtClean="0">
                <a:latin typeface="Arial" charset="0"/>
              </a:rPr>
              <a:t>Bạo lực học đường </a:t>
            </a:r>
          </a:p>
          <a:p>
            <a:pPr eaLnBrk="1" hangingPunct="1">
              <a:lnSpc>
                <a:spcPct val="90000"/>
              </a:lnSpc>
              <a:buFontTx/>
              <a:buNone/>
            </a:pPr>
            <a:r>
              <a:rPr lang="en-US" altLang="vi-VN" sz="2400" smtClean="0">
                <a:latin typeface="Arial" charset="0"/>
              </a:rPr>
              <a:t>là những hành động </a:t>
            </a:r>
          </a:p>
          <a:p>
            <a:pPr eaLnBrk="1" hangingPunct="1">
              <a:lnSpc>
                <a:spcPct val="90000"/>
              </a:lnSpc>
              <a:buFontTx/>
              <a:buNone/>
            </a:pPr>
            <a:r>
              <a:rPr lang="en-US" altLang="vi-VN" sz="2400" smtClean="0">
                <a:latin typeface="Arial" charset="0"/>
              </a:rPr>
              <a:t>mang tính chất bạo </a:t>
            </a:r>
          </a:p>
          <a:p>
            <a:pPr eaLnBrk="1" hangingPunct="1">
              <a:lnSpc>
                <a:spcPct val="90000"/>
              </a:lnSpc>
              <a:buFontTx/>
              <a:buNone/>
            </a:pPr>
            <a:r>
              <a:rPr lang="en-US" altLang="vi-VN" sz="2400" smtClean="0">
                <a:latin typeface="Arial" charset="0"/>
              </a:rPr>
              <a:t>lực xảy ra nơi trường </a:t>
            </a:r>
          </a:p>
          <a:p>
            <a:pPr eaLnBrk="1" hangingPunct="1">
              <a:lnSpc>
                <a:spcPct val="90000"/>
              </a:lnSpc>
              <a:buFontTx/>
              <a:buNone/>
            </a:pPr>
            <a:r>
              <a:rPr lang="en-US" altLang="vi-VN" sz="2400" smtClean="0">
                <a:latin typeface="Arial" charset="0"/>
              </a:rPr>
              <a:t>học?</a:t>
            </a:r>
          </a:p>
        </p:txBody>
      </p:sp>
      <p:pic>
        <p:nvPicPr>
          <p:cNvPr id="19502" name="Picture 46" descr="bạo-lực-học-đườn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057400"/>
            <a:ext cx="4114800"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3" name="Picture 47" descr="baoluchocdu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21163"/>
            <a:ext cx="3657600"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9460"/>
                                        </p:tgtEl>
                                        <p:attrNameLst>
                                          <p:attrName>style.visibility</p:attrName>
                                        </p:attrNameLst>
                                      </p:cBhvr>
                                      <p:to>
                                        <p:strVal val="visible"/>
                                      </p:to>
                                    </p:set>
                                    <p:set>
                                      <p:cBhvr>
                                        <p:cTn id="7" dur="455" fill="hold">
                                          <p:stCondLst>
                                            <p:cond delay="0"/>
                                          </p:stCondLst>
                                        </p:cTn>
                                        <p:tgtEl>
                                          <p:spTgt spid="19460"/>
                                        </p:tgtEl>
                                        <p:attrNameLst>
                                          <p:attrName>style.rotation</p:attrName>
                                        </p:attrNameLst>
                                      </p:cBhvr>
                                      <p:to>
                                        <p:strVal val="-45.0"/>
                                      </p:to>
                                    </p:set>
                                    <p:anim calcmode="lin" valueType="num">
                                      <p:cBhvr>
                                        <p:cTn id="8" dur="455" fill="hold">
                                          <p:stCondLst>
                                            <p:cond delay="455"/>
                                          </p:stCondLst>
                                        </p:cTn>
                                        <p:tgtEl>
                                          <p:spTgt spid="1946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946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946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9460"/>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nodeType="clickEffect">
                                  <p:stCondLst>
                                    <p:cond delay="0"/>
                                  </p:stCondLst>
                                  <p:childTnLst>
                                    <p:set>
                                      <p:cBhvr>
                                        <p:cTn id="15" dur="1" fill="hold">
                                          <p:stCondLst>
                                            <p:cond delay="0"/>
                                          </p:stCondLst>
                                        </p:cTn>
                                        <p:tgtEl>
                                          <p:spTgt spid="19496">
                                            <p:txEl>
                                              <p:pRg st="0" end="0"/>
                                            </p:txEl>
                                          </p:spTgt>
                                        </p:tgtEl>
                                        <p:attrNameLst>
                                          <p:attrName>style.visibility</p:attrName>
                                        </p:attrNameLst>
                                      </p:cBhvr>
                                      <p:to>
                                        <p:strVal val="visible"/>
                                      </p:to>
                                    </p:set>
                                    <p:animEffect transition="in" filter="diamond(in)">
                                      <p:cBhvr>
                                        <p:cTn id="16" dur="2000"/>
                                        <p:tgtEl>
                                          <p:spTgt spid="1949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19496">
                                            <p:txEl>
                                              <p:pRg st="0" end="0"/>
                                            </p:txEl>
                                          </p:spTgt>
                                        </p:tgtEl>
                                        <p:attrNameLst>
                                          <p:attrName>style.visibility</p:attrName>
                                        </p:attrNameLst>
                                      </p:cBhvr>
                                      <p:to>
                                        <p:strVal val="visible"/>
                                      </p:to>
                                    </p:set>
                                    <p:animEffect transition="in" filter="fade">
                                      <p:cBhvr>
                                        <p:cTn id="21" dur="1000"/>
                                        <p:tgtEl>
                                          <p:spTgt spid="19496">
                                            <p:txEl>
                                              <p:pRg st="0" end="0"/>
                                            </p:txEl>
                                          </p:spTgt>
                                        </p:tgtEl>
                                      </p:cBhvr>
                                    </p:animEffect>
                                    <p:anim calcmode="lin" valueType="num">
                                      <p:cBhvr>
                                        <p:cTn id="22" dur="1000" fill="hold"/>
                                        <p:tgtEl>
                                          <p:spTgt spid="1949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949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19502"/>
                                        </p:tgtEl>
                                        <p:attrNameLst>
                                          <p:attrName>style.visibility</p:attrName>
                                        </p:attrNameLst>
                                      </p:cBhvr>
                                      <p:to>
                                        <p:strVal val="visible"/>
                                      </p:to>
                                    </p:set>
                                    <p:animEffect transition="in" filter="fade">
                                      <p:cBhvr>
                                        <p:cTn id="28" dur="1000"/>
                                        <p:tgtEl>
                                          <p:spTgt spid="19502"/>
                                        </p:tgtEl>
                                      </p:cBhvr>
                                    </p:animEffect>
                                    <p:anim calcmode="lin" valueType="num">
                                      <p:cBhvr>
                                        <p:cTn id="29" dur="1000" fill="hold"/>
                                        <p:tgtEl>
                                          <p:spTgt spid="19502"/>
                                        </p:tgtEl>
                                        <p:attrNameLst>
                                          <p:attrName>ppt_x</p:attrName>
                                        </p:attrNameLst>
                                      </p:cBhvr>
                                      <p:tavLst>
                                        <p:tav tm="0">
                                          <p:val>
                                            <p:strVal val="#ppt_x"/>
                                          </p:val>
                                        </p:tav>
                                        <p:tav tm="100000">
                                          <p:val>
                                            <p:strVal val="#ppt_x"/>
                                          </p:val>
                                        </p:tav>
                                      </p:tavLst>
                                    </p:anim>
                                    <p:anim calcmode="lin" valueType="num">
                                      <p:cBhvr>
                                        <p:cTn id="30" dur="1000" fill="hold"/>
                                        <p:tgtEl>
                                          <p:spTgt spid="19502"/>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1" presetClass="entr" presetSubtype="0" fill="hold" nodeType="clickEffect">
                                  <p:stCondLst>
                                    <p:cond delay="0"/>
                                  </p:stCondLst>
                                  <p:childTnLst>
                                    <p:set>
                                      <p:cBhvr>
                                        <p:cTn id="34" dur="1" fill="hold">
                                          <p:stCondLst>
                                            <p:cond delay="0"/>
                                          </p:stCondLst>
                                        </p:cTn>
                                        <p:tgtEl>
                                          <p:spTgt spid="19503"/>
                                        </p:tgtEl>
                                        <p:attrNameLst>
                                          <p:attrName>style.visibility</p:attrName>
                                        </p:attrNameLst>
                                      </p:cBhvr>
                                      <p:to>
                                        <p:strVal val="visible"/>
                                      </p:to>
                                    </p:set>
                                    <p:animEffect transition="in" filter="fade">
                                      <p:cBhvr>
                                        <p:cTn id="35" dur="770" decel="100000"/>
                                        <p:tgtEl>
                                          <p:spTgt spid="19503"/>
                                        </p:tgtEl>
                                      </p:cBhvr>
                                    </p:animEffect>
                                    <p:animScale>
                                      <p:cBhvr>
                                        <p:cTn id="36" dur="770" decel="100000"/>
                                        <p:tgtEl>
                                          <p:spTgt spid="19503"/>
                                        </p:tgtEl>
                                      </p:cBhvr>
                                      <p:from x="10000" y="10000"/>
                                      <p:to x="200000" y="450000"/>
                                    </p:animScale>
                                    <p:animScale>
                                      <p:cBhvr>
                                        <p:cTn id="37" dur="1230" accel="100000" fill="hold">
                                          <p:stCondLst>
                                            <p:cond delay="770"/>
                                          </p:stCondLst>
                                        </p:cTn>
                                        <p:tgtEl>
                                          <p:spTgt spid="19503"/>
                                        </p:tgtEl>
                                      </p:cBhvr>
                                      <p:from x="200000" y="450000"/>
                                      <p:to x="100000" y="100000"/>
                                    </p:animScale>
                                    <p:set>
                                      <p:cBhvr>
                                        <p:cTn id="38" dur="770" fill="hold"/>
                                        <p:tgtEl>
                                          <p:spTgt spid="19503"/>
                                        </p:tgtEl>
                                        <p:attrNameLst>
                                          <p:attrName>ppt_x</p:attrName>
                                        </p:attrNameLst>
                                      </p:cBhvr>
                                      <p:to>
                                        <p:strVal val="(0.5)"/>
                                      </p:to>
                                    </p:set>
                                    <p:anim from="(0.5)" to="(#ppt_x)" calcmode="lin" valueType="num">
                                      <p:cBhvr>
                                        <p:cTn id="39" dur="1230" accel="100000" fill="hold">
                                          <p:stCondLst>
                                            <p:cond delay="770"/>
                                          </p:stCondLst>
                                        </p:cTn>
                                        <p:tgtEl>
                                          <p:spTgt spid="19503"/>
                                        </p:tgtEl>
                                        <p:attrNameLst>
                                          <p:attrName>ppt_x</p:attrName>
                                        </p:attrNameLst>
                                      </p:cBhvr>
                                    </p:anim>
                                    <p:set>
                                      <p:cBhvr>
                                        <p:cTn id="40" dur="770" fill="hold"/>
                                        <p:tgtEl>
                                          <p:spTgt spid="19503"/>
                                        </p:tgtEl>
                                        <p:attrNameLst>
                                          <p:attrName>ppt_y</p:attrName>
                                        </p:attrNameLst>
                                      </p:cBhvr>
                                      <p:to>
                                        <p:strVal val="(#ppt_y+0.4)"/>
                                      </p:to>
                                    </p:set>
                                    <p:anim from="(#ppt_y+0.4)" to="(#ppt_y)" calcmode="lin" valueType="num">
                                      <p:cBhvr>
                                        <p:cTn id="41" dur="1230" accel="100000" fill="hold">
                                          <p:stCondLst>
                                            <p:cond delay="770"/>
                                          </p:stCondLst>
                                        </p:cTn>
                                        <p:tgtEl>
                                          <p:spTgt spid="19503"/>
                                        </p:tgtEl>
                                        <p:attrNameLst>
                                          <p:attrName>ppt_y</p:attrName>
                                        </p:attrNameLst>
                                      </p:cBhvr>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0" presetClass="entr" presetSubtype="0" fill="hold" nodeType="clickEffect">
                                  <p:stCondLst>
                                    <p:cond delay="0"/>
                                  </p:stCondLst>
                                  <p:iterate type="lt">
                                    <p:tmPct val="10000"/>
                                  </p:iterate>
                                  <p:childTnLst>
                                    <p:set>
                                      <p:cBhvr>
                                        <p:cTn id="45" dur="1" fill="hold">
                                          <p:stCondLst>
                                            <p:cond delay="0"/>
                                          </p:stCondLst>
                                        </p:cTn>
                                        <p:tgtEl>
                                          <p:spTgt spid="19497">
                                            <p:txEl>
                                              <p:pRg st="1" end="1"/>
                                            </p:txEl>
                                          </p:spTgt>
                                        </p:tgtEl>
                                        <p:attrNameLst>
                                          <p:attrName>style.visibility</p:attrName>
                                        </p:attrNameLst>
                                      </p:cBhvr>
                                      <p:to>
                                        <p:strVal val="visible"/>
                                      </p:to>
                                    </p:set>
                                    <p:animEffect transition="in" filter="fade">
                                      <p:cBhvr>
                                        <p:cTn id="46" dur="1000"/>
                                        <p:tgtEl>
                                          <p:spTgt spid="19497">
                                            <p:txEl>
                                              <p:pRg st="1" end="1"/>
                                            </p:txEl>
                                          </p:spTgt>
                                        </p:tgtEl>
                                      </p:cBhvr>
                                    </p:animEffect>
                                    <p:anim calcmode="lin" valueType="num">
                                      <p:cBhvr>
                                        <p:cTn id="47" dur="1000" fill="hold"/>
                                        <p:tgtEl>
                                          <p:spTgt spid="19497">
                                            <p:txEl>
                                              <p:pRg st="1" end="1"/>
                                            </p:txEl>
                                          </p:spTgt>
                                        </p:tgtEl>
                                        <p:attrNameLst>
                                          <p:attrName>ppt_x</p:attrName>
                                        </p:attrNameLst>
                                      </p:cBhvr>
                                      <p:tavLst>
                                        <p:tav tm="0">
                                          <p:val>
                                            <p:strVal val="#ppt_x-.1"/>
                                          </p:val>
                                        </p:tav>
                                        <p:tav tm="100000">
                                          <p:val>
                                            <p:strVal val="#ppt_x"/>
                                          </p:val>
                                        </p:tav>
                                      </p:tavLst>
                                    </p:anim>
                                    <p:anim calcmode="lin" valueType="num">
                                      <p:cBhvr>
                                        <p:cTn id="48" dur="1000" fill="hold"/>
                                        <p:tgtEl>
                                          <p:spTgt spid="19497">
                                            <p:txEl>
                                              <p:pRg st="1" end="1"/>
                                            </p:txEl>
                                          </p:spTgt>
                                        </p:tgtEl>
                                        <p:attrNameLst>
                                          <p:attrName>ppt_y</p:attrName>
                                        </p:attrNameLst>
                                      </p:cBhvr>
                                      <p:tavLst>
                                        <p:tav tm="0">
                                          <p:val>
                                            <p:strVal val="#ppt_y"/>
                                          </p:val>
                                        </p:tav>
                                        <p:tav tm="100000">
                                          <p:val>
                                            <p:strVal val="#ppt_y"/>
                                          </p:val>
                                        </p:tav>
                                      </p:tavLst>
                                    </p:anim>
                                  </p:childTnLst>
                                </p:cTn>
                              </p:par>
                              <p:par>
                                <p:cTn id="49" presetID="40" presetClass="entr" presetSubtype="0" fill="hold" nodeType="withEffect">
                                  <p:stCondLst>
                                    <p:cond delay="0"/>
                                  </p:stCondLst>
                                  <p:iterate type="lt">
                                    <p:tmPct val="10000"/>
                                  </p:iterate>
                                  <p:childTnLst>
                                    <p:set>
                                      <p:cBhvr>
                                        <p:cTn id="50" dur="1" fill="hold">
                                          <p:stCondLst>
                                            <p:cond delay="0"/>
                                          </p:stCondLst>
                                        </p:cTn>
                                        <p:tgtEl>
                                          <p:spTgt spid="19497">
                                            <p:txEl>
                                              <p:pRg st="2" end="2"/>
                                            </p:txEl>
                                          </p:spTgt>
                                        </p:tgtEl>
                                        <p:attrNameLst>
                                          <p:attrName>style.visibility</p:attrName>
                                        </p:attrNameLst>
                                      </p:cBhvr>
                                      <p:to>
                                        <p:strVal val="visible"/>
                                      </p:to>
                                    </p:set>
                                    <p:animEffect transition="in" filter="fade">
                                      <p:cBhvr>
                                        <p:cTn id="51" dur="1000"/>
                                        <p:tgtEl>
                                          <p:spTgt spid="19497">
                                            <p:txEl>
                                              <p:pRg st="2" end="2"/>
                                            </p:txEl>
                                          </p:spTgt>
                                        </p:tgtEl>
                                      </p:cBhvr>
                                    </p:animEffect>
                                    <p:anim calcmode="lin" valueType="num">
                                      <p:cBhvr>
                                        <p:cTn id="52" dur="1000" fill="hold"/>
                                        <p:tgtEl>
                                          <p:spTgt spid="19497">
                                            <p:txEl>
                                              <p:pRg st="2" end="2"/>
                                            </p:txEl>
                                          </p:spTgt>
                                        </p:tgtEl>
                                        <p:attrNameLst>
                                          <p:attrName>ppt_x</p:attrName>
                                        </p:attrNameLst>
                                      </p:cBhvr>
                                      <p:tavLst>
                                        <p:tav tm="0">
                                          <p:val>
                                            <p:strVal val="#ppt_x-.1"/>
                                          </p:val>
                                        </p:tav>
                                        <p:tav tm="100000">
                                          <p:val>
                                            <p:strVal val="#ppt_x"/>
                                          </p:val>
                                        </p:tav>
                                      </p:tavLst>
                                    </p:anim>
                                    <p:anim calcmode="lin" valueType="num">
                                      <p:cBhvr>
                                        <p:cTn id="53" dur="1000" fill="hold"/>
                                        <p:tgtEl>
                                          <p:spTgt spid="19497">
                                            <p:txEl>
                                              <p:pRg st="2" end="2"/>
                                            </p:txEl>
                                          </p:spTgt>
                                        </p:tgtEl>
                                        <p:attrNameLst>
                                          <p:attrName>ppt_y</p:attrName>
                                        </p:attrNameLst>
                                      </p:cBhvr>
                                      <p:tavLst>
                                        <p:tav tm="0">
                                          <p:val>
                                            <p:strVal val="#ppt_y"/>
                                          </p:val>
                                        </p:tav>
                                        <p:tav tm="100000">
                                          <p:val>
                                            <p:strVal val="#ppt_y"/>
                                          </p:val>
                                        </p:tav>
                                      </p:tavLst>
                                    </p:anim>
                                  </p:childTnLst>
                                </p:cTn>
                              </p:par>
                              <p:par>
                                <p:cTn id="54" presetID="40" presetClass="entr" presetSubtype="0" fill="hold" nodeType="withEffect">
                                  <p:stCondLst>
                                    <p:cond delay="0"/>
                                  </p:stCondLst>
                                  <p:iterate type="lt">
                                    <p:tmPct val="10000"/>
                                  </p:iterate>
                                  <p:childTnLst>
                                    <p:set>
                                      <p:cBhvr>
                                        <p:cTn id="55" dur="1" fill="hold">
                                          <p:stCondLst>
                                            <p:cond delay="0"/>
                                          </p:stCondLst>
                                        </p:cTn>
                                        <p:tgtEl>
                                          <p:spTgt spid="19497">
                                            <p:txEl>
                                              <p:pRg st="3" end="3"/>
                                            </p:txEl>
                                          </p:spTgt>
                                        </p:tgtEl>
                                        <p:attrNameLst>
                                          <p:attrName>style.visibility</p:attrName>
                                        </p:attrNameLst>
                                      </p:cBhvr>
                                      <p:to>
                                        <p:strVal val="visible"/>
                                      </p:to>
                                    </p:set>
                                    <p:animEffect transition="in" filter="fade">
                                      <p:cBhvr>
                                        <p:cTn id="56" dur="1000"/>
                                        <p:tgtEl>
                                          <p:spTgt spid="19497">
                                            <p:txEl>
                                              <p:pRg st="3" end="3"/>
                                            </p:txEl>
                                          </p:spTgt>
                                        </p:tgtEl>
                                      </p:cBhvr>
                                    </p:animEffect>
                                    <p:anim calcmode="lin" valueType="num">
                                      <p:cBhvr>
                                        <p:cTn id="57" dur="1000" fill="hold"/>
                                        <p:tgtEl>
                                          <p:spTgt spid="19497">
                                            <p:txEl>
                                              <p:pRg st="3" end="3"/>
                                            </p:txEl>
                                          </p:spTgt>
                                        </p:tgtEl>
                                        <p:attrNameLst>
                                          <p:attrName>ppt_x</p:attrName>
                                        </p:attrNameLst>
                                      </p:cBhvr>
                                      <p:tavLst>
                                        <p:tav tm="0">
                                          <p:val>
                                            <p:strVal val="#ppt_x-.1"/>
                                          </p:val>
                                        </p:tav>
                                        <p:tav tm="100000">
                                          <p:val>
                                            <p:strVal val="#ppt_x"/>
                                          </p:val>
                                        </p:tav>
                                      </p:tavLst>
                                    </p:anim>
                                    <p:anim calcmode="lin" valueType="num">
                                      <p:cBhvr>
                                        <p:cTn id="58" dur="1000" fill="hold"/>
                                        <p:tgtEl>
                                          <p:spTgt spid="19497">
                                            <p:txEl>
                                              <p:pRg st="3" end="3"/>
                                            </p:txEl>
                                          </p:spTgt>
                                        </p:tgtEl>
                                        <p:attrNameLst>
                                          <p:attrName>ppt_y</p:attrName>
                                        </p:attrNameLst>
                                      </p:cBhvr>
                                      <p:tavLst>
                                        <p:tav tm="0">
                                          <p:val>
                                            <p:strVal val="#ppt_y"/>
                                          </p:val>
                                        </p:tav>
                                        <p:tav tm="100000">
                                          <p:val>
                                            <p:strVal val="#ppt_y"/>
                                          </p:val>
                                        </p:tav>
                                      </p:tavLst>
                                    </p:anim>
                                  </p:childTnLst>
                                </p:cTn>
                              </p:par>
                              <p:par>
                                <p:cTn id="59" presetID="40" presetClass="entr" presetSubtype="0" fill="hold" nodeType="withEffect">
                                  <p:stCondLst>
                                    <p:cond delay="0"/>
                                  </p:stCondLst>
                                  <p:iterate type="lt">
                                    <p:tmPct val="10000"/>
                                  </p:iterate>
                                  <p:childTnLst>
                                    <p:set>
                                      <p:cBhvr>
                                        <p:cTn id="60" dur="1" fill="hold">
                                          <p:stCondLst>
                                            <p:cond delay="0"/>
                                          </p:stCondLst>
                                        </p:cTn>
                                        <p:tgtEl>
                                          <p:spTgt spid="19497">
                                            <p:txEl>
                                              <p:pRg st="4" end="4"/>
                                            </p:txEl>
                                          </p:spTgt>
                                        </p:tgtEl>
                                        <p:attrNameLst>
                                          <p:attrName>style.visibility</p:attrName>
                                        </p:attrNameLst>
                                      </p:cBhvr>
                                      <p:to>
                                        <p:strVal val="visible"/>
                                      </p:to>
                                    </p:set>
                                    <p:animEffect transition="in" filter="fade">
                                      <p:cBhvr>
                                        <p:cTn id="61" dur="1000"/>
                                        <p:tgtEl>
                                          <p:spTgt spid="19497">
                                            <p:txEl>
                                              <p:pRg st="4" end="4"/>
                                            </p:txEl>
                                          </p:spTgt>
                                        </p:tgtEl>
                                      </p:cBhvr>
                                    </p:animEffect>
                                    <p:anim calcmode="lin" valueType="num">
                                      <p:cBhvr>
                                        <p:cTn id="62" dur="1000" fill="hold"/>
                                        <p:tgtEl>
                                          <p:spTgt spid="19497">
                                            <p:txEl>
                                              <p:pRg st="4" end="4"/>
                                            </p:txEl>
                                          </p:spTgt>
                                        </p:tgtEl>
                                        <p:attrNameLst>
                                          <p:attrName>ppt_x</p:attrName>
                                        </p:attrNameLst>
                                      </p:cBhvr>
                                      <p:tavLst>
                                        <p:tav tm="0">
                                          <p:val>
                                            <p:strVal val="#ppt_x-.1"/>
                                          </p:val>
                                        </p:tav>
                                        <p:tav tm="100000">
                                          <p:val>
                                            <p:strVal val="#ppt_x"/>
                                          </p:val>
                                        </p:tav>
                                      </p:tavLst>
                                    </p:anim>
                                    <p:anim calcmode="lin" valueType="num">
                                      <p:cBhvr>
                                        <p:cTn id="63" dur="1000" fill="hold"/>
                                        <p:tgtEl>
                                          <p:spTgt spid="19497">
                                            <p:txEl>
                                              <p:pRg st="4" end="4"/>
                                            </p:txEl>
                                          </p:spTgt>
                                        </p:tgtEl>
                                        <p:attrNameLst>
                                          <p:attrName>ppt_y</p:attrName>
                                        </p:attrNameLst>
                                      </p:cBhvr>
                                      <p:tavLst>
                                        <p:tav tm="0">
                                          <p:val>
                                            <p:strVal val="#ppt_y"/>
                                          </p:val>
                                        </p:tav>
                                        <p:tav tm="100000">
                                          <p:val>
                                            <p:strVal val="#ppt_y"/>
                                          </p:val>
                                        </p:tav>
                                      </p:tavLst>
                                    </p:anim>
                                  </p:childTnLst>
                                </p:cTn>
                              </p:par>
                              <p:par>
                                <p:cTn id="64" presetID="40" presetClass="entr" presetSubtype="0" fill="hold" nodeType="withEffect">
                                  <p:stCondLst>
                                    <p:cond delay="0"/>
                                  </p:stCondLst>
                                  <p:iterate type="lt">
                                    <p:tmPct val="10000"/>
                                  </p:iterate>
                                  <p:childTnLst>
                                    <p:set>
                                      <p:cBhvr>
                                        <p:cTn id="65" dur="1" fill="hold">
                                          <p:stCondLst>
                                            <p:cond delay="0"/>
                                          </p:stCondLst>
                                        </p:cTn>
                                        <p:tgtEl>
                                          <p:spTgt spid="19497">
                                            <p:txEl>
                                              <p:pRg st="5" end="5"/>
                                            </p:txEl>
                                          </p:spTgt>
                                        </p:tgtEl>
                                        <p:attrNameLst>
                                          <p:attrName>style.visibility</p:attrName>
                                        </p:attrNameLst>
                                      </p:cBhvr>
                                      <p:to>
                                        <p:strVal val="visible"/>
                                      </p:to>
                                    </p:set>
                                    <p:animEffect transition="in" filter="fade">
                                      <p:cBhvr>
                                        <p:cTn id="66" dur="1000"/>
                                        <p:tgtEl>
                                          <p:spTgt spid="19497">
                                            <p:txEl>
                                              <p:pRg st="5" end="5"/>
                                            </p:txEl>
                                          </p:spTgt>
                                        </p:tgtEl>
                                      </p:cBhvr>
                                    </p:animEffect>
                                    <p:anim calcmode="lin" valueType="num">
                                      <p:cBhvr>
                                        <p:cTn id="67" dur="1000" fill="hold"/>
                                        <p:tgtEl>
                                          <p:spTgt spid="19497">
                                            <p:txEl>
                                              <p:pRg st="5" end="5"/>
                                            </p:txEl>
                                          </p:spTgt>
                                        </p:tgtEl>
                                        <p:attrNameLst>
                                          <p:attrName>ppt_x</p:attrName>
                                        </p:attrNameLst>
                                      </p:cBhvr>
                                      <p:tavLst>
                                        <p:tav tm="0">
                                          <p:val>
                                            <p:strVal val="#ppt_x-.1"/>
                                          </p:val>
                                        </p:tav>
                                        <p:tav tm="100000">
                                          <p:val>
                                            <p:strVal val="#ppt_x"/>
                                          </p:val>
                                        </p:tav>
                                      </p:tavLst>
                                    </p:anim>
                                    <p:anim calcmode="lin" valueType="num">
                                      <p:cBhvr>
                                        <p:cTn id="68" dur="1000" fill="hold"/>
                                        <p:tgtEl>
                                          <p:spTgt spid="1949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6300" y="160338"/>
            <a:ext cx="7886700" cy="1325562"/>
          </a:xfrm>
        </p:spPr>
        <p:txBody>
          <a:bodyPr/>
          <a:lstStyle/>
          <a:p>
            <a:r>
              <a:rPr lang="en-US" altLang="vi-VN" sz="3200" b="1" smtClean="0">
                <a:solidFill>
                  <a:srgbClr val="000000"/>
                </a:solidFill>
                <a:latin typeface="Arial" charset="0"/>
              </a:rPr>
              <a:t>Các hình thức bạo lực có thể xảy ra đồng thời và có quan hệ với nhau</a:t>
            </a:r>
            <a:endParaRPr lang="en-AU" altLang="vi-VN" sz="3200" b="1" smtClean="0">
              <a:solidFill>
                <a:srgbClr val="000000"/>
              </a:solidFill>
              <a:latin typeface="Arial" charset="0"/>
            </a:endParaRPr>
          </a:p>
        </p:txBody>
      </p:sp>
      <p:sp>
        <p:nvSpPr>
          <p:cNvPr id="13315" name="Content Placeholder 2"/>
          <p:cNvSpPr>
            <a:spLocks noGrp="1"/>
          </p:cNvSpPr>
          <p:nvPr>
            <p:ph idx="1"/>
          </p:nvPr>
        </p:nvSpPr>
        <p:spPr>
          <a:xfrm>
            <a:off x="395288" y="1700213"/>
            <a:ext cx="8353425" cy="5127625"/>
          </a:xfrm>
        </p:spPr>
        <p:txBody>
          <a:bodyPr/>
          <a:lstStyle/>
          <a:p>
            <a:pPr marL="0" indent="0">
              <a:buFont typeface="Arial" charset="0"/>
              <a:buNone/>
            </a:pPr>
            <a:r>
              <a:rPr lang="en-AU" altLang="vi-VN" smtClean="0">
                <a:latin typeface="Cambria" pitchFamily="18" charset="0"/>
              </a:rPr>
              <a:t> </a:t>
            </a:r>
          </a:p>
        </p:txBody>
      </p:sp>
      <p:sp>
        <p:nvSpPr>
          <p:cNvPr id="6" name="Oval 5"/>
          <p:cNvSpPr/>
          <p:nvPr/>
        </p:nvSpPr>
        <p:spPr>
          <a:xfrm rot="5400000">
            <a:off x="4293711" y="1607165"/>
            <a:ext cx="3473347" cy="3660633"/>
          </a:xfrm>
          <a:prstGeom prst="ellipse">
            <a:avLst/>
          </a:prstGeom>
          <a:solidFill>
            <a:srgbClr val="FF9900">
              <a:alpha val="43922"/>
            </a:srgbClr>
          </a:solidFill>
          <a:ln>
            <a:solidFill>
              <a:schemeClr val="tx1"/>
            </a:solidFill>
          </a:ln>
          <a:scene3d>
            <a:camera prst="orthographicFront"/>
            <a:lightRig rig="threePt" dir="t"/>
          </a:scene3d>
          <a:sp3d>
            <a:bevelT w="635000"/>
            <a:bevelB w="6350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a:latin typeface="Cambria" panose="02040503050406030204" pitchFamily="18" charset="0"/>
            </a:endParaRPr>
          </a:p>
        </p:txBody>
      </p:sp>
      <p:sp>
        <p:nvSpPr>
          <p:cNvPr id="7" name="Oval 6"/>
          <p:cNvSpPr/>
          <p:nvPr/>
        </p:nvSpPr>
        <p:spPr>
          <a:xfrm rot="5400000">
            <a:off x="2105384" y="1632151"/>
            <a:ext cx="3473347" cy="3660633"/>
          </a:xfrm>
          <a:prstGeom prst="ellipse">
            <a:avLst/>
          </a:prstGeom>
          <a:solidFill>
            <a:srgbClr val="21AFAC">
              <a:alpha val="43922"/>
            </a:srgbClr>
          </a:solidFill>
          <a:ln>
            <a:solidFill>
              <a:schemeClr val="tx1"/>
            </a:solidFill>
          </a:ln>
          <a:scene3d>
            <a:camera prst="orthographicFront"/>
            <a:lightRig rig="threePt" dir="t"/>
          </a:scene3d>
          <a:sp3d>
            <a:bevelT w="635000"/>
            <a:bevelB w="6350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a:latin typeface="Cambria" panose="02040503050406030204" pitchFamily="18" charset="0"/>
            </a:endParaRPr>
          </a:p>
        </p:txBody>
      </p:sp>
      <p:sp>
        <p:nvSpPr>
          <p:cNvPr id="8" name="Oval 7"/>
          <p:cNvSpPr/>
          <p:nvPr/>
        </p:nvSpPr>
        <p:spPr>
          <a:xfrm rot="5400000">
            <a:off x="2820726" y="3096889"/>
            <a:ext cx="3473347" cy="3660633"/>
          </a:xfrm>
          <a:prstGeom prst="ellipse">
            <a:avLst/>
          </a:prstGeom>
          <a:solidFill>
            <a:srgbClr val="E60000">
              <a:alpha val="43922"/>
            </a:srgbClr>
          </a:solidFill>
          <a:ln>
            <a:solidFill>
              <a:schemeClr val="tx1"/>
            </a:solidFill>
          </a:ln>
          <a:scene3d>
            <a:camera prst="orthographicFront"/>
            <a:lightRig rig="threePt" dir="t"/>
          </a:scene3d>
          <a:sp3d>
            <a:bevelT w="635000"/>
            <a:bevelB w="6350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a:latin typeface="Cambria" panose="02040503050406030204" pitchFamily="18" charset="0"/>
            </a:endParaRPr>
          </a:p>
        </p:txBody>
      </p:sp>
      <p:sp>
        <p:nvSpPr>
          <p:cNvPr id="13325" name="TextBox 15"/>
          <p:cNvSpPr txBox="1">
            <a:spLocks noChangeArrowheads="1"/>
          </p:cNvSpPr>
          <p:nvPr/>
        </p:nvSpPr>
        <p:spPr bwMode="auto">
          <a:xfrm>
            <a:off x="2209800" y="3024188"/>
            <a:ext cx="301625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endParaRPr lang="en-US" altLang="vi-VN" sz="1400" b="1">
              <a:latin typeface="Times New Roman" pitchFamily="18" charset="0"/>
            </a:endParaRPr>
          </a:p>
          <a:p>
            <a:pPr eaLnBrk="1" hangingPunct="1"/>
            <a:r>
              <a:rPr lang="en-US" altLang="vi-VN" b="1">
                <a:latin typeface="Times New Roman" pitchFamily="18" charset="0"/>
              </a:rPr>
              <a:t>Cưỡng hiếp </a:t>
            </a:r>
          </a:p>
          <a:p>
            <a:pPr algn="r" eaLnBrk="1" hangingPunct="1"/>
            <a:r>
              <a:rPr lang="en-US" altLang="vi-VN" b="1">
                <a:latin typeface="Times New Roman" pitchFamily="18" charset="0"/>
              </a:rPr>
              <a:t>Ép buộc</a:t>
            </a:r>
          </a:p>
          <a:p>
            <a:pPr algn="ctr" eaLnBrk="1" hangingPunct="1"/>
            <a:endParaRPr lang="en-US" altLang="vi-VN" b="1">
              <a:latin typeface="Times New Roman" pitchFamily="18" charset="0"/>
            </a:endParaRPr>
          </a:p>
          <a:p>
            <a:pPr eaLnBrk="1" hangingPunct="1"/>
            <a:endParaRPr lang="en-US" altLang="vi-VN" b="1">
              <a:latin typeface="Times New Roman" pitchFamily="18" charset="0"/>
            </a:endParaRPr>
          </a:p>
          <a:p>
            <a:pPr algn="ctr" eaLnBrk="1" hangingPunct="1"/>
            <a:r>
              <a:rPr lang="en-US" altLang="vi-VN" b="1">
                <a:latin typeface="Times New Roman" pitchFamily="18" charset="0"/>
              </a:rPr>
              <a:t>Quấy rối </a:t>
            </a:r>
          </a:p>
          <a:p>
            <a:pPr algn="ctr" eaLnBrk="1" hangingPunct="1"/>
            <a:r>
              <a:rPr lang="en-US" altLang="vi-VN" b="1">
                <a:latin typeface="Times New Roman" pitchFamily="18" charset="0"/>
              </a:rPr>
              <a:t>tình dục</a:t>
            </a:r>
          </a:p>
          <a:p>
            <a:pPr algn="ctr" eaLnBrk="1" hangingPunct="1"/>
            <a:endParaRPr lang="en-US" altLang="vi-VN" sz="1400" b="1">
              <a:latin typeface="Times New Roman" pitchFamily="18" charset="0"/>
            </a:endParaRPr>
          </a:p>
          <a:p>
            <a:pPr eaLnBrk="1" hangingPunct="1"/>
            <a:endParaRPr lang="en-GB" altLang="vi-VN">
              <a:latin typeface="Times New Roman" pitchFamily="18" charset="0"/>
            </a:endParaRPr>
          </a:p>
        </p:txBody>
      </p:sp>
      <p:sp>
        <p:nvSpPr>
          <p:cNvPr id="10" name="Oval 9"/>
          <p:cNvSpPr/>
          <p:nvPr/>
        </p:nvSpPr>
        <p:spPr>
          <a:xfrm rot="5400000">
            <a:off x="4821570" y="3103969"/>
            <a:ext cx="3473347" cy="3660633"/>
          </a:xfrm>
          <a:prstGeom prst="ellipse">
            <a:avLst/>
          </a:prstGeom>
          <a:solidFill>
            <a:srgbClr val="660066">
              <a:alpha val="43922"/>
            </a:srgbClr>
          </a:solidFill>
          <a:ln>
            <a:solidFill>
              <a:schemeClr val="tx1"/>
            </a:solidFill>
          </a:ln>
          <a:scene3d>
            <a:camera prst="orthographicFront"/>
            <a:lightRig rig="threePt" dir="t"/>
          </a:scene3d>
          <a:sp3d>
            <a:bevelT w="635000"/>
            <a:bevelB w="6350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dirty="0">
              <a:latin typeface="Cambria" panose="02040503050406030204" pitchFamily="18" charset="0"/>
            </a:endParaRPr>
          </a:p>
        </p:txBody>
      </p:sp>
      <p:sp>
        <p:nvSpPr>
          <p:cNvPr id="13329" name="TextBox 16"/>
          <p:cNvSpPr txBox="1">
            <a:spLocks noChangeArrowheads="1"/>
          </p:cNvSpPr>
          <p:nvPr/>
        </p:nvSpPr>
        <p:spPr bwMode="auto">
          <a:xfrm>
            <a:off x="5392738" y="2355850"/>
            <a:ext cx="2468562"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vi-VN" sz="1400" b="1">
              <a:latin typeface="Times New Roman" pitchFamily="18" charset="0"/>
            </a:endParaRPr>
          </a:p>
          <a:p>
            <a:pPr eaLnBrk="1" hangingPunct="1"/>
            <a:r>
              <a:rPr lang="en-US" altLang="vi-VN" b="1">
                <a:latin typeface="Times New Roman" pitchFamily="18" charset="0"/>
              </a:rPr>
              <a:t>Đánh đập      Phá huỷ            </a:t>
            </a:r>
            <a:br>
              <a:rPr lang="en-US" altLang="vi-VN" b="1">
                <a:latin typeface="Times New Roman" pitchFamily="18" charset="0"/>
              </a:rPr>
            </a:br>
            <a:r>
              <a:rPr lang="en-US" altLang="vi-VN" b="1">
                <a:latin typeface="Times New Roman" pitchFamily="18" charset="0"/>
              </a:rPr>
              <a:t>	        tài sản</a:t>
            </a:r>
          </a:p>
          <a:p>
            <a:pPr eaLnBrk="1" hangingPunct="1"/>
            <a:endParaRPr lang="en-US" altLang="vi-VN" sz="1000" b="1">
              <a:latin typeface="Times New Roman" pitchFamily="18" charset="0"/>
            </a:endParaRPr>
          </a:p>
          <a:p>
            <a:pPr eaLnBrk="1" hangingPunct="1"/>
            <a:r>
              <a:rPr lang="en-US" altLang="vi-VN" sz="1000" b="1">
                <a:latin typeface="Times New Roman" pitchFamily="18" charset="0"/>
              </a:rPr>
              <a:t> </a:t>
            </a:r>
          </a:p>
          <a:p>
            <a:pPr eaLnBrk="1" hangingPunct="1"/>
            <a:r>
              <a:rPr lang="en-US" altLang="vi-VN" b="1">
                <a:latin typeface="Times New Roman" pitchFamily="18" charset="0"/>
              </a:rPr>
              <a:t>                 Trừng phạt </a:t>
            </a:r>
          </a:p>
          <a:p>
            <a:pPr eaLnBrk="1" hangingPunct="1"/>
            <a:r>
              <a:rPr lang="en-US" altLang="vi-VN" b="1">
                <a:latin typeface="Times New Roman" pitchFamily="18" charset="0"/>
              </a:rPr>
              <a:t>                    thân thể</a:t>
            </a:r>
          </a:p>
          <a:p>
            <a:pPr algn="ctr" eaLnBrk="1" hangingPunct="1"/>
            <a:endParaRPr lang="en-US" altLang="vi-VN" sz="1400" b="1">
              <a:latin typeface="Times New Roman" pitchFamily="18" charset="0"/>
            </a:endParaRPr>
          </a:p>
          <a:p>
            <a:pPr eaLnBrk="1" hangingPunct="1"/>
            <a:endParaRPr lang="en-GB" altLang="vi-VN">
              <a:latin typeface="Times New Roman" pitchFamily="18" charset="0"/>
            </a:endParaRPr>
          </a:p>
        </p:txBody>
      </p:sp>
      <p:sp>
        <p:nvSpPr>
          <p:cNvPr id="13330" name="TextBox 8"/>
          <p:cNvSpPr txBox="1">
            <a:spLocks noChangeArrowheads="1"/>
          </p:cNvSpPr>
          <p:nvPr/>
        </p:nvSpPr>
        <p:spPr bwMode="auto">
          <a:xfrm>
            <a:off x="2862263" y="2286000"/>
            <a:ext cx="989012" cy="4619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vi-VN" sz="1200" b="1">
                <a:latin typeface="Times New Roman" pitchFamily="18" charset="0"/>
              </a:rPr>
              <a:t>BẠO LỰC TÌNH DỤC</a:t>
            </a:r>
            <a:endParaRPr lang="en-GB" altLang="vi-VN" sz="1200" b="1">
              <a:latin typeface="Times New Roman" pitchFamily="18" charset="0"/>
            </a:endParaRPr>
          </a:p>
        </p:txBody>
      </p:sp>
      <p:sp>
        <p:nvSpPr>
          <p:cNvPr id="13331" name="TextBox 9"/>
          <p:cNvSpPr txBox="1">
            <a:spLocks noChangeArrowheads="1"/>
          </p:cNvSpPr>
          <p:nvPr/>
        </p:nvSpPr>
        <p:spPr bwMode="auto">
          <a:xfrm>
            <a:off x="5762625" y="1893888"/>
            <a:ext cx="1066800" cy="4619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vi-VN" sz="1200" b="1">
                <a:latin typeface="Times New Roman" pitchFamily="18" charset="0"/>
              </a:rPr>
              <a:t>BẠO LỰC THỂ CHẤT</a:t>
            </a:r>
            <a:endParaRPr lang="en-GB" altLang="vi-VN" sz="1200" b="1">
              <a:latin typeface="Times New Roman" pitchFamily="18" charset="0"/>
            </a:endParaRPr>
          </a:p>
        </p:txBody>
      </p:sp>
      <p:sp>
        <p:nvSpPr>
          <p:cNvPr id="13332" name="TextBox 10"/>
          <p:cNvSpPr txBox="1">
            <a:spLocks noChangeArrowheads="1"/>
          </p:cNvSpPr>
          <p:nvPr/>
        </p:nvSpPr>
        <p:spPr bwMode="auto">
          <a:xfrm>
            <a:off x="7162800" y="5024438"/>
            <a:ext cx="1066800" cy="4619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vi-VN" sz="1200" b="1">
                <a:latin typeface="Times New Roman" pitchFamily="18" charset="0"/>
              </a:rPr>
              <a:t>BẠO LỰC KINH TẾ</a:t>
            </a:r>
            <a:endParaRPr lang="en-GB" altLang="vi-VN" sz="1200" b="1">
              <a:latin typeface="Times New Roman" pitchFamily="18" charset="0"/>
            </a:endParaRPr>
          </a:p>
        </p:txBody>
      </p:sp>
      <p:sp>
        <p:nvSpPr>
          <p:cNvPr id="13333" name="TextBox 11"/>
          <p:cNvSpPr txBox="1">
            <a:spLocks noChangeArrowheads="1"/>
          </p:cNvSpPr>
          <p:nvPr/>
        </p:nvSpPr>
        <p:spPr bwMode="auto">
          <a:xfrm>
            <a:off x="3851275" y="5740400"/>
            <a:ext cx="1077913" cy="4619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vi-VN" sz="1200" b="1">
                <a:latin typeface="Times New Roman" pitchFamily="18" charset="0"/>
              </a:rPr>
              <a:t>BẠO LỰC TÂM LÝ</a:t>
            </a:r>
            <a:endParaRPr lang="en-GB" altLang="vi-VN" sz="1200">
              <a:latin typeface="Times New Roman" pitchFamily="18" charset="0"/>
            </a:endParaRPr>
          </a:p>
        </p:txBody>
      </p:sp>
      <p:sp>
        <p:nvSpPr>
          <p:cNvPr id="13334" name="TextBox 12"/>
          <p:cNvSpPr txBox="1">
            <a:spLocks noChangeArrowheads="1"/>
          </p:cNvSpPr>
          <p:nvPr/>
        </p:nvSpPr>
        <p:spPr bwMode="auto">
          <a:xfrm>
            <a:off x="5492750" y="3849688"/>
            <a:ext cx="1068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vi-VN" b="1">
                <a:latin typeface="Cambria" pitchFamily="18" charset="0"/>
              </a:rPr>
              <a:t>Bắt nạt</a:t>
            </a:r>
            <a:endParaRPr lang="en-GB" altLang="vi-VN" b="1">
              <a:latin typeface="Cambria" pitchFamily="18" charset="0"/>
            </a:endParaRPr>
          </a:p>
        </p:txBody>
      </p:sp>
      <p:sp>
        <p:nvSpPr>
          <p:cNvPr id="13335" name="TextBox 13"/>
          <p:cNvSpPr txBox="1">
            <a:spLocks noChangeArrowheads="1"/>
          </p:cNvSpPr>
          <p:nvPr/>
        </p:nvSpPr>
        <p:spPr bwMode="auto">
          <a:xfrm>
            <a:off x="5273675" y="4383088"/>
            <a:ext cx="24225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vi-VN" b="1">
                <a:latin typeface="Times New Roman" pitchFamily="18" charset="0"/>
              </a:rPr>
              <a:t>Hăm doạ</a:t>
            </a:r>
          </a:p>
          <a:p>
            <a:pPr eaLnBrk="1" hangingPunct="1"/>
            <a:endParaRPr lang="en-US" altLang="vi-VN" b="1">
              <a:latin typeface="Times New Roman" pitchFamily="18" charset="0"/>
            </a:endParaRPr>
          </a:p>
          <a:p>
            <a:pPr eaLnBrk="1" hangingPunct="1"/>
            <a:r>
              <a:rPr lang="en-US" altLang="vi-VN" b="1">
                <a:latin typeface="Times New Roman" pitchFamily="18" charset="0"/>
              </a:rPr>
              <a:t>	        </a:t>
            </a:r>
          </a:p>
          <a:p>
            <a:pPr eaLnBrk="1" hangingPunct="1"/>
            <a:r>
              <a:rPr lang="en-US" altLang="vi-VN" b="1">
                <a:latin typeface="Times New Roman" pitchFamily="18" charset="0"/>
              </a:rPr>
              <a:t>         Đe doạ</a:t>
            </a:r>
          </a:p>
          <a:p>
            <a:pPr eaLnBrk="1" hangingPunct="1"/>
            <a:r>
              <a:rPr lang="en-US" altLang="vi-VN" b="1">
                <a:latin typeface="Times New Roman" pitchFamily="18" charset="0"/>
              </a:rPr>
              <a:t>Nhục </a:t>
            </a:r>
          </a:p>
          <a:p>
            <a:pPr eaLnBrk="1" hangingPunct="1"/>
            <a:r>
              <a:rPr lang="en-US" altLang="vi-VN" b="1">
                <a:latin typeface="Times New Roman" pitchFamily="18" charset="0"/>
              </a:rPr>
              <a:t>  mạ	        Trấn lột</a:t>
            </a:r>
            <a:endParaRPr lang="en-GB" altLang="vi-VN" sz="2400">
              <a:latin typeface="Times New Roman" pitchFamily="18" charset="0"/>
            </a:endParaRPr>
          </a:p>
        </p:txBody>
      </p:sp>
      <p:sp>
        <p:nvSpPr>
          <p:cNvPr id="13336" name="TextBox 14"/>
          <p:cNvSpPr txBox="1">
            <a:spLocks noChangeArrowheads="1"/>
          </p:cNvSpPr>
          <p:nvPr/>
        </p:nvSpPr>
        <p:spPr bwMode="auto">
          <a:xfrm>
            <a:off x="3140075" y="5068888"/>
            <a:ext cx="25844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r>
              <a:rPr lang="en-US" altLang="vi-VN" b="1">
                <a:latin typeface="Times New Roman" pitchFamily="18" charset="0"/>
              </a:rPr>
              <a:t> Tin đồn</a:t>
            </a:r>
          </a:p>
          <a:p>
            <a:pPr eaLnBrk="1" hangingPunct="1"/>
            <a:r>
              <a:rPr lang="en-US" altLang="vi-VN" sz="2000" b="1">
                <a:latin typeface="Times New Roman" pitchFamily="18" charset="0"/>
              </a:rPr>
              <a:t>Cô lập</a:t>
            </a:r>
          </a:p>
          <a:p>
            <a:pPr algn="ctr" eaLnBrk="1" hangingPunct="1"/>
            <a:endParaRPr lang="en-US" altLang="vi-VN" b="1">
              <a:latin typeface="Times New Roman" pitchFamily="18" charset="0"/>
            </a:endParaRPr>
          </a:p>
          <a:p>
            <a:pPr eaLnBrk="1" hangingPunct="1"/>
            <a:endParaRPr lang="en-GB" altLang="vi-VN" sz="2400">
              <a:latin typeface="Times New Roman" pitchFamily="18" charset="0"/>
            </a:endParaRPr>
          </a:p>
        </p:txBody>
      </p:sp>
      <p:sp>
        <p:nvSpPr>
          <p:cNvPr id="4" name="TextBox 3"/>
          <p:cNvSpPr txBox="1"/>
          <p:nvPr/>
        </p:nvSpPr>
        <p:spPr>
          <a:xfrm>
            <a:off x="139700" y="2225675"/>
            <a:ext cx="1681163" cy="3478213"/>
          </a:xfrm>
          <a:prstGeom prst="rect">
            <a:avLst/>
          </a:prstGeom>
          <a:solidFill>
            <a:schemeClr val="accent6">
              <a:lumMod val="20000"/>
              <a:lumOff val="80000"/>
            </a:schemeClr>
          </a:solid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AU" altLang="vi-VN" sz="2200" b="1"/>
              <a:t>Bạo lực có tính phức tạp, có quan hệ với nhau và bao gồm các hình thức bắt nạt khác nhau</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a:lstStyle/>
          <a:p>
            <a:pPr eaLnBrk="1" hangingPunct="1"/>
            <a:r>
              <a:rPr lang="en-US" altLang="vi-VN" b="1" smtClean="0">
                <a:latin typeface="Arial" charset="0"/>
              </a:rPr>
              <a:t>Biểu hiện</a:t>
            </a:r>
          </a:p>
        </p:txBody>
      </p:sp>
      <p:sp>
        <p:nvSpPr>
          <p:cNvPr id="40968" name="Rectangle 8"/>
          <p:cNvSpPr>
            <a:spLocks noGrp="1"/>
          </p:cNvSpPr>
          <p:nvPr>
            <p:ph type="body" idx="1"/>
          </p:nvPr>
        </p:nvSpPr>
        <p:spPr>
          <a:xfrm>
            <a:off x="1828800" y="1066800"/>
            <a:ext cx="7315200" cy="381000"/>
          </a:xfrm>
        </p:spPr>
        <p:txBody>
          <a:bodyPr/>
          <a:lstStyle/>
          <a:p>
            <a:pPr eaLnBrk="1" hangingPunct="1">
              <a:lnSpc>
                <a:spcPct val="80000"/>
              </a:lnSpc>
              <a:buFontTx/>
              <a:buNone/>
            </a:pPr>
            <a:r>
              <a:rPr lang="en-US" altLang="vi-VN" sz="2000" smtClean="0">
                <a:latin typeface="Arial" charset="0"/>
              </a:rPr>
              <a:t>Quan sát, cảm nhận:</a:t>
            </a:r>
          </a:p>
        </p:txBody>
      </p:sp>
      <p:pic>
        <p:nvPicPr>
          <p:cNvPr id="40969" name="Picture 9" descr="xsewk12743200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42672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10" descr="nusinhBaoLoc_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03763"/>
            <a:ext cx="2895600"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11" descr="Bao-lu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00200"/>
            <a:ext cx="45720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2" descr="images121057_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6863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13" descr="dfehsdanhnha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4687888"/>
            <a:ext cx="2895600"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0962"/>
                                        </p:tgtEl>
                                        <p:attrNameLst>
                                          <p:attrName>style.visibility</p:attrName>
                                        </p:attrNameLst>
                                      </p:cBhvr>
                                      <p:to>
                                        <p:strVal val="visible"/>
                                      </p:to>
                                    </p:set>
                                    <p:set>
                                      <p:cBhvr>
                                        <p:cTn id="7" dur="455" fill="hold">
                                          <p:stCondLst>
                                            <p:cond delay="0"/>
                                          </p:stCondLst>
                                        </p:cTn>
                                        <p:tgtEl>
                                          <p:spTgt spid="40962"/>
                                        </p:tgtEl>
                                        <p:attrNameLst>
                                          <p:attrName>style.rotation</p:attrName>
                                        </p:attrNameLst>
                                      </p:cBhvr>
                                      <p:to>
                                        <p:strVal val="-45.0"/>
                                      </p:to>
                                    </p:set>
                                    <p:anim calcmode="lin" valueType="num">
                                      <p:cBhvr>
                                        <p:cTn id="8" dur="455" fill="hold">
                                          <p:stCondLst>
                                            <p:cond delay="455"/>
                                          </p:stCondLst>
                                        </p:cTn>
                                        <p:tgtEl>
                                          <p:spTgt spid="4096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096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096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096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7" presetClass="entr" presetSubtype="0" fill="hold" nodeType="clickEffect">
                                  <p:stCondLst>
                                    <p:cond delay="0"/>
                                  </p:stCondLst>
                                  <p:childTnLst>
                                    <p:set>
                                      <p:cBhvr>
                                        <p:cTn id="15" dur="1" fill="hold">
                                          <p:stCondLst>
                                            <p:cond delay="0"/>
                                          </p:stCondLst>
                                        </p:cTn>
                                        <p:tgtEl>
                                          <p:spTgt spid="40968">
                                            <p:txEl>
                                              <p:pRg st="0" end="0"/>
                                            </p:txEl>
                                          </p:spTgt>
                                        </p:tgtEl>
                                        <p:attrNameLst>
                                          <p:attrName>style.visibility</p:attrName>
                                        </p:attrNameLst>
                                      </p:cBhvr>
                                      <p:to>
                                        <p:strVal val="visible"/>
                                      </p:to>
                                    </p:set>
                                    <p:animEffect transition="in" filter="fade">
                                      <p:cBhvr>
                                        <p:cTn id="16" dur="1000"/>
                                        <p:tgtEl>
                                          <p:spTgt spid="40968">
                                            <p:txEl>
                                              <p:pRg st="0" end="0"/>
                                            </p:txEl>
                                          </p:spTgt>
                                        </p:tgtEl>
                                      </p:cBhvr>
                                    </p:animEffect>
                                    <p:anim calcmode="lin" valueType="num">
                                      <p:cBhvr>
                                        <p:cTn id="17" dur="1000" fill="hold"/>
                                        <p:tgtEl>
                                          <p:spTgt spid="40968">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09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40969"/>
                                        </p:tgtEl>
                                        <p:attrNameLst>
                                          <p:attrName>style.visibility</p:attrName>
                                        </p:attrNameLst>
                                      </p:cBhvr>
                                      <p:to>
                                        <p:strVal val="visible"/>
                                      </p:to>
                                    </p:set>
                                    <p:anim calcmode="lin" valueType="num">
                                      <p:cBhvr>
                                        <p:cTn id="23" dur="1000" fill="hold"/>
                                        <p:tgtEl>
                                          <p:spTgt spid="40969"/>
                                        </p:tgtEl>
                                        <p:attrNameLst>
                                          <p:attrName>ppt_w</p:attrName>
                                        </p:attrNameLst>
                                      </p:cBhvr>
                                      <p:tavLst>
                                        <p:tav tm="0">
                                          <p:val>
                                            <p:fltVal val="0"/>
                                          </p:val>
                                        </p:tav>
                                        <p:tav tm="100000">
                                          <p:val>
                                            <p:strVal val="#ppt_w"/>
                                          </p:val>
                                        </p:tav>
                                      </p:tavLst>
                                    </p:anim>
                                    <p:anim calcmode="lin" valueType="num">
                                      <p:cBhvr>
                                        <p:cTn id="24" dur="1000" fill="hold"/>
                                        <p:tgtEl>
                                          <p:spTgt spid="40969"/>
                                        </p:tgtEl>
                                        <p:attrNameLst>
                                          <p:attrName>ppt_h</p:attrName>
                                        </p:attrNameLst>
                                      </p:cBhvr>
                                      <p:tavLst>
                                        <p:tav tm="0">
                                          <p:val>
                                            <p:fltVal val="0"/>
                                          </p:val>
                                        </p:tav>
                                        <p:tav tm="100000">
                                          <p:val>
                                            <p:strVal val="#ppt_h"/>
                                          </p:val>
                                        </p:tav>
                                      </p:tavLst>
                                    </p:anim>
                                    <p:anim calcmode="lin" valueType="num">
                                      <p:cBhvr>
                                        <p:cTn id="25" dur="1000" fill="hold"/>
                                        <p:tgtEl>
                                          <p:spTgt spid="40969"/>
                                        </p:tgtEl>
                                        <p:attrNameLst>
                                          <p:attrName>style.rotation</p:attrName>
                                        </p:attrNameLst>
                                      </p:cBhvr>
                                      <p:tavLst>
                                        <p:tav tm="0">
                                          <p:val>
                                            <p:fltVal val="90"/>
                                          </p:val>
                                        </p:tav>
                                        <p:tav tm="100000">
                                          <p:val>
                                            <p:fltVal val="0"/>
                                          </p:val>
                                        </p:tav>
                                      </p:tavLst>
                                    </p:anim>
                                    <p:animEffect transition="in" filter="fade">
                                      <p:cBhvr>
                                        <p:cTn id="26" dur="1000"/>
                                        <p:tgtEl>
                                          <p:spTgt spid="40969"/>
                                        </p:tgtEl>
                                      </p:cBhvr>
                                    </p:animEffect>
                                  </p:childTnLst>
                                </p:cTn>
                              </p:par>
                              <p:par>
                                <p:cTn id="27" presetID="15" presetClass="entr" presetSubtype="0" fill="hold" nodeType="withEffect">
                                  <p:stCondLst>
                                    <p:cond delay="0"/>
                                  </p:stCondLst>
                                  <p:childTnLst>
                                    <p:set>
                                      <p:cBhvr>
                                        <p:cTn id="28" dur="1" fill="hold">
                                          <p:stCondLst>
                                            <p:cond delay="0"/>
                                          </p:stCondLst>
                                        </p:cTn>
                                        <p:tgtEl>
                                          <p:spTgt spid="40971"/>
                                        </p:tgtEl>
                                        <p:attrNameLst>
                                          <p:attrName>style.visibility</p:attrName>
                                        </p:attrNameLst>
                                      </p:cBhvr>
                                      <p:to>
                                        <p:strVal val="visible"/>
                                      </p:to>
                                    </p:set>
                                    <p:anim calcmode="lin" valueType="num">
                                      <p:cBhvr>
                                        <p:cTn id="29" dur="3000" fill="hold"/>
                                        <p:tgtEl>
                                          <p:spTgt spid="40971"/>
                                        </p:tgtEl>
                                        <p:attrNameLst>
                                          <p:attrName>ppt_w</p:attrName>
                                        </p:attrNameLst>
                                      </p:cBhvr>
                                      <p:tavLst>
                                        <p:tav tm="0">
                                          <p:val>
                                            <p:fltVal val="0"/>
                                          </p:val>
                                        </p:tav>
                                        <p:tav tm="100000">
                                          <p:val>
                                            <p:strVal val="#ppt_w"/>
                                          </p:val>
                                        </p:tav>
                                      </p:tavLst>
                                    </p:anim>
                                    <p:anim calcmode="lin" valueType="num">
                                      <p:cBhvr>
                                        <p:cTn id="30" dur="3000" fill="hold"/>
                                        <p:tgtEl>
                                          <p:spTgt spid="40971"/>
                                        </p:tgtEl>
                                        <p:attrNameLst>
                                          <p:attrName>ppt_h</p:attrName>
                                        </p:attrNameLst>
                                      </p:cBhvr>
                                      <p:tavLst>
                                        <p:tav tm="0">
                                          <p:val>
                                            <p:fltVal val="0"/>
                                          </p:val>
                                        </p:tav>
                                        <p:tav tm="100000">
                                          <p:val>
                                            <p:strVal val="#ppt_h"/>
                                          </p:val>
                                        </p:tav>
                                      </p:tavLst>
                                    </p:anim>
                                    <p:anim calcmode="lin" valueType="num">
                                      <p:cBhvr>
                                        <p:cTn id="31" dur="3000" fill="hold"/>
                                        <p:tgtEl>
                                          <p:spTgt spid="40971"/>
                                        </p:tgtEl>
                                        <p:attrNameLst>
                                          <p:attrName>ppt_x</p:attrName>
                                        </p:attrNameLst>
                                      </p:cBhvr>
                                      <p:tavLst>
                                        <p:tav tm="0" fmla="#ppt_x+(cos(-2*pi*(1-$))*-#ppt_x-sin(-2*pi*(1-$))*(1-#ppt_y))*(1-$)">
                                          <p:val>
                                            <p:fltVal val="0"/>
                                          </p:val>
                                        </p:tav>
                                        <p:tav tm="100000">
                                          <p:val>
                                            <p:fltVal val="1"/>
                                          </p:val>
                                        </p:tav>
                                      </p:tavLst>
                                    </p:anim>
                                    <p:anim calcmode="lin" valueType="num">
                                      <p:cBhvr>
                                        <p:cTn id="32" dur="3000" fill="hold"/>
                                        <p:tgtEl>
                                          <p:spTgt spid="40971"/>
                                        </p:tgtEl>
                                        <p:attrNameLst>
                                          <p:attrName>ppt_y</p:attrName>
                                        </p:attrNameLst>
                                      </p:cBhvr>
                                      <p:tavLst>
                                        <p:tav tm="0" fmla="#ppt_y+(sin(-2*pi*(1-$))*-#ppt_x+cos(-2*pi*(1-$))*(1-#ppt_y))*(1-$)">
                                          <p:val>
                                            <p:fltVal val="0"/>
                                          </p:val>
                                        </p:tav>
                                        <p:tav tm="100000">
                                          <p:val>
                                            <p:fltVal val="1"/>
                                          </p:val>
                                        </p:tav>
                                      </p:tavLst>
                                    </p:anim>
                                  </p:childTnLst>
                                </p:cTn>
                              </p:par>
                              <p:par>
                                <p:cTn id="33" presetID="51" presetClass="entr" presetSubtype="0" fill="hold" nodeType="withEffect">
                                  <p:stCondLst>
                                    <p:cond delay="0"/>
                                  </p:stCondLst>
                                  <p:childTnLst>
                                    <p:set>
                                      <p:cBhvr>
                                        <p:cTn id="34" dur="1" fill="hold">
                                          <p:stCondLst>
                                            <p:cond delay="0"/>
                                          </p:stCondLst>
                                        </p:cTn>
                                        <p:tgtEl>
                                          <p:spTgt spid="40970"/>
                                        </p:tgtEl>
                                        <p:attrNameLst>
                                          <p:attrName>style.visibility</p:attrName>
                                        </p:attrNameLst>
                                      </p:cBhvr>
                                      <p:to>
                                        <p:strVal val="visible"/>
                                      </p:to>
                                    </p:set>
                                    <p:animEffect transition="in" filter="fade">
                                      <p:cBhvr>
                                        <p:cTn id="35" dur="1155" decel="100000"/>
                                        <p:tgtEl>
                                          <p:spTgt spid="40970"/>
                                        </p:tgtEl>
                                      </p:cBhvr>
                                    </p:animEffect>
                                    <p:animScale>
                                      <p:cBhvr>
                                        <p:cTn id="36" dur="1155" decel="100000"/>
                                        <p:tgtEl>
                                          <p:spTgt spid="40970"/>
                                        </p:tgtEl>
                                      </p:cBhvr>
                                      <p:from x="10000" y="10000"/>
                                      <p:to x="200000" y="450000"/>
                                    </p:animScale>
                                    <p:animScale>
                                      <p:cBhvr>
                                        <p:cTn id="37" dur="1845" accel="100000" fill="hold">
                                          <p:stCondLst>
                                            <p:cond delay="1155"/>
                                          </p:stCondLst>
                                        </p:cTn>
                                        <p:tgtEl>
                                          <p:spTgt spid="40970"/>
                                        </p:tgtEl>
                                      </p:cBhvr>
                                      <p:from x="200000" y="450000"/>
                                      <p:to x="100000" y="100000"/>
                                    </p:animScale>
                                    <p:set>
                                      <p:cBhvr>
                                        <p:cTn id="38" dur="1155" fill="hold"/>
                                        <p:tgtEl>
                                          <p:spTgt spid="40970"/>
                                        </p:tgtEl>
                                        <p:attrNameLst>
                                          <p:attrName>ppt_x</p:attrName>
                                        </p:attrNameLst>
                                      </p:cBhvr>
                                      <p:to>
                                        <p:strVal val="(0.5)"/>
                                      </p:to>
                                    </p:set>
                                    <p:anim from="(0.5)" to="(#ppt_x)" calcmode="lin" valueType="num">
                                      <p:cBhvr>
                                        <p:cTn id="39" dur="1845" accel="100000" fill="hold">
                                          <p:stCondLst>
                                            <p:cond delay="1155"/>
                                          </p:stCondLst>
                                        </p:cTn>
                                        <p:tgtEl>
                                          <p:spTgt spid="40970"/>
                                        </p:tgtEl>
                                        <p:attrNameLst>
                                          <p:attrName>ppt_x</p:attrName>
                                        </p:attrNameLst>
                                      </p:cBhvr>
                                    </p:anim>
                                    <p:set>
                                      <p:cBhvr>
                                        <p:cTn id="40" dur="1155" fill="hold"/>
                                        <p:tgtEl>
                                          <p:spTgt spid="40970"/>
                                        </p:tgtEl>
                                        <p:attrNameLst>
                                          <p:attrName>ppt_y</p:attrName>
                                        </p:attrNameLst>
                                      </p:cBhvr>
                                      <p:to>
                                        <p:strVal val="(#ppt_y+0.4)"/>
                                      </p:to>
                                    </p:set>
                                    <p:anim from="(#ppt_y+0.4)" to="(#ppt_y)" calcmode="lin" valueType="num">
                                      <p:cBhvr>
                                        <p:cTn id="41" dur="1845" accel="100000" fill="hold">
                                          <p:stCondLst>
                                            <p:cond delay="1155"/>
                                          </p:stCondLst>
                                        </p:cTn>
                                        <p:tgtEl>
                                          <p:spTgt spid="40970"/>
                                        </p:tgtEl>
                                        <p:attrNameLst>
                                          <p:attrName>ppt_y</p:attrName>
                                        </p:attrNameLst>
                                      </p:cBhvr>
                                    </p:anim>
                                  </p:childTnLst>
                                </p:cTn>
                              </p:par>
                              <p:par>
                                <p:cTn id="42" presetID="31" presetClass="entr" presetSubtype="0" fill="hold" nodeType="withEffect">
                                  <p:stCondLst>
                                    <p:cond delay="0"/>
                                  </p:stCondLst>
                                  <p:iterate type="lt">
                                    <p:tmPct val="5000"/>
                                  </p:iterate>
                                  <p:childTnLst>
                                    <p:set>
                                      <p:cBhvr>
                                        <p:cTn id="43" dur="1" fill="hold">
                                          <p:stCondLst>
                                            <p:cond delay="0"/>
                                          </p:stCondLst>
                                        </p:cTn>
                                        <p:tgtEl>
                                          <p:spTgt spid="40972"/>
                                        </p:tgtEl>
                                        <p:attrNameLst>
                                          <p:attrName>style.visibility</p:attrName>
                                        </p:attrNameLst>
                                      </p:cBhvr>
                                      <p:to>
                                        <p:strVal val="visible"/>
                                      </p:to>
                                    </p:set>
                                    <p:anim calcmode="lin" valueType="num">
                                      <p:cBhvr>
                                        <p:cTn id="44" dur="3000" fill="hold"/>
                                        <p:tgtEl>
                                          <p:spTgt spid="40972"/>
                                        </p:tgtEl>
                                        <p:attrNameLst>
                                          <p:attrName>ppt_w</p:attrName>
                                        </p:attrNameLst>
                                      </p:cBhvr>
                                      <p:tavLst>
                                        <p:tav tm="0">
                                          <p:val>
                                            <p:fltVal val="0"/>
                                          </p:val>
                                        </p:tav>
                                        <p:tav tm="100000">
                                          <p:val>
                                            <p:strVal val="#ppt_w"/>
                                          </p:val>
                                        </p:tav>
                                      </p:tavLst>
                                    </p:anim>
                                    <p:anim calcmode="lin" valueType="num">
                                      <p:cBhvr>
                                        <p:cTn id="45" dur="3000" fill="hold"/>
                                        <p:tgtEl>
                                          <p:spTgt spid="40972"/>
                                        </p:tgtEl>
                                        <p:attrNameLst>
                                          <p:attrName>ppt_h</p:attrName>
                                        </p:attrNameLst>
                                      </p:cBhvr>
                                      <p:tavLst>
                                        <p:tav tm="0">
                                          <p:val>
                                            <p:fltVal val="0"/>
                                          </p:val>
                                        </p:tav>
                                        <p:tav tm="100000">
                                          <p:val>
                                            <p:strVal val="#ppt_h"/>
                                          </p:val>
                                        </p:tav>
                                      </p:tavLst>
                                    </p:anim>
                                    <p:anim calcmode="lin" valueType="num">
                                      <p:cBhvr>
                                        <p:cTn id="46" dur="3000" fill="hold"/>
                                        <p:tgtEl>
                                          <p:spTgt spid="40972"/>
                                        </p:tgtEl>
                                        <p:attrNameLst>
                                          <p:attrName>style.rotation</p:attrName>
                                        </p:attrNameLst>
                                      </p:cBhvr>
                                      <p:tavLst>
                                        <p:tav tm="0">
                                          <p:val>
                                            <p:fltVal val="90"/>
                                          </p:val>
                                        </p:tav>
                                        <p:tav tm="100000">
                                          <p:val>
                                            <p:fltVal val="0"/>
                                          </p:val>
                                        </p:tav>
                                      </p:tavLst>
                                    </p:anim>
                                    <p:animEffect transition="in" filter="fade">
                                      <p:cBhvr>
                                        <p:cTn id="47" dur="3000"/>
                                        <p:tgtEl>
                                          <p:spTgt spid="40972"/>
                                        </p:tgtEl>
                                      </p:cBhvr>
                                    </p:animEffect>
                                  </p:childTnLst>
                                </p:cTn>
                              </p:par>
                              <p:par>
                                <p:cTn id="48" presetID="23" presetClass="entr" presetSubtype="16" fill="hold" nodeType="withEffect">
                                  <p:stCondLst>
                                    <p:cond delay="0"/>
                                  </p:stCondLst>
                                  <p:childTnLst>
                                    <p:set>
                                      <p:cBhvr>
                                        <p:cTn id="49" dur="1" fill="hold">
                                          <p:stCondLst>
                                            <p:cond delay="0"/>
                                          </p:stCondLst>
                                        </p:cTn>
                                        <p:tgtEl>
                                          <p:spTgt spid="40973"/>
                                        </p:tgtEl>
                                        <p:attrNameLst>
                                          <p:attrName>style.visibility</p:attrName>
                                        </p:attrNameLst>
                                      </p:cBhvr>
                                      <p:to>
                                        <p:strVal val="visible"/>
                                      </p:to>
                                    </p:set>
                                    <p:anim calcmode="lin" valueType="num">
                                      <p:cBhvr>
                                        <p:cTn id="50" dur="3000" fill="hold"/>
                                        <p:tgtEl>
                                          <p:spTgt spid="40973"/>
                                        </p:tgtEl>
                                        <p:attrNameLst>
                                          <p:attrName>ppt_w</p:attrName>
                                        </p:attrNameLst>
                                      </p:cBhvr>
                                      <p:tavLst>
                                        <p:tav tm="0">
                                          <p:val>
                                            <p:fltVal val="0"/>
                                          </p:val>
                                        </p:tav>
                                        <p:tav tm="100000">
                                          <p:val>
                                            <p:strVal val="#ppt_w"/>
                                          </p:val>
                                        </p:tav>
                                      </p:tavLst>
                                    </p:anim>
                                    <p:anim calcmode="lin" valueType="num">
                                      <p:cBhvr>
                                        <p:cTn id="51" dur="3000" fill="hold"/>
                                        <p:tgtEl>
                                          <p:spTgt spid="409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20425</TotalTime>
  <Words>1194</Words>
  <Application>Microsoft Office PowerPoint</Application>
  <PresentationFormat>On-screen Show (4:3)</PresentationFormat>
  <Paragraphs>187</Paragraphs>
  <Slides>34</Slides>
  <Notes>3</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Slice</vt:lpstr>
      <vt:lpstr>PowerPoint Presentation</vt:lpstr>
      <vt:lpstr>PowerPoint Presentation</vt:lpstr>
      <vt:lpstr>PowerPoint Presentation</vt:lpstr>
      <vt:lpstr>Những con số nói lên điều gì?</vt:lpstr>
      <vt:lpstr>PowerPoint Presentation</vt:lpstr>
      <vt:lpstr>PowerPoint Presentation</vt:lpstr>
      <vt:lpstr>Khái niệm</vt:lpstr>
      <vt:lpstr>Các hình thức bạo lực có thể xảy ra đồng thời và có quan hệ với nhau</vt:lpstr>
      <vt:lpstr>Biểu hiện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Hậu quả</vt:lpstr>
      <vt:lpstr>4. Hậu quả của BLHĐ</vt:lpstr>
      <vt:lpstr>4. Hậu quả của BLHĐ</vt:lpstr>
      <vt:lpstr>4. Hậu quả của BLHĐ</vt:lpstr>
      <vt:lpstr>4. Hậu quả của BLHĐ</vt:lpstr>
      <vt:lpstr>4. Hậu quả của BLHĐ</vt:lpstr>
      <vt:lpstr>4. Hậu quả của BLHĐ</vt:lpstr>
      <vt:lpstr>5. Nguyên nhân của BLHĐ</vt:lpstr>
      <vt:lpstr>Tác động của BLHĐ đối với người bị hại</vt:lpstr>
      <vt:lpstr> Giải pháp phòng chống BLHĐ</vt:lpstr>
      <vt:lpstr>Giải pháp phòng chống BLHĐ</vt:lpstr>
      <vt:lpstr>PowerPoint Presentation</vt:lpstr>
      <vt:lpstr>PowerPoint Presentation</vt:lpstr>
      <vt:lpstr>PowerPoint Presentation</vt:lpstr>
      <vt:lpstr>PowerPoint Presentation</vt:lpstr>
    </vt:vector>
  </TitlesOfParts>
  <Company>HVTTN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AutoBVT</cp:lastModifiedBy>
  <cp:revision>1507</cp:revision>
  <dcterms:created xsi:type="dcterms:W3CDTF">2013-08-25T06:40:43Z</dcterms:created>
  <dcterms:modified xsi:type="dcterms:W3CDTF">2025-03-18T09:34:47Z</dcterms:modified>
</cp:coreProperties>
</file>