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0" r:id="rId2"/>
    <p:sldId id="257" r:id="rId3"/>
    <p:sldId id="262" r:id="rId4"/>
    <p:sldId id="259" r:id="rId5"/>
    <p:sldId id="260" r:id="rId6"/>
    <p:sldId id="3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62" r:id="rId21"/>
    <p:sldId id="277" r:id="rId22"/>
    <p:sldId id="278" r:id="rId23"/>
    <p:sldId id="281" r:id="rId24"/>
    <p:sldId id="280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359" r:id="rId39"/>
    <p:sldId id="360" r:id="rId40"/>
    <p:sldId id="296" r:id="rId41"/>
    <p:sldId id="297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41" r:id="rId63"/>
    <p:sldId id="343" r:id="rId64"/>
    <p:sldId id="345" r:id="rId65"/>
    <p:sldId id="346" r:id="rId66"/>
    <p:sldId id="347" r:id="rId67"/>
    <p:sldId id="348" r:id="rId68"/>
    <p:sldId id="349" r:id="rId69"/>
    <p:sldId id="350" r:id="rId70"/>
    <p:sldId id="355" r:id="rId71"/>
    <p:sldId id="351" r:id="rId72"/>
    <p:sldId id="357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400"/>
    <a:srgbClr val="790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1" autoAdjust="0"/>
    <p:restoredTop sz="94660"/>
  </p:normalViewPr>
  <p:slideViewPr>
    <p:cSldViewPr snapToGrid="0">
      <p:cViewPr>
        <p:scale>
          <a:sx n="70" d="100"/>
          <a:sy n="70" d="100"/>
        </p:scale>
        <p:origin x="-81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3767-BAF4-49DA-8235-3C84EEF81B07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7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5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Hãy dịch câu tiếng anh sau:</a:t>
            </a:r>
          </a:p>
          <a:p>
            <a:pPr algn="ctr"/>
            <a:r>
              <a:rPr lang="vi-VN" sz="40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What is your name?</a:t>
            </a:r>
            <a:endParaRPr lang="fr-FR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4176466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5" y="4845981"/>
            <a:ext cx="4171153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3013075" y="4081577"/>
            <a:ext cx="234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Bạn khỏe không?</a:t>
            </a:r>
            <a:endParaRPr lang="fr-F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13075" y="5090596"/>
            <a:ext cx="2219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Bạn tên là gì?</a:t>
            </a:r>
            <a:endParaRPr lang="fr-F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63934" y="4081577"/>
            <a:ext cx="2894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Bạn bao nhiêu tuổi?</a:t>
            </a:r>
            <a:endParaRPr lang="fr-F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55557" y="5105810"/>
            <a:ext cx="243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Bạn sống ở đâu?</a:t>
            </a:r>
            <a:endParaRPr lang="fr-F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60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602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368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3688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5" name="TextBox 224"/>
          <p:cNvSpPr txBox="1"/>
          <p:nvPr/>
        </p:nvSpPr>
        <p:spPr>
          <a:xfrm>
            <a:off x="7260009" y="6299205"/>
            <a:ext cx="367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>
                <a:solidFill>
                  <a:schemeClr val="bg1"/>
                </a:solidFill>
                <a:latin typeface="Montserrat" panose="00000500000000000000" pitchFamily="2" charset="0"/>
              </a:rPr>
              <a:t>nguyenngocduong.vn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5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bg1"/>
                </a:solidFill>
                <a:latin typeface="Montserrat" panose="00000500000000000000" pitchFamily="2" charset="0"/>
              </a:rPr>
              <a:t>Hãy dịch câu tiếng anh sau:</a:t>
            </a:r>
          </a:p>
          <a:p>
            <a:pPr algn="ctr"/>
            <a:r>
              <a:rPr lang="vi-VN" sz="3600" dirty="0">
                <a:solidFill>
                  <a:schemeClr val="bg1"/>
                </a:solidFill>
                <a:latin typeface="Montserrat" panose="00000500000000000000" pitchFamily="2" charset="0"/>
              </a:rPr>
              <a:t>What is your name?</a:t>
            </a:r>
            <a:endParaRPr lang="fr-FR" sz="3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4308996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2" y="3732601"/>
            <a:ext cx="4375711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0" y="4853547"/>
            <a:ext cx="4303683" cy="1098063"/>
            <a:chOff x="333831" y="1584291"/>
            <a:chExt cx="10566147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31" y="1584291"/>
              <a:ext cx="10566147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5" y="4845981"/>
            <a:ext cx="4370397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3013075" y="4081577"/>
            <a:ext cx="314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Bạn khỏe không?</a:t>
            </a:r>
            <a:endParaRPr lang="fr-FR" sz="2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13074" y="5090596"/>
            <a:ext cx="269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Bạn </a:t>
            </a:r>
            <a:r>
              <a:rPr lang="vi-VN" sz="2400" b="1" dirty="0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tên là gì?</a:t>
            </a:r>
            <a:endParaRPr lang="fr-FR" sz="2400" dirty="0">
              <a:solidFill>
                <a:srgbClr val="FFFF0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63932" y="4081577"/>
            <a:ext cx="2943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Bạn bao nhiêu tuổi?</a:t>
            </a:r>
            <a:endParaRPr lang="fr-FR" sz="2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55557" y="5105810"/>
            <a:ext cx="243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Bạn sống ở đâu?</a:t>
            </a:r>
            <a:endParaRPr lang="fr-FR" sz="2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6025" y="4068749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6025" y="5092897"/>
            <a:ext cx="52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>
                <a:solidFill>
                  <a:srgbClr val="FFC000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368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36886" y="5092897"/>
            <a:ext cx="597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6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Montserrat" panose="00000500000000000000" pitchFamily="2" charset="0"/>
              </a:rPr>
              <a:t>Tư thế ngồi học đúng là như thế nào?</a:t>
            </a:r>
            <a:endParaRPr lang="fr-FR" sz="9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11475" y="4081577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Lưng thẳng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1474" y="5090596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Ngực tì vào bàn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62334" y="4081577"/>
            <a:ext cx="216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Cúi sát bàn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3957" y="5105810"/>
            <a:ext cx="243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Chân dang rộng hai bên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6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Montserrat" panose="00000500000000000000" pitchFamily="2" charset="0"/>
              </a:rPr>
              <a:t>Tư thế ngồi học đúng là như thế nào?</a:t>
            </a:r>
            <a:endParaRPr lang="fr-FR" sz="9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11475" y="4081577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C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Lưng thẳng</a:t>
            </a:r>
            <a:endParaRPr lang="fr-FR" sz="28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1474" y="5090596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Ngực tì vào bàn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62334" y="4081577"/>
            <a:ext cx="216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Cúi sát bàn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3957" y="5105810"/>
            <a:ext cx="243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Chân dang rộng hai bên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7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Montserrat" panose="00000500000000000000" pitchFamily="2" charset="0"/>
              </a:rPr>
              <a:t>Số lớn nhất có hai chữ số là số nào?</a:t>
            </a:r>
            <a:endParaRPr lang="fr-FR" sz="199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11475" y="4005377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10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1474" y="5077896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99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62334" y="4005377"/>
            <a:ext cx="216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90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3957" y="5067710"/>
            <a:ext cx="243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100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7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Montserrat" panose="00000500000000000000" pitchFamily="2" charset="0"/>
              </a:rPr>
              <a:t>Số lớn nhất có hai chữ số là số nào?</a:t>
            </a:r>
            <a:endParaRPr lang="fr-FR" sz="199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11475" y="4005377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10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1474" y="5077896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Montserrat" panose="00000500000000000000" pitchFamily="2" charset="0"/>
              </a:rPr>
              <a:t>99</a:t>
            </a:r>
            <a:endParaRPr lang="fr-FR" sz="36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62334" y="4005377"/>
            <a:ext cx="216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90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3957" y="5067710"/>
            <a:ext cx="243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100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8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</a:rPr>
              <a:t>Đâu là cách viết đúng?</a:t>
            </a:r>
            <a:endParaRPr lang="fr-FR" sz="49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11475" y="4005377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Tiê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1474" y="5077896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Muô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62334" y="4005377"/>
            <a:ext cx="216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Tia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3957" y="5067710"/>
            <a:ext cx="243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Xươ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8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</a:rPr>
              <a:t>Đâu là cách viết đúng?</a:t>
            </a:r>
            <a:endParaRPr lang="fr-FR" sz="49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11475" y="4005377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Tiê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1474" y="5077896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Muô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62334" y="4005377"/>
            <a:ext cx="216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Tia</a:t>
            </a:r>
            <a:endParaRPr lang="fr-FR" sz="36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3957" y="5067710"/>
            <a:ext cx="243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Xươ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9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bao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nhiêu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tự nhiên </a:t>
            </a:r>
            <a:r>
              <a:rPr lang="en-US" sz="3200" b="1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?</a:t>
            </a:r>
            <a:endParaRPr lang="fr-FR" sz="10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11475" y="4005377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8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1474" y="5077896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10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62334" y="4005377"/>
            <a:ext cx="216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9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3957" y="5067710"/>
            <a:ext cx="243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11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9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bao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nhiêu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tự</a:t>
            </a:r>
            <a:r>
              <a:rPr lang="en-US" sz="32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nhiên</a:t>
            </a:r>
            <a:r>
              <a:rPr lang="en-US" sz="32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?</a:t>
            </a:r>
            <a:endParaRPr lang="fr-FR" sz="10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11475" y="4005377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8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1474" y="5077896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Montserrat" panose="00000500000000000000" pitchFamily="2" charset="0"/>
              </a:rPr>
              <a:t>10</a:t>
            </a:r>
            <a:endParaRPr lang="fr-FR" sz="36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62334" y="4005377"/>
            <a:ext cx="216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9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3957" y="5067710"/>
            <a:ext cx="243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11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0"/>
            <a:ext cx="12140226" cy="527370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Open Sans Extrabold" panose="020B0906030804020204" pitchFamily="34" charset="0"/>
                <a:cs typeface="Times New Roman" pitchFamily="18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Open Sans Extrabold" panose="020B0906030804020204" pitchFamily="34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Open Sans Extrabold" panose="020B0906030804020204" pitchFamily="34" charset="0"/>
                <a:cs typeface="Times New Roman" pitchFamily="18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Open Sans Extrabold" panose="020B0906030804020204" pitchFamily="34" charset="0"/>
                <a:cs typeface="Times New Roman" pitchFamily="18" charset="0"/>
              </a:rPr>
              <a:t> 1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TTGPQ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fr-F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73707" y="3740167"/>
            <a:ext cx="4287293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2" y="3732601"/>
            <a:ext cx="4805811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173707" y="4853547"/>
            <a:ext cx="4292606" cy="1342537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5" y="4845981"/>
            <a:ext cx="4800497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601009" y="3955357"/>
            <a:ext cx="352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A.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22/12/1944 tại Bắc Kạn</a:t>
            </a:r>
            <a:endParaRPr lang="en-US" sz="2400" b="1" dirty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1009" y="5194957"/>
            <a:ext cx="3526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vi-VN" sz="24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22/12/1944 tại Tuyên Quang</a:t>
            </a:r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02657" y="4081577"/>
            <a:ext cx="392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22/12/1944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02657" y="5194957"/>
            <a:ext cx="392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22/12/1944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Lạng Sơn</a:t>
            </a:r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22" name="Freeform: Shape 22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6" name="Rectangle 22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4" name="Oval 22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39" name="Freeform: Shape 23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0" name="Group 23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3" name="Rectangle 24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1" name="Oval 24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56" name="Freeform: Shape 25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0" name="Rectangle 25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8" name="Oval 25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73" name="Freeform: Shape 27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74" name="Group 27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77" name="Rectangle 27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5" name="Rectangle 28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6" name="Rectangle 28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8" name="Rectangle 28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5" name="Oval 27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90" name="Freeform: Shape 28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1" name="Group 29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4" name="Rectangle 29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2" name="Oval 29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07" name="Freeform: Shape 30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8" name="Group 30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1" name="Rectangle 31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1" name="Rectangle 32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09" name="Oval 30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24" name="Freeform: Shape 32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5" name="Group 32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28" name="Rectangle 32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3" name="Rectangle 33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6" name="Oval 32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41" name="Freeform: Shape 34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5" name="Rectangle 34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9" name="Rectangle 34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1" name="Rectangle 35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2" name="Rectangle 35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43" name="Oval 34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8" name="Freeform: Shape 35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59" name="Group 35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2" name="Rectangle 36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5" name="Rectangle 36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0" name="Oval 35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5232130" y="4033964"/>
            <a:ext cx="1621191" cy="1713264"/>
            <a:chOff x="3419475" y="752475"/>
            <a:chExt cx="5353050" cy="5353050"/>
          </a:xfrm>
        </p:grpSpPr>
        <p:sp>
          <p:nvSpPr>
            <p:cNvPr id="375" name="Freeform: Shape 37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76" name="Group 37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79" name="Rectangle 37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0" name="Rectangle 37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8" name="Rectangle 38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77" name="Oval 37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5232130" y="4033964"/>
            <a:ext cx="1621191" cy="1713264"/>
            <a:chOff x="3419475" y="752475"/>
            <a:chExt cx="5353050" cy="5353050"/>
          </a:xfrm>
        </p:grpSpPr>
        <p:sp>
          <p:nvSpPr>
            <p:cNvPr id="392" name="Freeform: Shape 39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93" name="Group 39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6" name="Rectangle 39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6" name="Rectangle 40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4" name="Oval 39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4295033" y="1205958"/>
              <a:ext cx="4304692" cy="3750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pic>
        <p:nvPicPr>
          <p:cNvPr id="2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r>
              <a:rPr lang="vi-VN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Ngày thành lập đoàn TNCS HCM là </a:t>
            </a:r>
            <a:r>
              <a:rPr lang="vi-VN" sz="4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ngày</a:t>
            </a:r>
            <a:r>
              <a:rPr lang="vi-VN" sz="40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4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?</a:t>
            </a:r>
            <a:endParaRPr lang="fr-FR" sz="400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11475" y="3903779"/>
            <a:ext cx="234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26/03</a:t>
            </a:r>
            <a:endParaRPr lang="fr-FR" sz="4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62334" y="3903779"/>
            <a:ext cx="2162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2</a:t>
            </a:r>
            <a:r>
              <a:rPr lang="vi-VN" sz="4000" b="1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6/04</a:t>
            </a:r>
            <a:endParaRPr lang="fr-FR" sz="4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2" grpId="0"/>
      <p:bldP spid="2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10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Ngày thành lập đoàn TNCS HCM là ngày</a:t>
            </a:r>
            <a:endParaRPr lang="fr-F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974606" y="4058334"/>
            <a:ext cx="43914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4963886" y="4338190"/>
            <a:ext cx="480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C000"/>
                </a:solidFill>
                <a:latin typeface="Montserrat" panose="00000500000000000000" pitchFamily="2" charset="0"/>
              </a:rPr>
              <a:t>A. Ngày 26/03</a:t>
            </a:r>
            <a:endParaRPr lang="fr-FR" sz="36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11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ontserrat" panose="00000500000000000000" pitchFamily="2" charset="0"/>
              </a:rPr>
              <a:t>1 chục = ….?</a:t>
            </a:r>
            <a:endParaRPr lang="fr-FR" sz="4000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11475" y="3903779"/>
            <a:ext cx="234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lang="fr-FR" sz="4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1474" y="4976298"/>
            <a:ext cx="234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ontserrat" panose="00000500000000000000" pitchFamily="2" charset="0"/>
              </a:rPr>
              <a:t>0</a:t>
            </a:r>
            <a:endParaRPr lang="fr-FR" sz="4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62334" y="3903779"/>
            <a:ext cx="2162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20</a:t>
            </a:r>
            <a:endParaRPr lang="fr-FR" sz="4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3957" y="4966112"/>
            <a:ext cx="243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10</a:t>
            </a:r>
            <a:endParaRPr lang="fr-FR" sz="4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11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ontserrat" panose="00000500000000000000" pitchFamily="2" charset="0"/>
              </a:rPr>
              <a:t>1 chục = ….?</a:t>
            </a:r>
            <a:endParaRPr lang="fr-FR" sz="4000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11475" y="3903779"/>
            <a:ext cx="234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lang="fr-FR" sz="4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1474" y="4976298"/>
            <a:ext cx="234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ontserrat" panose="00000500000000000000" pitchFamily="2" charset="0"/>
              </a:rPr>
              <a:t>0</a:t>
            </a:r>
            <a:endParaRPr lang="fr-FR" sz="4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62334" y="3903779"/>
            <a:ext cx="2162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20</a:t>
            </a:r>
            <a:endParaRPr lang="fr-FR" sz="4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3957" y="4966112"/>
            <a:ext cx="243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C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10</a:t>
            </a:r>
            <a:endParaRPr lang="fr-FR" sz="48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12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Montserrat" panose="00000500000000000000" pitchFamily="2" charset="0"/>
              </a:rPr>
              <a:t>Có tất cả bao nhiêu dấu thanh?</a:t>
            </a:r>
            <a:endParaRPr lang="fr-FR" sz="4000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25989" y="3947321"/>
            <a:ext cx="234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</a:rPr>
              <a:t>6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5988" y="5019840"/>
            <a:ext cx="234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</a:rPr>
              <a:t>4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76848" y="3947321"/>
            <a:ext cx="216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5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68471" y="5009654"/>
            <a:ext cx="2432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3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12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Montserrat" panose="00000500000000000000" pitchFamily="2" charset="0"/>
              </a:rPr>
              <a:t>Có tất cả bao nhiêu dấu thanh?</a:t>
            </a:r>
            <a:endParaRPr lang="fr-FR" sz="4000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25989" y="3947321"/>
            <a:ext cx="234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Montserrat" panose="00000500000000000000" pitchFamily="2" charset="0"/>
              </a:rPr>
              <a:t>6</a:t>
            </a:r>
            <a:endParaRPr lang="fr-FR" sz="44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5988" y="5019840"/>
            <a:ext cx="234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</a:rPr>
              <a:t>4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76848" y="3947321"/>
            <a:ext cx="216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5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68471" y="5009654"/>
            <a:ext cx="2432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3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13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Montserrat" panose="00000500000000000000" pitchFamily="2" charset="0"/>
              </a:rPr>
              <a:t>Số bé nhất có hai chữ số là số nào?</a:t>
            </a:r>
            <a:endParaRPr lang="fr-FR" sz="4000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25989" y="3947321"/>
            <a:ext cx="234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5988" y="5019840"/>
            <a:ext cx="234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</a:rPr>
              <a:t>0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76848" y="3947321"/>
            <a:ext cx="216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10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68471" y="5009654"/>
            <a:ext cx="2432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11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13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Montserrat" panose="00000500000000000000" pitchFamily="2" charset="0"/>
              </a:rPr>
              <a:t>Số bé nhất có hai chữ số là số nào?</a:t>
            </a:r>
            <a:endParaRPr lang="fr-FR" sz="4000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25989" y="3947321"/>
            <a:ext cx="234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5988" y="5019840"/>
            <a:ext cx="234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</a:rPr>
              <a:t>0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76848" y="3947321"/>
            <a:ext cx="216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10</a:t>
            </a:r>
            <a:endParaRPr lang="fr-FR" sz="44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68471" y="5009654"/>
            <a:ext cx="2432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11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14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lập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phương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mấy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mặt</a:t>
            </a:r>
            <a:r>
              <a:rPr lang="en-US" sz="32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? (</a:t>
            </a:r>
            <a:r>
              <a:rPr lang="en-US" sz="3200" b="1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dành</a:t>
            </a:r>
            <a:r>
              <a:rPr lang="en-US" sz="32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cho</a:t>
            </a:r>
            <a:r>
              <a:rPr lang="en-US" sz="32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cấp</a:t>
            </a:r>
            <a:r>
              <a:rPr lang="en-US" sz="32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THCS)</a:t>
            </a:r>
            <a:endParaRPr lang="fr-FR" sz="400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25989" y="3947321"/>
            <a:ext cx="234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</a:rPr>
              <a:t>4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5988" y="5019840"/>
            <a:ext cx="234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</a:rPr>
              <a:t>6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76848" y="3947321"/>
            <a:ext cx="216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5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68471" y="5009654"/>
            <a:ext cx="2432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7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14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Montserrat" panose="00000500000000000000" pitchFamily="2" charset="0"/>
              </a:rPr>
              <a:t>Hình lập phương là hình có mấy mặt?</a:t>
            </a:r>
            <a:endParaRPr lang="fr-FR" sz="4000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25989" y="3947321"/>
            <a:ext cx="234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</a:rPr>
              <a:t>4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5988" y="5019840"/>
            <a:ext cx="234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Montserrat" panose="00000500000000000000" pitchFamily="2" charset="0"/>
              </a:rPr>
              <a:t>6</a:t>
            </a:r>
            <a:endParaRPr lang="fr-FR" sz="44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76848" y="3947321"/>
            <a:ext cx="216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5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68471" y="5009654"/>
            <a:ext cx="2432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7</a:t>
            </a:r>
            <a:endParaRPr lang="fr-FR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2263056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Open Sans Extrabold" panose="020B0906030804020204" pitchFamily="34" charset="0"/>
                <a:cs typeface="Times New Roman" pitchFamily="18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Open Sans Extrabold" panose="020B0906030804020204" pitchFamily="34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Open Sans Extrabold" panose="020B0906030804020204" pitchFamily="34" charset="0"/>
                <a:cs typeface="Times New Roman" pitchFamily="18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Open Sans Extrabold" panose="020B0906030804020204" pitchFamily="34" charset="0"/>
                <a:cs typeface="Times New Roman" pitchFamily="18" charset="0"/>
              </a:rPr>
              <a:t> 1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1146411" y="3740167"/>
            <a:ext cx="4844955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530560" y="3732601"/>
            <a:ext cx="5302050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146412" y="4853547"/>
            <a:ext cx="4844954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530559" y="4845981"/>
            <a:ext cx="5302050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629295" y="4081577"/>
            <a:ext cx="3983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A.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22/12/1944 tại Bắc Kạn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29295" y="4998204"/>
            <a:ext cx="3983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22/12/1944 tại Tuyên Quang</a:t>
            </a:r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02657" y="4081577"/>
            <a:ext cx="390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</a:t>
            </a:r>
            <a:r>
              <a:rPr lang="en-US" sz="2400" b="1" dirty="0">
                <a:solidFill>
                  <a:srgbClr val="FFC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vi-VN" sz="2400" b="1" dirty="0" smtClean="0">
                <a:solidFill>
                  <a:srgbClr val="FFC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22/12/1944 tại Cao Bằng </a:t>
            </a:r>
            <a:endParaRPr lang="fr-FR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02656" y="5194957"/>
            <a:ext cx="4370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22/12/1944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Lạng Sơn</a:t>
            </a:r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TTGPQ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fr-F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15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</a:rPr>
              <a:t>Cho hai đường thẳng </a:t>
            </a:r>
            <a:r>
              <a:rPr lang="vi-VN" sz="3200" dirty="0" smtClean="0">
                <a:solidFill>
                  <a:schemeClr val="bg1"/>
                </a:solidFill>
              </a:rPr>
              <a:t>a,b. </a:t>
            </a:r>
            <a:r>
              <a:rPr lang="vi-VN" sz="3200" dirty="0">
                <a:solidFill>
                  <a:schemeClr val="bg1"/>
                </a:solidFill>
              </a:rPr>
              <a:t>Khi đó </a:t>
            </a:r>
            <a:r>
              <a:rPr lang="vi-VN" sz="3200" dirty="0" smtClean="0">
                <a:solidFill>
                  <a:schemeClr val="bg1"/>
                </a:solidFill>
              </a:rPr>
              <a:t>a,b có thể:</a:t>
            </a:r>
          </a:p>
          <a:p>
            <a:pPr algn="ctr"/>
            <a:r>
              <a:rPr lang="vi-VN" sz="3200" dirty="0" smtClean="0">
                <a:solidFill>
                  <a:srgbClr val="FFFF00"/>
                </a:solidFill>
                <a:latin typeface="Montserrat" panose="00000500000000000000" pitchFamily="2" charset="0"/>
              </a:rPr>
              <a:t>(áp dụng riêng cho cấp 2)</a:t>
            </a:r>
            <a:endParaRPr lang="en-US" sz="3200" dirty="0">
              <a:solidFill>
                <a:srgbClr val="FFFF00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2" y="3732601"/>
            <a:ext cx="4284271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7895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25989" y="3853305"/>
            <a:ext cx="234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song </a:t>
            </a:r>
            <a:r>
              <a:rPr lang="en-US" sz="2400" b="1" dirty="0" err="1">
                <a:solidFill>
                  <a:schemeClr val="bg1"/>
                </a:solidFill>
              </a:rPr>
              <a:t>song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hoặc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nhau</a:t>
            </a:r>
            <a:endParaRPr lang="fr-FR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5988" y="5019840"/>
            <a:ext cx="234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trùng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nhau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hoặc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cắt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nhau</a:t>
            </a:r>
            <a:r>
              <a:rPr lang="en-US" sz="2000" dirty="0"/>
              <a:t>.</a:t>
            </a:r>
            <a:endParaRPr lang="fr-FR" sz="2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76848" y="3947321"/>
            <a:ext cx="21624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cắt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nhau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hoặc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song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song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endParaRPr lang="fr-FR" sz="2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68471" y="5009654"/>
            <a:ext cx="308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song </a:t>
            </a:r>
            <a:r>
              <a:rPr lang="en-US" sz="2400" b="1" dirty="0" err="1">
                <a:solidFill>
                  <a:schemeClr val="bg1"/>
                </a:solidFill>
              </a:rPr>
              <a:t>song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hoặc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cắt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nhau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hoặc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nhau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fr-FR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91023" y="1683327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15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</a:rPr>
              <a:t>Cho hai đường thẳng a,b. Khi đó a,b có thể</a:t>
            </a:r>
            <a:endParaRPr lang="en-US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4221118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4176466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0" y="4853547"/>
            <a:ext cx="4215805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5" y="4845981"/>
            <a:ext cx="4171153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2925988" y="5019840"/>
            <a:ext cx="2344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trùng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nhau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hoặc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cắt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nhau</a:t>
            </a:r>
            <a:r>
              <a:rPr lang="en-US" sz="2000" dirty="0"/>
              <a:t>.</a:t>
            </a:r>
            <a:endParaRPr lang="fr-FR" sz="20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endParaRPr lang="fr-F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62334" y="3888075"/>
            <a:ext cx="2910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cắt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nhau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hoặc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song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song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endParaRPr lang="fr-F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68470" y="5009654"/>
            <a:ext cx="3221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song </a:t>
            </a:r>
            <a:r>
              <a:rPr lang="en-US" sz="2400" b="1" dirty="0" err="1">
                <a:solidFill>
                  <a:srgbClr val="FFFF00"/>
                </a:solidFill>
              </a:rPr>
              <a:t>song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hoặc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cắt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nhau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hoặc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trùng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nhau</a:t>
            </a:r>
            <a:endParaRPr lang="fr-FR" sz="2400" dirty="0">
              <a:solidFill>
                <a:srgbClr val="FFFF00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260009" y="6299205"/>
            <a:ext cx="367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bg1"/>
                </a:solidFill>
                <a:latin typeface="Montserrat" panose="00000500000000000000" pitchFamily="2" charset="0"/>
              </a:rPr>
              <a:t>nguyenngocduong.vn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5988" y="3873699"/>
            <a:ext cx="2956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song </a:t>
            </a:r>
            <a:r>
              <a:rPr lang="en-US" sz="2400" b="1" dirty="0" err="1">
                <a:solidFill>
                  <a:schemeClr val="bg1"/>
                </a:solidFill>
              </a:rPr>
              <a:t>song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hoặc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nhau</a:t>
            </a:r>
            <a:endParaRPr lang="fr-FR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16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Montserrat" panose="00000500000000000000" pitchFamily="2" charset="0"/>
              </a:rPr>
              <a:t>Các bộ phận của cây gồm:</a:t>
            </a:r>
            <a:endParaRPr lang="en-US" sz="4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25989" y="4042571"/>
            <a:ext cx="234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Montserrat" panose="00000500000000000000" pitchFamily="2" charset="0"/>
              </a:rPr>
              <a:t>Rễ, thân</a:t>
            </a:r>
            <a:endParaRPr lang="fr-FR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5988" y="5028912"/>
            <a:ext cx="234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Montserrat" panose="00000500000000000000" pitchFamily="2" charset="0"/>
              </a:rPr>
              <a:t>Rễ, thân, lá, hoa</a:t>
            </a:r>
            <a:endParaRPr lang="fr-FR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76848" y="4042571"/>
            <a:ext cx="216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Montserrat" panose="00000500000000000000" pitchFamily="2" charset="0"/>
              </a:rPr>
              <a:t>Rễ, thân, lá</a:t>
            </a:r>
            <a:endParaRPr lang="fr-FR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68471" y="5018726"/>
            <a:ext cx="2432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Montserrat" panose="00000500000000000000" pitchFamily="2" charset="0"/>
              </a:rPr>
              <a:t>Rễ, thân, lá, hoa, quả</a:t>
            </a:r>
            <a:endParaRPr lang="fr-FR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Gold Texture Backgroun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16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Montserrat" panose="00000500000000000000" pitchFamily="2" charset="0"/>
              </a:rPr>
              <a:t>Các bộ phận của cây gồm:</a:t>
            </a:r>
            <a:endParaRPr lang="en-US" sz="4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925989" y="4042571"/>
            <a:ext cx="234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Montserrat" panose="00000500000000000000" pitchFamily="2" charset="0"/>
              </a:rPr>
              <a:t>Rễ, thân</a:t>
            </a:r>
            <a:endParaRPr lang="fr-FR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5988" y="5028912"/>
            <a:ext cx="234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Montserrat" panose="00000500000000000000" pitchFamily="2" charset="0"/>
              </a:rPr>
              <a:t>Rễ, thân, lá, hoa</a:t>
            </a:r>
            <a:endParaRPr lang="fr-FR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76848" y="4042571"/>
            <a:ext cx="216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Montserrat" panose="00000500000000000000" pitchFamily="2" charset="0"/>
              </a:rPr>
              <a:t>Rễ, thân, lá</a:t>
            </a:r>
            <a:endParaRPr lang="fr-FR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68471" y="5018726"/>
            <a:ext cx="2432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latin typeface="Montserrat" panose="00000500000000000000" pitchFamily="2" charset="0"/>
              </a:rPr>
              <a:t>Rễ, thân, lá, hoa, quả</a:t>
            </a:r>
            <a:endParaRPr lang="fr-FR" sz="32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17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/>
              <a:t> </a:t>
            </a:r>
            <a:r>
              <a:rPr lang="vi-VN" sz="3200" dirty="0">
                <a:solidFill>
                  <a:schemeClr val="bg1"/>
                </a:solidFill>
              </a:rPr>
              <a:t>Đâu là cách Ứng xử đúng giữa học sinh với với thầy cô giáo và người lớn tuổi</a:t>
            </a:r>
            <a:endParaRPr lang="en-US" sz="7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82890" y="3740167"/>
            <a:ext cx="4178110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2" y="3732601"/>
            <a:ext cx="4573799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282890" y="4853547"/>
            <a:ext cx="418342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568486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119330" y="4033964"/>
            <a:ext cx="3242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Tôn trọng, lễ phép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76848" y="4042571"/>
            <a:ext cx="345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Lịch sự, hòa nhã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62333" y="5104620"/>
            <a:ext cx="357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Không tôn trọng bất cứ ai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9311" y="4042571"/>
            <a:ext cx="484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21447" y="5036299"/>
            <a:ext cx="3186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C</a:t>
            </a:r>
            <a:r>
              <a:rPr lang="fr-FR" sz="2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r>
              <a:rPr lang="vi-VN" sz="2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Đáp án A,B đúng</a:t>
            </a:r>
            <a:endParaRPr lang="fr-FR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Gold Texture Backgroun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17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</a:rPr>
              <a:t>Đâu là cách Ứng xử đúng giữa học sinh với với thầy cô giáo và người lớn tuổi</a:t>
            </a:r>
            <a:endParaRPr lang="en-US" sz="6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438238" y="3817537"/>
            <a:ext cx="4460101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5335986" y="3992902"/>
            <a:ext cx="390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C000"/>
                </a:solidFill>
                <a:latin typeface="Montserrat" panose="00000500000000000000" pitchFamily="2" charset="0"/>
              </a:rPr>
              <a:t>Đáp án A,B đúng</a:t>
            </a:r>
            <a:endParaRPr lang="fr-FR" sz="32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94422" y="400817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FFC000"/>
                </a:solidFill>
                <a:latin typeface="Montserrat" panose="00000500000000000000" pitchFamily="2" charset="0"/>
              </a:rPr>
              <a:t>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18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Tết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âm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lịch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người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Việt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Nam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còn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tên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gọi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:</a:t>
            </a:r>
            <a:endParaRPr lang="en-US" sz="13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4071663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Tết Nguyên Đán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157462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Tết Trung Thu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72857" y="4079891"/>
            <a:ext cx="2438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Tết Thiếu Nhi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72857" y="5151831"/>
            <a:ext cx="243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Tết Nguyên Tiêu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Gold Texture Backgroun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18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Tết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âm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lịch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người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Việt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Nam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còn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tên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gọi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:</a:t>
            </a:r>
            <a:endParaRPr lang="en-US" sz="13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4071663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C000"/>
                </a:solidFill>
                <a:latin typeface="Montserrat" panose="00000500000000000000" pitchFamily="2" charset="0"/>
              </a:rPr>
              <a:t>Tết Nguyên Đán</a:t>
            </a:r>
            <a:endParaRPr lang="fr-FR" sz="28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157462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Tết Trung Thu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72857" y="4079891"/>
            <a:ext cx="2438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Tết Thiếu Nhi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72857" y="5151831"/>
            <a:ext cx="243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Tết Nguyên Tiêu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vi-VN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328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57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5" name="TextBox 224"/>
          <p:cNvSpPr txBox="1"/>
          <p:nvPr/>
        </p:nvSpPr>
        <p:spPr>
          <a:xfrm>
            <a:off x="1763961" y="2181713"/>
            <a:ext cx="8433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Việt Nam thuộc châu lục nào? </a:t>
            </a:r>
          </a:p>
          <a:p>
            <a:pPr algn="ctr"/>
            <a:r>
              <a:rPr lang="vi-VN" sz="3200" b="1" dirty="0" smtClean="0">
                <a:solidFill>
                  <a:srgbClr val="FFFF00"/>
                </a:solidFill>
                <a:latin typeface="Montserrat" panose="00000500000000000000" pitchFamily="2" charset="0"/>
              </a:rPr>
              <a:t>(câu hỏi tự luận chỉ áp dụng với học sinh cấp 2)</a:t>
            </a:r>
            <a:endParaRPr lang="en-US" sz="85700" dirty="0">
              <a:solidFill>
                <a:srgbClr val="FFFF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4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vi-VN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763961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Việt Nam thuộc châu lục nào? </a:t>
            </a:r>
          </a:p>
          <a:p>
            <a:pPr algn="ctr"/>
            <a:r>
              <a:rPr lang="vi-VN" sz="3200" b="1" dirty="0" smtClean="0">
                <a:solidFill>
                  <a:srgbClr val="FFFF00"/>
                </a:solidFill>
                <a:latin typeface="Montserrat" panose="00000500000000000000" pitchFamily="2" charset="0"/>
              </a:rPr>
              <a:t>(chỉ áp dụng với học sinh cấp 2)</a:t>
            </a:r>
            <a:endParaRPr lang="en-US" sz="85700" dirty="0">
              <a:solidFill>
                <a:srgbClr val="FFFF00"/>
              </a:solidFill>
              <a:latin typeface="Montserrat" panose="000005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261558" y="4776363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4984787" y="5086996"/>
            <a:ext cx="234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C000"/>
                </a:solidFill>
                <a:latin typeface="Montserrat" panose="00000500000000000000" pitchFamily="2" charset="0"/>
              </a:rPr>
              <a:t>Châu Á</a:t>
            </a:r>
            <a:endParaRPr lang="fr-FR" sz="36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33597" y="2121102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Lúc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mới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thành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lập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Quân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đội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nhân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dân</a:t>
            </a:r>
            <a:r>
              <a:rPr lang="en-US" sz="3200" b="1" dirty="0">
                <a:solidFill>
                  <a:schemeClr val="bg1"/>
                </a:solidFill>
              </a:rPr>
              <a:t> VN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bao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nhiêu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chiến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sĩ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514600" y="4081577"/>
            <a:ext cx="26129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A. 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31 chiến sĩ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4599" y="5194957"/>
            <a:ext cx="26129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</a:t>
            </a:r>
            <a:r>
              <a:rPr lang="vi-VN" sz="2400" b="1" dirty="0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32 chiến sĩ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60038" y="4081577"/>
            <a:ext cx="267871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30 chiến sĩ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2412" y="5194957"/>
            <a:ext cx="267871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D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34 chiến sĩ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8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vi-VN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Điều</a:t>
            </a:r>
            <a:r>
              <a:rPr lang="en-GB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gì</a:t>
            </a:r>
            <a:r>
              <a:rPr lang="en-GB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sảy</a:t>
            </a:r>
            <a:r>
              <a:rPr lang="en-GB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ra</a:t>
            </a:r>
            <a:r>
              <a:rPr lang="en-GB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khi</a:t>
            </a:r>
            <a:r>
              <a:rPr lang="en-GB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 ta </a:t>
            </a:r>
            <a:r>
              <a:rPr lang="en-GB" sz="4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vô</a:t>
            </a:r>
            <a:r>
              <a:rPr lang="en-GB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 ý </a:t>
            </a:r>
            <a:r>
              <a:rPr lang="en-GB" sz="4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chạm</a:t>
            </a:r>
            <a:r>
              <a:rPr lang="en-GB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vào</a:t>
            </a:r>
            <a:r>
              <a:rPr lang="en-GB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vật</a:t>
            </a:r>
            <a:r>
              <a:rPr lang="en-GB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nóng</a:t>
            </a:r>
            <a:r>
              <a:rPr lang="en-GB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?</a:t>
            </a:r>
            <a:endParaRPr lang="en-US" sz="413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3945051"/>
            <a:ext cx="234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Tay lập tức rụt lại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157462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Tay ta để yên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88449" y="3953279"/>
            <a:ext cx="2438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Một lúc sau mới rụt tay lại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9" y="5025219"/>
            <a:ext cx="243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Không có chuyện gì xảy ra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Gold Texture Backgroun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vi-VN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Điều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gì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sảy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ra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khi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ta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vô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ý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chạm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vào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vật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nóng</a:t>
            </a:r>
            <a:r>
              <a:rPr lang="en-GB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?</a:t>
            </a:r>
            <a:r>
              <a:rPr lang="vi-VN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3945051"/>
            <a:ext cx="234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C000"/>
                </a:solidFill>
                <a:latin typeface="Montserrat" panose="00000500000000000000" pitchFamily="2" charset="0"/>
              </a:rPr>
              <a:t>Tay ta lập tức rụt lại</a:t>
            </a:r>
            <a:endParaRPr lang="fr-FR" sz="28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157462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Tay ta để yên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88449" y="3953279"/>
            <a:ext cx="2438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Một lúc sau mới rụt tay lại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9" y="5025219"/>
            <a:ext cx="243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Không có chuyện gì xảy ra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21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Montserrat" panose="00000500000000000000" pitchFamily="2" charset="0"/>
              </a:rPr>
              <a:t>Ngồi học không đúng tư thế sẽ bị gì?</a:t>
            </a:r>
            <a:endParaRPr lang="en-US" sz="1777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23707" y="3662983"/>
            <a:ext cx="3962490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5" y="4845981"/>
            <a:ext cx="3927041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3888779"/>
            <a:ext cx="234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Montserrat" panose="00000500000000000000" pitchFamily="2" charset="0"/>
              </a:rPr>
              <a:t>Làm em bị cận thị</a:t>
            </a:r>
            <a:endParaRPr lang="fr-FR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002714"/>
            <a:ext cx="234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Montserrat" panose="00000500000000000000" pitchFamily="2" charset="0"/>
              </a:rPr>
              <a:t>Cả A và B đều đúng</a:t>
            </a:r>
            <a:endParaRPr lang="fr-FR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88449" y="3854803"/>
            <a:ext cx="2824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Làm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em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bị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cong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cột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sống</a:t>
            </a:r>
            <a:endParaRPr lang="fr-FR" sz="3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8" y="5111383"/>
            <a:ext cx="282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Không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bị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gì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cả</a:t>
            </a:r>
            <a:endParaRPr lang="fr-FR" sz="3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21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Montserrat" panose="00000500000000000000" pitchFamily="2" charset="0"/>
              </a:rPr>
              <a:t>Ngồi học không đúng tư thế sẽ bị gì?</a:t>
            </a:r>
            <a:endParaRPr lang="en-US" sz="1777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3888779"/>
            <a:ext cx="234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Montserrat" panose="00000500000000000000" pitchFamily="2" charset="0"/>
              </a:rPr>
              <a:t>Làm em bị cận thị</a:t>
            </a:r>
            <a:endParaRPr lang="fr-FR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002714"/>
            <a:ext cx="234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C000"/>
                </a:solidFill>
                <a:latin typeface="Montserrat" panose="00000500000000000000" pitchFamily="2" charset="0"/>
              </a:rPr>
              <a:t>Cả A và B đều đúng</a:t>
            </a:r>
            <a:endParaRPr lang="fr-FR" sz="3600" b="1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88449" y="3854803"/>
            <a:ext cx="2438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Montserrat" panose="00000500000000000000" pitchFamily="2" charset="0"/>
              </a:rPr>
              <a:t>Làm em bị cong cột sống</a:t>
            </a:r>
            <a:endParaRPr lang="fr-FR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9" y="5111383"/>
            <a:ext cx="2432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Montserrat" panose="00000500000000000000" pitchFamily="2" charset="0"/>
              </a:rPr>
              <a:t>Không bị gì cả</a:t>
            </a:r>
            <a:endParaRPr lang="fr-FR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22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Montserrat" panose="00000500000000000000" pitchFamily="2" charset="0"/>
              </a:rPr>
              <a:t>Giữa lá cờ tổ quốc có hình gì?</a:t>
            </a:r>
            <a:endParaRPr lang="en-US" sz="3333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4030494"/>
            <a:ext cx="234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Montserrat" panose="00000500000000000000" pitchFamily="2" charset="0"/>
              </a:rPr>
              <a:t>Bông hoa</a:t>
            </a:r>
            <a:endParaRPr lang="fr-FR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096060"/>
            <a:ext cx="234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Montserrat" panose="00000500000000000000" pitchFamily="2" charset="0"/>
              </a:rPr>
              <a:t>Đồng xu</a:t>
            </a:r>
            <a:endParaRPr lang="fr-FR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88448" y="4037971"/>
            <a:ext cx="243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Montserrat" panose="00000500000000000000" pitchFamily="2" charset="0"/>
              </a:rPr>
              <a:t>Mặt trời</a:t>
            </a:r>
            <a:endParaRPr lang="fr-FR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8" y="5111383"/>
            <a:ext cx="27753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>
                <a:solidFill>
                  <a:schemeClr val="bg1"/>
                </a:solidFill>
                <a:latin typeface="Montserrat" panose="00000500000000000000" pitchFamily="2" charset="0"/>
              </a:rPr>
              <a:t>Ngôi sao 5 cánh</a:t>
            </a:r>
            <a:endParaRPr lang="fr-FR" sz="21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22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Montserrat" panose="00000500000000000000" pitchFamily="2" charset="0"/>
              </a:rPr>
              <a:t>Giữa lá cờ tổ quốc có hình gì?</a:t>
            </a:r>
            <a:endParaRPr lang="en-US" sz="3333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4030494"/>
            <a:ext cx="234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Montserrat" panose="00000500000000000000" pitchFamily="2" charset="0"/>
              </a:rPr>
              <a:t>Bông hoa</a:t>
            </a:r>
            <a:endParaRPr lang="fr-FR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096060"/>
            <a:ext cx="234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Montserrat" panose="00000500000000000000" pitchFamily="2" charset="0"/>
              </a:rPr>
              <a:t>Đồng xu</a:t>
            </a:r>
            <a:endParaRPr lang="fr-FR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88448" y="4037971"/>
            <a:ext cx="243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Montserrat" panose="00000500000000000000" pitchFamily="2" charset="0"/>
              </a:rPr>
              <a:t>Mặt trời</a:t>
            </a:r>
            <a:endParaRPr lang="fr-FR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8" y="5111383"/>
            <a:ext cx="27753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>
                <a:solidFill>
                  <a:srgbClr val="FFC000"/>
                </a:solidFill>
                <a:latin typeface="Montserrat" panose="00000500000000000000" pitchFamily="2" charset="0"/>
              </a:rPr>
              <a:t>Ngôi sao 5 cánh</a:t>
            </a:r>
            <a:endParaRPr lang="fr-FR" sz="2100" b="1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23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Montserrat" panose="00000500000000000000" pitchFamily="2" charset="0"/>
              </a:rPr>
              <a:t>Ăn chậm nhai kỹ có lợi gì?</a:t>
            </a:r>
            <a:endParaRPr lang="en-US" sz="3333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3925719"/>
            <a:ext cx="234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Không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bị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sâu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răng</a:t>
            </a:r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032560"/>
            <a:ext cx="234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Tránh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bị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nghẹn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hóc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GB" b="1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tiêu</a:t>
            </a:r>
            <a:r>
              <a:rPr lang="en-GB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hóa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tốt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hơn</a:t>
            </a:r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24686" y="3940211"/>
            <a:ext cx="267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Cung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cấp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 vitamin </a:t>
            </a:r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cho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cơ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thể</a:t>
            </a:r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8" y="5149483"/>
            <a:ext cx="277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Sẽ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bị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chậm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lớn</a:t>
            </a:r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5" name="TextBox 224"/>
          <p:cNvSpPr txBox="1"/>
          <p:nvPr/>
        </p:nvSpPr>
        <p:spPr>
          <a:xfrm>
            <a:off x="7260009" y="6299205"/>
            <a:ext cx="367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>
                <a:solidFill>
                  <a:schemeClr val="bg1"/>
                </a:solidFill>
                <a:latin typeface="Montserrat" panose="00000500000000000000" pitchFamily="2" charset="0"/>
              </a:rPr>
              <a:t>nguyenngocduong.vn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23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Montserrat" panose="00000500000000000000" pitchFamily="2" charset="0"/>
              </a:rPr>
              <a:t>Ăn chậm nhai kỹ có lợi gì?</a:t>
            </a:r>
            <a:endParaRPr lang="en-US" sz="3333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3925719"/>
            <a:ext cx="234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Montserrat" panose="00000500000000000000" pitchFamily="2" charset="0"/>
              </a:rPr>
              <a:t>Không bị sâu răng</a:t>
            </a:r>
            <a:endParaRPr lang="fr-FR" sz="32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032560"/>
            <a:ext cx="23449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rgbClr val="FFC000"/>
                </a:solidFill>
                <a:latin typeface="Montserrat" panose="00000500000000000000" pitchFamily="2" charset="0"/>
              </a:rPr>
              <a:t>Tránh bị nghẹn, hóc, thức ăn được nghiền nát và tiêu hóa tốt hơn</a:t>
            </a:r>
            <a:endParaRPr lang="fr-FR" sz="2000" b="1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24686" y="3940211"/>
            <a:ext cx="2675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Montserrat" panose="00000500000000000000" pitchFamily="2" charset="0"/>
              </a:rPr>
              <a:t>Cung cấp vitamin cho cơ thể</a:t>
            </a:r>
            <a:endParaRPr lang="fr-FR" sz="32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8" y="5149483"/>
            <a:ext cx="27753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>
                <a:solidFill>
                  <a:schemeClr val="bg1"/>
                </a:solidFill>
                <a:latin typeface="Montserrat" panose="00000500000000000000" pitchFamily="2" charset="0"/>
              </a:rPr>
              <a:t>Sẽ bị chậm lớn</a:t>
            </a:r>
            <a:endParaRPr lang="fr-FR" sz="21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24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Montserrat" panose="00000500000000000000" pitchFamily="2" charset="0"/>
              </a:rPr>
              <a:t>Đèn tín hiệu giao thông gồm mấy màu?</a:t>
            </a:r>
            <a:endParaRPr lang="en-US" sz="4000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4027319"/>
            <a:ext cx="234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Montserrat" panose="00000500000000000000" pitchFamily="2" charset="0"/>
              </a:rPr>
              <a:t>2 màu</a:t>
            </a:r>
            <a:endParaRPr lang="fr-FR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121460"/>
            <a:ext cx="234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Montserrat" panose="00000500000000000000" pitchFamily="2" charset="0"/>
              </a:rPr>
              <a:t>3 màu</a:t>
            </a:r>
            <a:endParaRPr lang="fr-FR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75486" y="4029111"/>
            <a:ext cx="267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Montserrat" panose="00000500000000000000" pitchFamily="2" charset="0"/>
              </a:rPr>
              <a:t>4 màu</a:t>
            </a:r>
            <a:endParaRPr lang="fr-FR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8" y="5111383"/>
            <a:ext cx="2775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Montserrat" panose="00000500000000000000" pitchFamily="2" charset="0"/>
              </a:rPr>
              <a:t>5 màu</a:t>
            </a:r>
            <a:endParaRPr lang="fr-FR" sz="24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24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Đèn</a:t>
            </a:r>
            <a:r>
              <a:rPr lang="en-GB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tín</a:t>
            </a:r>
            <a:r>
              <a:rPr lang="en-GB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hiệu</a:t>
            </a:r>
            <a:r>
              <a:rPr lang="en-GB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giao</a:t>
            </a:r>
            <a:r>
              <a:rPr lang="en-GB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thông</a:t>
            </a:r>
            <a:r>
              <a:rPr lang="en-GB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gồm</a:t>
            </a:r>
            <a:r>
              <a:rPr lang="en-GB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mấy</a:t>
            </a:r>
            <a:r>
              <a:rPr lang="en-GB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màu</a:t>
            </a:r>
            <a:r>
              <a:rPr lang="en-GB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?</a:t>
            </a:r>
            <a:endParaRPr lang="en-US" sz="400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4027319"/>
            <a:ext cx="234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Montserrat" panose="00000500000000000000" pitchFamily="2" charset="0"/>
              </a:rPr>
              <a:t>2 màu</a:t>
            </a:r>
            <a:endParaRPr lang="fr-FR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121460"/>
            <a:ext cx="234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C000"/>
                </a:solidFill>
                <a:latin typeface="Montserrat" panose="00000500000000000000" pitchFamily="2" charset="0"/>
              </a:rPr>
              <a:t>3 màu</a:t>
            </a:r>
            <a:endParaRPr lang="fr-FR" sz="3600" b="1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75486" y="4029111"/>
            <a:ext cx="267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Montserrat" panose="00000500000000000000" pitchFamily="2" charset="0"/>
              </a:rPr>
              <a:t>4 màu</a:t>
            </a:r>
            <a:endParaRPr lang="fr-FR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8" y="5111383"/>
            <a:ext cx="2775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Montserrat" panose="00000500000000000000" pitchFamily="2" charset="0"/>
              </a:rPr>
              <a:t>5 màu</a:t>
            </a:r>
            <a:endParaRPr lang="fr-FR" sz="24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Open Sans Extrabold" panose="020B0906030804020204" pitchFamily="34" charset="0"/>
                <a:cs typeface="Times New Roman" pitchFamily="18" charset="0"/>
              </a:rPr>
              <a:t>Câu hỏi 2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VN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514600" y="4081577"/>
            <a:ext cx="2612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A.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31 chiến sĩ</a:t>
            </a:r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4599" y="5194957"/>
            <a:ext cx="261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32 chiến sĩ</a:t>
            </a:r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12413" y="4081577"/>
            <a:ext cx="267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30 chiến sĩ</a:t>
            </a:r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2412" y="5194957"/>
            <a:ext cx="267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</a:t>
            </a:r>
            <a:r>
              <a:rPr lang="en-US" sz="2400" b="1" dirty="0">
                <a:solidFill>
                  <a:srgbClr val="FFC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34 chiến sĩ</a:t>
            </a:r>
            <a:endParaRPr lang="fr-F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1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21382" y="1517493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25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Montserrat" panose="00000500000000000000" pitchFamily="2" charset="0"/>
              </a:rPr>
              <a:t>(Hãy dịch câu sau ra tiếng việt)</a:t>
            </a:r>
          </a:p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How are you</a:t>
            </a:r>
            <a:r>
              <a:rPr lang="en-GB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?</a:t>
            </a:r>
            <a:endParaRPr lang="vi-VN" sz="2400" b="1" dirty="0" smtClean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41783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grpSp>
        <p:nvGrpSpPr>
          <p:cNvPr id="225" name="Group 224"/>
          <p:cNvGrpSpPr/>
          <p:nvPr/>
        </p:nvGrpSpPr>
        <p:grpSpPr>
          <a:xfrm>
            <a:off x="1236212" y="3188215"/>
            <a:ext cx="4296723" cy="1098063"/>
            <a:chOff x="333828" y="1584291"/>
            <a:chExt cx="11524343" cy="4847772"/>
          </a:xfrm>
        </p:grpSpPr>
        <p:pic>
          <p:nvPicPr>
            <p:cNvPr id="227" name="Picture 22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28" name="Picture 2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29" name="TextBox 228"/>
          <p:cNvSpPr txBox="1"/>
          <p:nvPr/>
        </p:nvSpPr>
        <p:spPr>
          <a:xfrm>
            <a:off x="1879365" y="3438305"/>
            <a:ext cx="286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A. bạn tên gì?</a:t>
            </a:r>
            <a:endParaRPr lang="fr-FR" sz="3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234" name="Group 233"/>
          <p:cNvGrpSpPr/>
          <p:nvPr/>
        </p:nvGrpSpPr>
        <p:grpSpPr>
          <a:xfrm>
            <a:off x="1258830" y="4548667"/>
            <a:ext cx="4242490" cy="1098063"/>
            <a:chOff x="333828" y="1584291"/>
            <a:chExt cx="11524343" cy="4847772"/>
          </a:xfrm>
        </p:grpSpPr>
        <p:pic>
          <p:nvPicPr>
            <p:cNvPr id="235" name="Picture 23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37" name="TextBox 236"/>
          <p:cNvSpPr txBox="1"/>
          <p:nvPr/>
        </p:nvSpPr>
        <p:spPr>
          <a:xfrm>
            <a:off x="1879364" y="4674634"/>
            <a:ext cx="364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C</a:t>
            </a:r>
            <a:r>
              <a:rPr lang="vi-VN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. bạn khỏe không?</a:t>
            </a:r>
            <a:endParaRPr lang="fr-FR" sz="3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6660564" y="3250268"/>
            <a:ext cx="4024424" cy="1098063"/>
            <a:chOff x="333828" y="1584291"/>
            <a:chExt cx="11524343" cy="4847772"/>
          </a:xfrm>
        </p:grpSpPr>
        <p:pic>
          <p:nvPicPr>
            <p:cNvPr id="239" name="Picture 23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1" name="TextBox 240"/>
          <p:cNvSpPr txBox="1"/>
          <p:nvPr/>
        </p:nvSpPr>
        <p:spPr>
          <a:xfrm>
            <a:off x="7303716" y="3378097"/>
            <a:ext cx="2860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B</a:t>
            </a:r>
            <a:r>
              <a:rPr lang="vi-VN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. bạn đang làm gì?</a:t>
            </a:r>
            <a:endParaRPr lang="fr-FR" sz="3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25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Montserrat" panose="00000500000000000000" pitchFamily="2" charset="0"/>
              </a:rPr>
              <a:t>(Hãy dịch câu sau ra tiếng việt)</a:t>
            </a: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How are you</a:t>
            </a:r>
            <a:r>
              <a:rPr lang="en-GB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?</a:t>
            </a:r>
            <a:endParaRPr lang="vi-VN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31051" y="3974778"/>
            <a:ext cx="5264108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4631277" y="4268317"/>
            <a:ext cx="388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C000"/>
                </a:solidFill>
                <a:latin typeface="Montserrat" panose="00000500000000000000" pitchFamily="2" charset="0"/>
              </a:rPr>
              <a:t>C. </a:t>
            </a:r>
            <a:r>
              <a:rPr lang="en-GB" sz="2400" b="1" dirty="0" err="1" smtClean="0">
                <a:solidFill>
                  <a:srgbClr val="FFC000"/>
                </a:solidFill>
                <a:latin typeface="Montserrat" panose="00000500000000000000" pitchFamily="2" charset="0"/>
              </a:rPr>
              <a:t>Bạn</a:t>
            </a:r>
            <a:r>
              <a:rPr lang="en-GB" sz="2400" b="1" dirty="0" smtClean="0">
                <a:solidFill>
                  <a:srgbClr val="FFC000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 smtClean="0">
                <a:solidFill>
                  <a:srgbClr val="FFC000"/>
                </a:solidFill>
                <a:latin typeface="Montserrat" panose="00000500000000000000" pitchFamily="2" charset="0"/>
              </a:rPr>
              <a:t>khỏe</a:t>
            </a:r>
            <a:r>
              <a:rPr lang="en-GB" sz="2400" b="1" dirty="0" smtClean="0">
                <a:solidFill>
                  <a:srgbClr val="FFC000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 smtClean="0">
                <a:solidFill>
                  <a:srgbClr val="FFC000"/>
                </a:solidFill>
                <a:latin typeface="Montserrat" panose="00000500000000000000" pitchFamily="2" charset="0"/>
              </a:rPr>
              <a:t>không</a:t>
            </a:r>
            <a:r>
              <a:rPr lang="en-GB" sz="2400" b="1" dirty="0" smtClean="0">
                <a:solidFill>
                  <a:srgbClr val="FFC000"/>
                </a:solidFill>
                <a:latin typeface="Montserrat" panose="00000500000000000000" pitchFamily="2" charset="0"/>
              </a:rPr>
              <a:t>?</a:t>
            </a:r>
            <a:endParaRPr lang="fr-FR" sz="36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260009" y="6299205"/>
            <a:ext cx="367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>
                <a:solidFill>
                  <a:schemeClr val="bg1"/>
                </a:solidFill>
                <a:latin typeface="Montserrat" panose="00000500000000000000" pitchFamily="2" charset="0"/>
              </a:rPr>
              <a:t>nguyenngocduong.vn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26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Montserrat" panose="00000500000000000000" pitchFamily="2" charset="0"/>
              </a:rPr>
              <a:t>Em đang làm việc nhà giúp mẹ thì có bạn đến rủ đi chơi, em sẽ làm gì?</a:t>
            </a:r>
            <a:endParaRPr lang="en-US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4027319"/>
            <a:ext cx="234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Montserrat" panose="00000500000000000000" pitchFamily="2" charset="0"/>
              </a:rPr>
              <a:t>Em nhờ mẹ làm giúp rồi đi chơi với bạn.</a:t>
            </a:r>
            <a:endParaRPr lang="fr-FR" sz="32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019862"/>
            <a:ext cx="234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Montserrat" panose="00000500000000000000" pitchFamily="2" charset="0"/>
              </a:rPr>
              <a:t>Bảo bạn đợi, làm xong việc rồi đi chơi với bạn.</a:t>
            </a:r>
            <a:endParaRPr lang="fr-FR" sz="32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6459" y="3985569"/>
            <a:ext cx="2471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Montserrat" panose="00000500000000000000" pitchFamily="2" charset="0"/>
              </a:rPr>
              <a:t>Bỏ việc không làm nữa và đi chơi với bạn.</a:t>
            </a:r>
            <a:endParaRPr lang="fr-FR" sz="32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8" y="5111383"/>
            <a:ext cx="239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Montserrat" panose="00000500000000000000" pitchFamily="2" charset="0"/>
              </a:rPr>
              <a:t>Bảo em nhỏ làm thay rồi đi chơi.</a:t>
            </a:r>
            <a:endParaRPr lang="fr-FR" sz="20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26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Montserrat" panose="00000500000000000000" pitchFamily="2" charset="0"/>
              </a:rPr>
              <a:t>Em đang làm việc nhà giúp mẹ thì có bạn đến rủ đi chơi, em sẽ làm gì?</a:t>
            </a:r>
            <a:endParaRPr lang="en-US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4027319"/>
            <a:ext cx="234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Montserrat" panose="00000500000000000000" pitchFamily="2" charset="0"/>
              </a:rPr>
              <a:t>Em nhờ mẹ làm giúp rồi đi chơi với bạn.</a:t>
            </a:r>
            <a:endParaRPr lang="fr-FR" sz="32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019862"/>
            <a:ext cx="234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FFC000"/>
                </a:solidFill>
                <a:latin typeface="Montserrat" panose="00000500000000000000" pitchFamily="2" charset="0"/>
              </a:rPr>
              <a:t>Bảo bạn đợi, làm xong việc rồi đi chơi với bạn.</a:t>
            </a:r>
            <a:endParaRPr lang="fr-FR" sz="3200" b="1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6459" y="3985569"/>
            <a:ext cx="2471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Montserrat" panose="00000500000000000000" pitchFamily="2" charset="0"/>
              </a:rPr>
              <a:t>Bỏ việc không làm nữa và đi chơi với bạn.</a:t>
            </a:r>
            <a:endParaRPr lang="fr-FR" sz="32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8" y="5111383"/>
            <a:ext cx="239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Montserrat" panose="00000500000000000000" pitchFamily="2" charset="0"/>
              </a:rPr>
              <a:t>Bảo em nhỏ làm thay rồi đi chơi.</a:t>
            </a:r>
            <a:endParaRPr lang="fr-FR" sz="20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27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Montserrat" panose="00000500000000000000" pitchFamily="2" charset="0"/>
              </a:rPr>
              <a:t>Một năm bắt đầu bằng mùa nào?</a:t>
            </a:r>
            <a:endParaRPr lang="en-US" sz="4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4027319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Montserrat" panose="00000500000000000000" pitchFamily="2" charset="0"/>
              </a:rPr>
              <a:t>Mùa hạ</a:t>
            </a:r>
            <a:endParaRPr lang="fr-FR" sz="48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092432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Montserrat" panose="00000500000000000000" pitchFamily="2" charset="0"/>
              </a:rPr>
              <a:t>Mùa xuân</a:t>
            </a:r>
            <a:endParaRPr lang="fr-FR" sz="48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6459" y="3985569"/>
            <a:ext cx="247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Montserrat" panose="00000500000000000000" pitchFamily="2" charset="0"/>
              </a:rPr>
              <a:t>Mùa thu</a:t>
            </a:r>
            <a:endParaRPr lang="fr-FR" sz="48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8" y="5096869"/>
            <a:ext cx="239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Montserrat" panose="00000500000000000000" pitchFamily="2" charset="0"/>
              </a:rPr>
              <a:t>Mùa đông</a:t>
            </a:r>
            <a:endParaRPr lang="fr-FR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  <a:endPara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27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Montserrat" panose="00000500000000000000" pitchFamily="2" charset="0"/>
              </a:rPr>
              <a:t>Một năm bắt đầu bằng mùa nào?</a:t>
            </a:r>
            <a:endParaRPr lang="en-US" sz="4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4027319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Montserrat" panose="00000500000000000000" pitchFamily="2" charset="0"/>
              </a:rPr>
              <a:t>Mùa hạ</a:t>
            </a:r>
            <a:endParaRPr lang="fr-FR" sz="48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092432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FFC000"/>
                </a:solidFill>
                <a:latin typeface="Montserrat" panose="00000500000000000000" pitchFamily="2" charset="0"/>
              </a:rPr>
              <a:t>Mùa xuân</a:t>
            </a:r>
            <a:endParaRPr lang="fr-FR" sz="4800" b="1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6459" y="3985569"/>
            <a:ext cx="247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Montserrat" panose="00000500000000000000" pitchFamily="2" charset="0"/>
              </a:rPr>
              <a:t>Mùa thu</a:t>
            </a:r>
            <a:endParaRPr lang="fr-FR" sz="48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8" y="5096869"/>
            <a:ext cx="239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Montserrat" panose="00000500000000000000" pitchFamily="2" charset="0"/>
              </a:rPr>
              <a:t>Mùa đông</a:t>
            </a:r>
            <a:endParaRPr lang="fr-FR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28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Loài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vật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nào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dưới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đây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vừa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sống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trên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cạn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vừa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sống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dưới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nước</a:t>
            </a:r>
            <a:r>
              <a:rPr lang="en-GB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4027319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Montserrat" panose="00000500000000000000" pitchFamily="2" charset="0"/>
              </a:rPr>
              <a:t>Cá cảnh</a:t>
            </a:r>
            <a:endParaRPr lang="fr-FR" sz="48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092432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Montserrat" panose="00000500000000000000" pitchFamily="2" charset="0"/>
              </a:rPr>
              <a:t>Ếch</a:t>
            </a:r>
            <a:endParaRPr lang="fr-FR" sz="48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6459" y="3985569"/>
            <a:ext cx="247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Montserrat" panose="00000500000000000000" pitchFamily="2" charset="0"/>
              </a:rPr>
              <a:t>Cá voi</a:t>
            </a:r>
            <a:endParaRPr lang="fr-FR" sz="48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8" y="5022045"/>
            <a:ext cx="239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Lạc</a:t>
            </a:r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đà</a:t>
            </a:r>
            <a:endParaRPr lang="fr-FR" sz="3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28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Loài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vật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nào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dưới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đây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vừa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sống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trên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cạn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vừa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sống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dưới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nước</a:t>
            </a:r>
            <a:r>
              <a:rPr lang="en-GB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?</a:t>
            </a:r>
            <a:endParaRPr lang="en-GB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4027319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Montserrat" panose="00000500000000000000" pitchFamily="2" charset="0"/>
              </a:rPr>
              <a:t>Cá cảnh</a:t>
            </a:r>
            <a:endParaRPr lang="fr-FR" sz="48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092432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FFC000"/>
                </a:solidFill>
                <a:latin typeface="Montserrat" panose="00000500000000000000" pitchFamily="2" charset="0"/>
              </a:rPr>
              <a:t>Ếch</a:t>
            </a:r>
            <a:endParaRPr lang="fr-FR" sz="4800" b="1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6459" y="3985569"/>
            <a:ext cx="247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Montserrat" panose="00000500000000000000" pitchFamily="2" charset="0"/>
              </a:rPr>
              <a:t>Cá voi</a:t>
            </a:r>
            <a:endParaRPr lang="fr-FR" sz="48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8" y="5096869"/>
            <a:ext cx="239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Montserrat" panose="00000500000000000000" pitchFamily="2" charset="0"/>
              </a:rPr>
              <a:t>Lạc đà</a:t>
            </a:r>
            <a:endParaRPr lang="fr-FR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29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Thủ</a:t>
            </a:r>
            <a:r>
              <a:rPr lang="en-GB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đô</a:t>
            </a:r>
            <a:r>
              <a:rPr lang="en-GB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của</a:t>
            </a:r>
            <a:r>
              <a:rPr lang="en-GB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nước</a:t>
            </a:r>
            <a:r>
              <a:rPr lang="en-GB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ta </a:t>
            </a:r>
            <a:r>
              <a:rPr lang="en-GB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là</a:t>
            </a:r>
            <a:r>
              <a:rPr lang="en-GB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gì</a:t>
            </a:r>
            <a:r>
              <a:rPr lang="en-GB" sz="36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?</a:t>
            </a:r>
            <a:endParaRPr lang="vi-VN" sz="3600" b="1" dirty="0" smtClean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vi-VN" sz="3600" b="1" dirty="0" smtClean="0">
                <a:solidFill>
                  <a:srgbClr val="FFFF00"/>
                </a:solidFill>
                <a:latin typeface="Montserrat" panose="00000500000000000000" pitchFamily="2" charset="0"/>
              </a:rPr>
              <a:t>(Câu hỏi tự luận)</a:t>
            </a:r>
            <a:endParaRPr lang="en-US" sz="5400" dirty="0">
              <a:solidFill>
                <a:srgbClr val="FFFF00"/>
              </a:solidFill>
              <a:latin typeface="Montserrat" panose="00000500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29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Montserrat" panose="00000500000000000000" pitchFamily="2" charset="0"/>
              </a:rPr>
              <a:t>Thủ đô của nước ta là gì?</a:t>
            </a:r>
            <a:endParaRPr lang="en-US" sz="5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39632" y="380997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5070103" y="4089827"/>
            <a:ext cx="239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FC000"/>
                </a:solidFill>
                <a:latin typeface="Montserrat" panose="00000500000000000000" pitchFamily="2" charset="0"/>
              </a:rPr>
              <a:t>Hà</a:t>
            </a:r>
            <a:r>
              <a:rPr lang="en-GB" sz="2800" b="1" dirty="0">
                <a:solidFill>
                  <a:srgbClr val="FFC000"/>
                </a:solidFill>
                <a:latin typeface="Montserrat" panose="00000500000000000000" pitchFamily="2" charset="0"/>
              </a:rPr>
              <a:t> </a:t>
            </a:r>
            <a:r>
              <a:rPr lang="en-GB" sz="2800" b="1" dirty="0" err="1">
                <a:solidFill>
                  <a:srgbClr val="FFC000"/>
                </a:solidFill>
                <a:latin typeface="Montserrat" panose="00000500000000000000" pitchFamily="2" charset="0"/>
              </a:rPr>
              <a:t>Nội</a:t>
            </a:r>
            <a:endParaRPr lang="fr-FR" sz="36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vi-VN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Trái đất chuyển động  quanh mặt trời theo hướng…    </a:t>
            </a:r>
            <a:endParaRPr lang="vi-VN" sz="3200" b="1" dirty="0" smtClean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vi-VN" sz="3200" b="1" dirty="0" smtClean="0">
                <a:solidFill>
                  <a:srgbClr val="FFFF00"/>
                </a:solidFill>
                <a:latin typeface="Montserrat" panose="00000500000000000000" pitchFamily="2" charset="0"/>
              </a:rPr>
              <a:t>(áp dụng với cấp 2)      </a:t>
            </a:r>
            <a:endParaRPr lang="fr-FR" sz="341100" dirty="0">
              <a:solidFill>
                <a:srgbClr val="FFFF00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32764" y="3740167"/>
            <a:ext cx="4328236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4382730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132764" y="4853547"/>
            <a:ext cx="4333549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5" y="4845981"/>
            <a:ext cx="4377417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564147" y="4081577"/>
            <a:ext cx="379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Từ đông sang tây</a:t>
            </a:r>
            <a:endParaRPr lang="fr-F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64678" y="5073515"/>
            <a:ext cx="3793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Từ tây sang đông</a:t>
            </a:r>
            <a:endParaRPr lang="fr-F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90658" y="3977156"/>
            <a:ext cx="355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vi-VN" sz="2000" b="1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từ bắc xuống nam</a:t>
            </a:r>
            <a:endParaRPr lang="fr-F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95440" y="5063060"/>
            <a:ext cx="355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Từ nam lên bắc</a:t>
            </a:r>
            <a:endParaRPr lang="fr-F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91023" y="1543270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30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648509" y="1967329"/>
            <a:ext cx="8433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Bác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Hồ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ra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tìm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đường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cứu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nước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nào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r>
              <a:rPr lang="vi-VN" sz="2800" b="1" dirty="0" smtClean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92072" y="3525783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6258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6" y="3890754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5/6/1910</a:t>
            </a:r>
            <a:endParaRPr lang="fr-FR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6459" y="3856344"/>
            <a:ext cx="247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5/6/1911</a:t>
            </a:r>
            <a:endParaRPr lang="fr-FR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3974778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391789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2" grpId="0"/>
      <p:bldP spid="2" grpId="0"/>
      <p:bldP spid="3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30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Bác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Hồ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tìm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cứu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nước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ngày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tháng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năm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241800" y="3370796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247113" y="4484176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047629" y="3657948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5/6/1910</a:t>
            </a:r>
            <a:endParaRPr lang="fr-FR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47629" y="4723061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C000"/>
                </a:solidFill>
                <a:latin typeface="Montserrat" panose="00000500000000000000" pitchFamily="2" charset="0"/>
              </a:rPr>
              <a:t>5/6/1911</a:t>
            </a:r>
            <a:endParaRPr lang="fr-FR" sz="48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3297" y="3699378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03297" y="4787026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000" b="1" dirty="0">
                <a:solidFill>
                  <a:srgbClr val="FFC000"/>
                </a:solidFill>
                <a:latin typeface="Montserrat" panose="00000500000000000000" pitchFamily="2" charset="0"/>
              </a:rPr>
              <a:t>B</a:t>
            </a:r>
            <a:r>
              <a:rPr lang="fr-FR" sz="2000" b="1" dirty="0" smtClean="0">
                <a:solidFill>
                  <a:srgbClr val="FFC000"/>
                </a:solidFill>
                <a:latin typeface="Montserrat" panose="00000500000000000000" pitchFamily="2" charset="0"/>
              </a:rPr>
              <a:t>.</a:t>
            </a:r>
            <a:endParaRPr lang="fr-FR" sz="20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70256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vi-VN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05532" y="2490549"/>
            <a:ext cx="8433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Khi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thiếu</a:t>
            </a:r>
            <a:r>
              <a:rPr lang="en-US" sz="2800" b="1" dirty="0">
                <a:solidFill>
                  <a:schemeClr val="bg1"/>
                </a:solidFill>
              </a:rPr>
              <a:t> I-</a:t>
            </a:r>
            <a:r>
              <a:rPr lang="en-US" sz="2800" b="1" dirty="0" err="1">
                <a:solidFill>
                  <a:schemeClr val="bg1"/>
                </a:solidFill>
              </a:rPr>
              <a:t>ốt</a:t>
            </a:r>
            <a:r>
              <a:rPr lang="en-US" sz="2800" b="1" dirty="0">
                <a:solidFill>
                  <a:schemeClr val="bg1"/>
                </a:solidFill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</a:rPr>
              <a:t>người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sẽ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mắc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bệnh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gì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vi-VN" sz="2800" b="1" dirty="0" smtClean="0">
              <a:solidFill>
                <a:schemeClr val="bg1"/>
              </a:solidFill>
            </a:endParaRPr>
          </a:p>
          <a:p>
            <a:pPr algn="ctr"/>
            <a:r>
              <a:rPr lang="vi-VN" sz="2800" b="1" dirty="0">
                <a:solidFill>
                  <a:srgbClr val="FFFF00"/>
                </a:solidFill>
              </a:rPr>
              <a:t>(áp dụng lớp 5 đến lớp 9</a:t>
            </a:r>
            <a:r>
              <a:rPr lang="vi-VN" sz="2800" b="1" dirty="0" smtClean="0">
                <a:solidFill>
                  <a:srgbClr val="FFFF00"/>
                </a:solidFill>
              </a:rPr>
              <a:t>)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92072" y="3525783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4078280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822565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6" y="3890754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Suy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nhược</a:t>
            </a:r>
            <a:endParaRPr lang="fr-FR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092432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Bướu cổ</a:t>
            </a:r>
            <a:endParaRPr lang="fr-FR" sz="48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6458" y="3985569"/>
            <a:ext cx="303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Suy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</a:rPr>
              <a:t>dinh dưỡng</a:t>
            </a:r>
            <a:endParaRPr lang="fr-FR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8" y="5096869"/>
            <a:ext cx="239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Còi xương</a:t>
            </a:r>
            <a:endParaRPr lang="fr-FR" sz="3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3974778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01708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12202" y="5202523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6" y="1550892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vi-VN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Khi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thiếu</a:t>
            </a:r>
            <a:r>
              <a:rPr lang="en-US" sz="2800" b="1" dirty="0">
                <a:solidFill>
                  <a:schemeClr val="bg1"/>
                </a:solidFill>
              </a:rPr>
              <a:t> I-</a:t>
            </a:r>
            <a:r>
              <a:rPr lang="en-US" sz="2800" b="1" dirty="0" err="1">
                <a:solidFill>
                  <a:schemeClr val="bg1"/>
                </a:solidFill>
              </a:rPr>
              <a:t>ốt</a:t>
            </a:r>
            <a:r>
              <a:rPr lang="en-US" sz="2800" b="1" dirty="0">
                <a:solidFill>
                  <a:schemeClr val="bg1"/>
                </a:solidFill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</a:rPr>
              <a:t>người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sẽ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mắc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bệnh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gì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vi-VN" sz="2800" b="1" dirty="0" smtClean="0">
              <a:solidFill>
                <a:schemeClr val="bg1"/>
              </a:solidFill>
            </a:endParaRPr>
          </a:p>
          <a:p>
            <a:pPr algn="ctr"/>
            <a:r>
              <a:rPr lang="vi-VN" sz="2800" b="1" dirty="0">
                <a:solidFill>
                  <a:srgbClr val="FFFF00"/>
                </a:solidFill>
              </a:rPr>
              <a:t>(áp dụng lớp 5 đến lớp 9</a:t>
            </a:r>
            <a:r>
              <a:rPr lang="vi-VN" sz="2800" b="1" dirty="0" smtClean="0">
                <a:solidFill>
                  <a:srgbClr val="FFFF00"/>
                </a:solidFill>
              </a:rPr>
              <a:t>)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4078278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4027319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Suy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nhược</a:t>
            </a:r>
            <a:endParaRPr lang="fr-FR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092432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C000"/>
                </a:solidFill>
                <a:latin typeface="Montserrat" panose="00000500000000000000" pitchFamily="2" charset="0"/>
              </a:rPr>
              <a:t>Bướu cổ</a:t>
            </a:r>
            <a:endParaRPr lang="fr-FR" sz="48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6459" y="3985569"/>
            <a:ext cx="3239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Suy dinh dưỡng</a:t>
            </a:r>
            <a:endParaRPr lang="fr-FR" sz="48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8" y="5007887"/>
            <a:ext cx="239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Còi xương</a:t>
            </a:r>
            <a:endParaRPr lang="fr-FR" sz="3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7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vi-VN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507072" y="2490549"/>
            <a:ext cx="8433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km2 </a:t>
            </a:r>
            <a:r>
              <a:rPr lang="en-US" sz="2800" b="1" dirty="0" err="1">
                <a:solidFill>
                  <a:schemeClr val="bg1"/>
                </a:solidFill>
              </a:rPr>
              <a:t>đổi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ra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vị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bằng</a:t>
            </a:r>
            <a:r>
              <a:rPr lang="en-US" sz="2800" b="1" dirty="0">
                <a:solidFill>
                  <a:schemeClr val="bg1"/>
                </a:solidFill>
              </a:rPr>
              <a:t> m2 ta </a:t>
            </a:r>
            <a:r>
              <a:rPr lang="en-US" sz="2800" b="1" dirty="0" err="1">
                <a:solidFill>
                  <a:schemeClr val="bg1"/>
                </a:solidFill>
              </a:rPr>
              <a:t>được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vi-VN" sz="2800" b="1" dirty="0" smtClean="0">
              <a:solidFill>
                <a:schemeClr val="bg1"/>
              </a:solidFill>
            </a:endParaRPr>
          </a:p>
          <a:p>
            <a:pPr algn="ctr"/>
            <a:r>
              <a:rPr lang="vi-VN" sz="2800" b="1" dirty="0" smtClean="0">
                <a:solidFill>
                  <a:srgbClr val="FFFF00"/>
                </a:solidFill>
              </a:rPr>
              <a:t>(áp dụng lớp 5 đến lớp 9)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92072" y="3525783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4078280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822565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6" y="3890754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</a:rPr>
              <a:t>10.000m2</a:t>
            </a:r>
            <a:endParaRPr lang="fr-FR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092432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1.000.000m2</a:t>
            </a:r>
            <a:endParaRPr lang="fr-FR" sz="48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6458" y="3985569"/>
            <a:ext cx="303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</a:rPr>
              <a:t>100.000m2</a:t>
            </a:r>
            <a:endParaRPr lang="fr-FR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8" y="5096869"/>
            <a:ext cx="239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10.000.000m2</a:t>
            </a:r>
            <a:endParaRPr lang="fr-FR" sz="3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3974778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01708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12202" y="5202523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vi-VN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</a:rPr>
              <a:t>1</a:t>
            </a:r>
            <a:r>
              <a:rPr lang="en-US" sz="2400" b="1" dirty="0">
                <a:solidFill>
                  <a:schemeClr val="bg1"/>
                </a:solidFill>
              </a:rPr>
              <a:t> km2 </a:t>
            </a:r>
            <a:r>
              <a:rPr lang="en-US" sz="2400" b="1" dirty="0" err="1">
                <a:solidFill>
                  <a:schemeClr val="bg1"/>
                </a:solidFill>
              </a:rPr>
              <a:t>đổi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đơn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vị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bằng</a:t>
            </a:r>
            <a:r>
              <a:rPr lang="en-US" sz="2400" b="1" dirty="0">
                <a:solidFill>
                  <a:schemeClr val="bg1"/>
                </a:solidFill>
              </a:rPr>
              <a:t> m2 ta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  <a:p>
            <a:pPr algn="ctr"/>
            <a:r>
              <a:rPr lang="vi-VN" sz="2400" b="1" dirty="0">
                <a:solidFill>
                  <a:srgbClr val="FFFF00"/>
                </a:solidFill>
              </a:rPr>
              <a:t>(áp dụng lớp 5 đến lớp 9)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7" y="3740167"/>
            <a:ext cx="3804665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2" y="3732601"/>
            <a:ext cx="4218957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0" y="4853547"/>
            <a:ext cx="379935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13644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4027319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10.000m2</a:t>
            </a:r>
            <a:endParaRPr lang="fr-FR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092432"/>
            <a:ext cx="280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C000"/>
                </a:solidFill>
                <a:latin typeface="Montserrat" panose="00000500000000000000" pitchFamily="2" charset="0"/>
              </a:rPr>
              <a:t>1.000.000m2</a:t>
            </a:r>
            <a:endParaRPr lang="fr-FR" sz="48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6459" y="3985569"/>
            <a:ext cx="247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100.000m2</a:t>
            </a:r>
            <a:endParaRPr lang="fr-FR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8" y="5096869"/>
            <a:ext cx="3211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10.000.000m2</a:t>
            </a:r>
            <a:endParaRPr lang="fr-FR" sz="3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8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vi-VN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335478" y="1850704"/>
            <a:ext cx="84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chemeClr val="bg1"/>
                </a:solidFill>
              </a:rPr>
              <a:t>Cơ quan hô hấp gồm: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82427" y="2477683"/>
            <a:ext cx="4040856" cy="1871687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647990" y="2462276"/>
            <a:ext cx="4078280" cy="1945212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482427" y="4349371"/>
            <a:ext cx="4040856" cy="1602240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407489"/>
            <a:ext cx="3967114" cy="1536556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387393" y="2960104"/>
            <a:ext cx="2844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</a:rPr>
              <a:t>Mũi, khí quản, phế quản, tai</a:t>
            </a:r>
            <a:endParaRPr lang="fr-FR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96592" y="4453993"/>
            <a:ext cx="2344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Mũi, khí quản, hai lá phổi và các mạch máu</a:t>
            </a:r>
            <a:endParaRPr lang="fr-FR" sz="48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6430" y="2544606"/>
            <a:ext cx="3032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</a:rPr>
              <a:t>Mũi, khí quản, phế quản, </a:t>
            </a:r>
            <a:r>
              <a:rPr lang="vi-VN" sz="2800" b="1" dirty="0" smtClean="0">
                <a:solidFill>
                  <a:schemeClr val="bg1"/>
                </a:solidFill>
              </a:rPr>
              <a:t>tai và hai lá phổi</a:t>
            </a:r>
            <a:endParaRPr lang="fr-FR" sz="28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fr-FR" sz="2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7" y="4990413"/>
            <a:ext cx="239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Mũi, phế quản</a:t>
            </a:r>
            <a:endParaRPr lang="fr-FR" sz="3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4999" y="3452547"/>
            <a:ext cx="45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46713" y="4851913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61399" y="2960104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12202" y="5096283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7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vi-VN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6095998" y="2477683"/>
            <a:ext cx="4630271" cy="1850322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7012202" y="2703548"/>
            <a:ext cx="3054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</a:rPr>
              <a:t>Mũi, khí quản, </a:t>
            </a:r>
            <a:r>
              <a:rPr lang="vi-VN" sz="2800" b="1" dirty="0" smtClean="0">
                <a:solidFill>
                  <a:srgbClr val="FFFF00"/>
                </a:solidFill>
              </a:rPr>
              <a:t>phế quản</a:t>
            </a:r>
            <a:r>
              <a:rPr lang="vi-VN" sz="2800" b="1" dirty="0">
                <a:solidFill>
                  <a:srgbClr val="FFFF00"/>
                </a:solidFill>
              </a:rPr>
              <a:t>, tai và hai lá phổi</a:t>
            </a:r>
            <a:endParaRPr lang="fr-FR" sz="2800" b="1" dirty="0">
              <a:solidFill>
                <a:srgbClr val="FFFF00"/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97707" y="3237102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FFC000"/>
                </a:solidFill>
                <a:latin typeface="Montserrat" panose="00000500000000000000" pitchFamily="2" charset="0"/>
              </a:rPr>
              <a:t>B.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335478" y="1871108"/>
            <a:ext cx="84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chemeClr val="bg1"/>
                </a:solidFill>
              </a:rPr>
              <a:t>Cơ quan hô hấp gồm: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482427" y="2477683"/>
            <a:ext cx="4040856" cy="1871687"/>
            <a:chOff x="333828" y="1584291"/>
            <a:chExt cx="11524343" cy="484777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2387393" y="2960104"/>
            <a:ext cx="2844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</a:rPr>
              <a:t>Mũi, khí quản, phế quản, tai</a:t>
            </a:r>
            <a:endParaRPr lang="fr-FR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84999" y="3452547"/>
            <a:ext cx="45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482427" y="4349371"/>
            <a:ext cx="4040856" cy="1602240"/>
            <a:chOff x="333828" y="1584291"/>
            <a:chExt cx="11524343" cy="484777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2496592" y="4453993"/>
            <a:ext cx="2344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Mũi, khí quản, hai lá phổi và các mạch máu</a:t>
            </a:r>
            <a:endParaRPr lang="fr-FR" sz="48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46713" y="4851913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099791" y="4328005"/>
            <a:ext cx="4626478" cy="1536556"/>
            <a:chOff x="333828" y="1584291"/>
            <a:chExt cx="11524343" cy="4847772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7340870" y="4944802"/>
            <a:ext cx="239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Mũi, phế quản</a:t>
            </a:r>
            <a:endParaRPr lang="fr-FR" sz="3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61231" y="500635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327999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2" grpId="0"/>
      <p:bldP spid="38" grpId="0"/>
      <p:bldP spid="43" grpId="0"/>
      <p:bldP spid="44" grpId="0"/>
      <p:bldP spid="48" grpId="0"/>
      <p:bldP spid="49" grpId="0"/>
      <p:bldP spid="53" grpId="0"/>
      <p:bldP spid="5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91023" y="1570566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vi-VN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335478" y="1850704"/>
            <a:ext cx="84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chemeClr val="bg1"/>
                </a:solidFill>
              </a:rPr>
              <a:t>Khi có hỏa hoạn gọi ngay đến số: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11869" y="2805241"/>
            <a:ext cx="2186652" cy="1189211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275726" y="2801005"/>
            <a:ext cx="2314631" cy="1283677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154547" y="4407489"/>
            <a:ext cx="2535364" cy="1428550"/>
            <a:chOff x="333828" y="1584291"/>
            <a:chExt cx="11524343" cy="450701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3734125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3419198" y="3129382"/>
            <a:ext cx="284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</a:rPr>
              <a:t>110</a:t>
            </a:r>
            <a:endParaRPr lang="fr-FR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74195" y="3130575"/>
            <a:ext cx="3032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</a:rPr>
              <a:t>114</a:t>
            </a:r>
            <a:endParaRPr lang="fr-FR" sz="28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fr-FR" sz="2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33468" y="4780076"/>
            <a:ext cx="106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115</a:t>
            </a:r>
            <a:endParaRPr lang="fr-FR" sz="3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8719" y="3190937"/>
            <a:ext cx="45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89135" y="3221945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06419" y="482868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c</a:t>
            </a:r>
            <a:r>
              <a:rPr lang="fr-FR" sz="2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fr-FR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9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2" grpId="0"/>
      <p:bldP spid="33" grpId="0"/>
      <p:bldP spid="2" grpId="0"/>
      <p:bldP spid="35" grpId="0"/>
      <p:bldP spid="3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6" y="1550892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vi-VN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vi-VN" sz="2800" b="1" dirty="0">
                <a:solidFill>
                  <a:schemeClr val="bg1"/>
                </a:solidFill>
              </a:rPr>
              <a:t>Khi có hỏa hoạn gọi ngay đến số: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4078278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28757" y="4027319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</a:rPr>
              <a:t>110</a:t>
            </a:r>
            <a:endParaRPr lang="fr-FR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757" y="5092432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C000"/>
                </a:solidFill>
                <a:latin typeface="Montserrat" panose="00000500000000000000" pitchFamily="2" charset="0"/>
              </a:rPr>
              <a:t>114</a:t>
            </a:r>
            <a:endParaRPr lang="fr-FR" sz="48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2334" y="3985569"/>
            <a:ext cx="3239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115</a:t>
            </a:r>
            <a:endParaRPr lang="fr-FR" sz="48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000" b="1" dirty="0">
                <a:solidFill>
                  <a:srgbClr val="FFC000"/>
                </a:solidFill>
                <a:latin typeface="Montserrat" panose="00000500000000000000" pitchFamily="2" charset="0"/>
              </a:rPr>
              <a:t>B</a:t>
            </a:r>
            <a:r>
              <a:rPr lang="fr-FR" sz="2000" b="1" dirty="0" smtClean="0">
                <a:solidFill>
                  <a:srgbClr val="FFC000"/>
                </a:solidFill>
                <a:latin typeface="Montserrat" panose="00000500000000000000" pitchFamily="2" charset="0"/>
              </a:rPr>
              <a:t>.</a:t>
            </a:r>
            <a:endParaRPr lang="fr-FR" sz="20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C</a:t>
            </a:r>
            <a:r>
              <a:rPr lang="fr-FR" sz="2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fr-FR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3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Trái đất chuyển động  quanh mặt trời theo hướng</a:t>
            </a:r>
            <a:r>
              <a:rPr lang="vi-VN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…</a:t>
            </a:r>
          </a:p>
          <a:p>
            <a:pPr algn="ctr"/>
            <a:r>
              <a:rPr lang="vi-VN" sz="2400" b="1" dirty="0">
                <a:solidFill>
                  <a:srgbClr val="FFFF00"/>
                </a:solidFill>
                <a:latin typeface="Montserrat" panose="00000500000000000000" pitchFamily="2" charset="0"/>
              </a:rPr>
              <a:t>(Áp dụng riêng cho học sinh cấp </a:t>
            </a:r>
            <a:r>
              <a:rPr lang="vi-VN" sz="2400" b="1" dirty="0" smtClean="0">
                <a:solidFill>
                  <a:srgbClr val="FFFF00"/>
                </a:solidFill>
                <a:latin typeface="Montserrat" panose="00000500000000000000" pitchFamily="2" charset="0"/>
              </a:rPr>
              <a:t>2)      </a:t>
            </a:r>
            <a:r>
              <a:rPr lang="vi-VN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         </a:t>
            </a:r>
            <a:endParaRPr lang="fr-FR" sz="255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344647" y="4008177"/>
            <a:ext cx="5897556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3817981" y="4203265"/>
            <a:ext cx="489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C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  </a:t>
            </a:r>
            <a:r>
              <a:rPr lang="en-US" sz="2000" b="1" dirty="0" smtClean="0">
                <a:solidFill>
                  <a:srgbClr val="FFC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</a:t>
            </a:r>
            <a:r>
              <a:rPr lang="en-US" sz="2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</a:t>
            </a:r>
            <a:r>
              <a:rPr lang="vi-VN" sz="2000" b="1" dirty="0" smtClean="0">
                <a:solidFill>
                  <a:srgbClr val="FFC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từ tây sang đông</a:t>
            </a:r>
            <a:endParaRPr lang="fr-FR" sz="28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pic>
        <p:nvPicPr>
          <p:cNvPr id="34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1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vi-VN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335478" y="1850704"/>
            <a:ext cx="84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Các hoạt động thương mại là: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82427" y="2477683"/>
            <a:ext cx="4040856" cy="1871687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647990" y="2462276"/>
            <a:ext cx="4078280" cy="1945212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482427" y="4349371"/>
            <a:ext cx="4040856" cy="1602240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407489"/>
            <a:ext cx="3967114" cy="1536556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387393" y="2960104"/>
            <a:ext cx="2844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</a:rPr>
              <a:t>Trồng rừng, nuôi cá</a:t>
            </a:r>
            <a:endParaRPr lang="fr-FR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96592" y="4563920"/>
            <a:ext cx="2344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Khai thác khoáng sản</a:t>
            </a:r>
            <a:endParaRPr lang="fr-FR" sz="48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39251" y="2885762"/>
            <a:ext cx="3032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</a:rPr>
              <a:t>Các hoạt động mua bán</a:t>
            </a:r>
            <a:endParaRPr lang="fr-FR" sz="28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fr-FR" sz="2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8447" y="4990413"/>
            <a:ext cx="2874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Đánh bắt hải sản</a:t>
            </a:r>
            <a:endParaRPr lang="fr-FR" sz="3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4997" y="3345302"/>
            <a:ext cx="45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46713" y="4851913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86376" y="314524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12202" y="5096283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5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vi-VN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vi-VN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6095998" y="2477683"/>
            <a:ext cx="4630271" cy="1850322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7024756" y="2913042"/>
            <a:ext cx="3054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FF00"/>
                </a:solidFill>
              </a:rPr>
              <a:t>Các hoạt động mua bán</a:t>
            </a:r>
            <a:endParaRPr lang="fr-FR" sz="2800" b="1" dirty="0">
              <a:solidFill>
                <a:srgbClr val="FFFF00"/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97707" y="3237102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FFC000"/>
                </a:solidFill>
                <a:latin typeface="Montserrat" panose="00000500000000000000" pitchFamily="2" charset="0"/>
              </a:rPr>
              <a:t>B.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335478" y="1871108"/>
            <a:ext cx="84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chemeClr val="bg1"/>
                </a:solidFill>
              </a:rPr>
              <a:t>Các hoạt động thương mại là: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482427" y="2477683"/>
            <a:ext cx="4040856" cy="1871687"/>
            <a:chOff x="333828" y="1584291"/>
            <a:chExt cx="11524343" cy="484777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2387393" y="2960104"/>
            <a:ext cx="2844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</a:rPr>
              <a:t>Trồng rừng, nuôi cá</a:t>
            </a:r>
            <a:endParaRPr lang="fr-FR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84997" y="3255904"/>
            <a:ext cx="45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482427" y="4349371"/>
            <a:ext cx="4040856" cy="1602240"/>
            <a:chOff x="333828" y="1584291"/>
            <a:chExt cx="11524343" cy="484777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2496592" y="4453993"/>
            <a:ext cx="2344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Khai thác khoáng sản</a:t>
            </a:r>
            <a:endParaRPr lang="fr-FR" sz="48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46713" y="4851913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099791" y="4328005"/>
            <a:ext cx="4626478" cy="1536556"/>
            <a:chOff x="333828" y="1584291"/>
            <a:chExt cx="11524343" cy="4847772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7340870" y="4944802"/>
            <a:ext cx="285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Đánh bắt hải sản</a:t>
            </a:r>
            <a:endParaRPr lang="fr-FR" sz="3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61231" y="500635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275041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2" grpId="0"/>
      <p:bldP spid="38" grpId="0"/>
      <p:bldP spid="43" grpId="0"/>
      <p:bldP spid="44" grpId="0"/>
      <p:bldP spid="48" grpId="0"/>
      <p:bldP spid="49" grpId="0"/>
      <p:bldP spid="53" grpId="0"/>
      <p:bldP spid="5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5352" y="561270"/>
            <a:ext cx="8433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FF00"/>
                </a:solidFill>
              </a:rPr>
              <a:t>Chúc mừng người chiến thắng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4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 đi bộ trên đường nên đi như thế nào để đảm bảo an toàn?</a:t>
            </a:r>
            <a:endParaRPr lang="fr-FR" sz="40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3013075" y="4081577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Đi bên trái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13074" y="5073515"/>
            <a:ext cx="234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Đi giữa lòng đường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63934" y="3977156"/>
            <a:ext cx="2162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Đi bên phải, trên  vỉa hè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63935" y="5063060"/>
            <a:ext cx="243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Đuổi bắt nhau trên đường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60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602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368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3688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4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 đi bộ trên đường nên đi như thế nào để đảm bảo an toàn?</a:t>
            </a:r>
            <a:endParaRPr lang="fr-FR" sz="40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3013075" y="4081577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Đi bên trái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13074" y="5073515"/>
            <a:ext cx="234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Đi giữa lòng đường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63934" y="3977156"/>
            <a:ext cx="2162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C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Đi bên phải, trên  vỉa hè</a:t>
            </a:r>
            <a:endParaRPr lang="fr-FR" sz="28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63935" y="5063060"/>
            <a:ext cx="243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Đuổi bắt nhau trên đường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60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602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368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3688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2780</Words>
  <Application>Microsoft Office PowerPoint</Application>
  <PresentationFormat>Custom</PresentationFormat>
  <Paragraphs>1006</Paragraphs>
  <Slides>72</Slides>
  <Notes>0</Notes>
  <HiddenSlides>0</HiddenSlides>
  <MMClips>68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Rung chuông vàng - VnDoc.com</dc:title>
  <dc:creator>VnDoc</dc:creator>
  <cp:lastModifiedBy>Hp</cp:lastModifiedBy>
  <cp:revision>71</cp:revision>
  <dcterms:created xsi:type="dcterms:W3CDTF">2021-01-07T03:44:00Z</dcterms:created>
  <dcterms:modified xsi:type="dcterms:W3CDTF">2024-12-14T15:06:41Z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8CCEAE62B29B4E73B9F60E10C9CC03F3</vt:lpwstr>
  </property>
  <property fmtid="{D5CDD505-2E9C-101B-9397-08002B2CF9AE}" pid="3" name="KSOProductBuildVer">
    <vt:lpwstr>1033-11.2.0.10463</vt:lpwstr>
  </property>
</Properties>
</file>