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udio/unknown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9" r:id="rId2"/>
    <p:sldId id="348" r:id="rId3"/>
    <p:sldId id="311" r:id="rId4"/>
    <p:sldId id="365" r:id="rId5"/>
    <p:sldId id="312" r:id="rId6"/>
    <p:sldId id="366" r:id="rId7"/>
    <p:sldId id="313" r:id="rId8"/>
    <p:sldId id="364" r:id="rId9"/>
    <p:sldId id="335" r:id="rId10"/>
    <p:sldId id="368" r:id="rId11"/>
    <p:sldId id="350" r:id="rId12"/>
    <p:sldId id="351" r:id="rId13"/>
    <p:sldId id="352" r:id="rId14"/>
    <p:sldId id="321" r:id="rId15"/>
    <p:sldId id="353" r:id="rId16"/>
    <p:sldId id="354" r:id="rId17"/>
    <p:sldId id="355" r:id="rId18"/>
    <p:sldId id="356" r:id="rId19"/>
    <p:sldId id="357" r:id="rId20"/>
    <p:sldId id="358" r:id="rId21"/>
    <p:sldId id="345" r:id="rId22"/>
    <p:sldId id="359" r:id="rId23"/>
    <p:sldId id="347" r:id="rId24"/>
    <p:sldId id="360" r:id="rId25"/>
    <p:sldId id="361" r:id="rId26"/>
    <p:sldId id="362" r:id="rId27"/>
    <p:sldId id="328" r:id="rId28"/>
    <p:sldId id="339" r:id="rId29"/>
    <p:sldId id="277" r:id="rId3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91281" autoAdjust="0"/>
  </p:normalViewPr>
  <p:slideViewPr>
    <p:cSldViewPr>
      <p:cViewPr varScale="1">
        <p:scale>
          <a:sx n="103" d="100"/>
          <a:sy n="103" d="100"/>
        </p:scale>
        <p:origin x="-792" y="-84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6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6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6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6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2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6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9A5272-5E3A-47CD-80A1-3F5BC92C396B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9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DB42F2-CBB3-47ED-A384-43CAA9D57D06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26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65;g65af97229a_2_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Google Shape;66;g65af97229a_2_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2276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11268704" y="6218239"/>
            <a:ext cx="730555" cy="523875"/>
          </a:xfrm>
        </p:spPr>
        <p:txBody>
          <a:bodyPr spcFirstLastPara="1" lIns="91425" tIns="91425" rIns="91425" bIns="91425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9C0367B8-B656-4DDD-A6D3-B9F88FD584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8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audio" Target="../media/media2.wma"/><Relationship Id="rId16" Type="http://schemas.openxmlformats.org/officeDocument/2006/relationships/image" Target="../media/image17.wmf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5" Type="http://schemas.openxmlformats.org/officeDocument/2006/relationships/image" Target="../media/image16.wmf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11.xml"/><Relationship Id="rId1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17" Type="http://schemas.openxmlformats.org/officeDocument/2006/relationships/slide" Target="slide3.xml"/><Relationship Id="rId2" Type="http://schemas.openxmlformats.org/officeDocument/2006/relationships/audio" Target="../media/media2.wma"/><Relationship Id="rId16" Type="http://schemas.openxmlformats.org/officeDocument/2006/relationships/image" Target="../media/image17.wmf"/><Relationship Id="rId20" Type="http://schemas.openxmlformats.org/officeDocument/2006/relationships/slide" Target="slide9.xml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5" Type="http://schemas.openxmlformats.org/officeDocument/2006/relationships/image" Target="../media/image16.wmf"/><Relationship Id="rId10" Type="http://schemas.openxmlformats.org/officeDocument/2006/relationships/image" Target="../media/image12.gif"/><Relationship Id="rId19" Type="http://schemas.openxmlformats.org/officeDocument/2006/relationships/slide" Target="slide7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HUONG%20TRINH%20MOI\GIAO%20AN%20PP\TIENG%20VIET\bai%2021-%2025\bai%2024\409_20200731101152_b24_ua_kn.mp4" TargetMode="Externa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11.xml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17" Type="http://schemas.openxmlformats.org/officeDocument/2006/relationships/slide" Target="slide5.xml"/><Relationship Id="rId2" Type="http://schemas.openxmlformats.org/officeDocument/2006/relationships/audio" Target="../media/media2.wma"/><Relationship Id="rId16" Type="http://schemas.openxmlformats.org/officeDocument/2006/relationships/image" Target="../media/image17.wmf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5" Type="http://schemas.openxmlformats.org/officeDocument/2006/relationships/image" Target="../media/image16.wmf"/><Relationship Id="rId10" Type="http://schemas.openxmlformats.org/officeDocument/2006/relationships/image" Target="../media/image12.gif"/><Relationship Id="rId19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11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17" Type="http://schemas.openxmlformats.org/officeDocument/2006/relationships/slide" Target="slide7.xml"/><Relationship Id="rId2" Type="http://schemas.openxmlformats.org/officeDocument/2006/relationships/audio" Target="../media/media2.wma"/><Relationship Id="rId16" Type="http://schemas.openxmlformats.org/officeDocument/2006/relationships/image" Target="../media/image17.wmf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5" Type="http://schemas.openxmlformats.org/officeDocument/2006/relationships/image" Target="../media/image16.wmf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17" Type="http://schemas.openxmlformats.org/officeDocument/2006/relationships/slide" Target="slide9.xml"/><Relationship Id="rId2" Type="http://schemas.openxmlformats.org/officeDocument/2006/relationships/audio" Target="../media/media2.wma"/><Relationship Id="rId16" Type="http://schemas.openxmlformats.org/officeDocument/2006/relationships/image" Target="../media/image17.wmf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5" Type="http://schemas.openxmlformats.org/officeDocument/2006/relationships/image" Target="../media/image16.wmf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xmlns="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81" y="1691029"/>
            <a:ext cx="2696633" cy="40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xmlns="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66" y="2101043"/>
            <a:ext cx="522817" cy="15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xmlns="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4032" y="1938067"/>
            <a:ext cx="2366433" cy="35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xmlns="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1" y="2267450"/>
            <a:ext cx="522817" cy="15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xmlns="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7" y="151401"/>
            <a:ext cx="1871133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xmlns="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054" y="5123996"/>
            <a:ext cx="1540552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xmlns="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11208" y="5441393"/>
            <a:ext cx="1871133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xmlns="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53947" y="180826"/>
            <a:ext cx="1871133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xmlns="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31" y="1391736"/>
            <a:ext cx="4723636" cy="17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xmlns="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46906" y="938175"/>
            <a:ext cx="8356250" cy="411048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liệt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endParaRPr lang="en-US" sz="2793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xmlns="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0685" y="3173255"/>
            <a:ext cx="10401300" cy="1194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giờ</a:t>
            </a:r>
            <a:endParaRPr lang="en-US" sz="3025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en-US" sz="3025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xmlns="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005" y="4510644"/>
            <a:ext cx="10346266" cy="195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LỚP 1</a:t>
            </a:r>
          </a:p>
          <a:p>
            <a:r>
              <a:rPr lang="en-US" sz="3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25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24: ua ưa</a:t>
            </a:r>
            <a:endParaRPr lang="en-US" sz="302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2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025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 </a:t>
            </a:r>
            <a:r>
              <a:rPr lang="en-US" sz="3025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:Đoàn Thị Thúy </a:t>
            </a:r>
            <a:endParaRPr lang="en-US" sz="3025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2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3025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3025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 Trấn Tiên Lãng</a:t>
            </a:r>
            <a:endParaRPr lang="en-US" sz="3025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3002DCB-9916-44FF-AF46-72F6D05E0C4E}"/>
              </a:ext>
            </a:extLst>
          </p:cNvPr>
          <p:cNvGrpSpPr/>
          <p:nvPr/>
        </p:nvGrpSpPr>
        <p:grpSpPr>
          <a:xfrm>
            <a:off x="-63534" y="-98473"/>
            <a:ext cx="12282364" cy="6959523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xmlns="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xmlns="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xmlns="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xmlns="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xmlns="" id="{1210B4BE-6BD2-4317-A61E-8A2501A5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4614" y="5725972"/>
            <a:ext cx="609600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3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xmlns="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C197E6-B724-4F3C-A549-9E55C6F546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19152" r="9091" b="6821"/>
          <a:stretch/>
        </p:blipFill>
        <p:spPr>
          <a:xfrm>
            <a:off x="4066386" y="2839184"/>
            <a:ext cx="5879496" cy="38390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xmlns="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2106452" y="-497516"/>
            <a:ext cx="10085350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xmlns="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xmlns="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xmlns="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5" y="4828614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5" grpId="0"/>
      <p:bldP spid="7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5"/>
          <p:cNvGrpSpPr>
            <a:grpSpLocks/>
          </p:cNvGrpSpPr>
          <p:nvPr/>
        </p:nvGrpSpPr>
        <p:grpSpPr bwMode="auto">
          <a:xfrm rot="19672939">
            <a:off x="1889919" y="609600"/>
            <a:ext cx="1066800" cy="685800"/>
            <a:chOff x="4733" y="799"/>
            <a:chExt cx="388" cy="353"/>
          </a:xfrm>
        </p:grpSpPr>
        <p:sp>
          <p:nvSpPr>
            <p:cNvPr id="8212" name="Freeform 1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Freeform 1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Freeform 1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5" name="Group 19"/>
          <p:cNvGrpSpPr>
            <a:grpSpLocks/>
          </p:cNvGrpSpPr>
          <p:nvPr/>
        </p:nvGrpSpPr>
        <p:grpSpPr bwMode="auto">
          <a:xfrm rot="17799232">
            <a:off x="2156619" y="419100"/>
            <a:ext cx="1066800" cy="685800"/>
            <a:chOff x="4733" y="799"/>
            <a:chExt cx="388" cy="353"/>
          </a:xfrm>
        </p:grpSpPr>
        <p:sp>
          <p:nvSpPr>
            <p:cNvPr id="8209" name="Freeform 2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Freeform 2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2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23"/>
          <p:cNvGrpSpPr>
            <a:grpSpLocks/>
          </p:cNvGrpSpPr>
          <p:nvPr/>
        </p:nvGrpSpPr>
        <p:grpSpPr bwMode="auto">
          <a:xfrm>
            <a:off x="1813719" y="1"/>
            <a:ext cx="838200" cy="1427163"/>
            <a:chOff x="336" y="144"/>
            <a:chExt cx="528" cy="899"/>
          </a:xfrm>
        </p:grpSpPr>
        <p:grpSp>
          <p:nvGrpSpPr>
            <p:cNvPr id="8204" name="Group 2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8206" name="Freeform 25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7" name="Freeform 26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0 w 409"/>
                  <a:gd name="T1" fmla="*/ 1 h 658"/>
                  <a:gd name="T2" fmla="*/ 0 w 409"/>
                  <a:gd name="T3" fmla="*/ 1 h 658"/>
                  <a:gd name="T4" fmla="*/ 0 w 409"/>
                  <a:gd name="T5" fmla="*/ 1 h 658"/>
                  <a:gd name="T6" fmla="*/ 0 w 409"/>
                  <a:gd name="T7" fmla="*/ 1 h 658"/>
                  <a:gd name="T8" fmla="*/ 0 w 409"/>
                  <a:gd name="T9" fmla="*/ 1 h 658"/>
                  <a:gd name="T10" fmla="*/ 0 w 409"/>
                  <a:gd name="T11" fmla="*/ 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8" name="Freeform 27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0 w 409"/>
                  <a:gd name="T1" fmla="*/ 0 h 658"/>
                  <a:gd name="T2" fmla="*/ 0 w 409"/>
                  <a:gd name="T3" fmla="*/ 0 h 658"/>
                  <a:gd name="T4" fmla="*/ 0 w 409"/>
                  <a:gd name="T5" fmla="*/ 0 h 658"/>
                  <a:gd name="T6" fmla="*/ 0 w 409"/>
                  <a:gd name="T7" fmla="*/ 0 h 658"/>
                  <a:gd name="T8" fmla="*/ 0 w 409"/>
                  <a:gd name="T9" fmla="*/ 0 h 658"/>
                  <a:gd name="T10" fmla="*/ 0 w 409"/>
                  <a:gd name="T11" fmla="*/ 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5" name="Freeform 28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30" descr="Froc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319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869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319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62222"/>
          <a:stretch>
            <a:fillRect/>
          </a:stretch>
        </p:blipFill>
        <p:spPr bwMode="auto">
          <a:xfrm>
            <a:off x="1521619" y="50801"/>
            <a:ext cx="9194800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7519" y="5345113"/>
            <a:ext cx="9372600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0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 đưa</a:t>
            </a:r>
            <a:r>
              <a:rPr lang="en-US" sz="50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 lớp học múa.</a:t>
            </a:r>
            <a:endParaRPr lang="en-US" sz="5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8019" y="5345113"/>
            <a:ext cx="129540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0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50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09919" y="5345113"/>
            <a:ext cx="129540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0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50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E8393-F84F-458E-B371-40C6D7E9F285}"/>
              </a:ext>
            </a:extLst>
          </p:cNvPr>
          <p:cNvSpPr txBox="1">
            <a:spLocks/>
          </p:cNvSpPr>
          <p:nvPr/>
        </p:nvSpPr>
        <p:spPr>
          <a:xfrm>
            <a:off x="2420144" y="2465388"/>
            <a:ext cx="7473950" cy="200660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defRPr/>
            </a:pPr>
            <a:r>
              <a:rPr lang="en-US" sz="12482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  ưa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3B33173-1B0A-421E-8D40-E0EDF861A2D6}"/>
              </a:ext>
            </a:extLst>
          </p:cNvPr>
          <p:cNvSpPr txBox="1">
            <a:spLocks/>
          </p:cNvSpPr>
          <p:nvPr/>
        </p:nvSpPr>
        <p:spPr>
          <a:xfrm>
            <a:off x="1508919" y="1257301"/>
            <a:ext cx="3136900" cy="1128713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defRPr/>
            </a:pPr>
            <a:r>
              <a:rPr lang="en-US" sz="496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24:</a:t>
            </a:r>
          </a:p>
        </p:txBody>
      </p:sp>
    </p:spTree>
    <p:extLst>
      <p:ext uri="{BB962C8B-B14F-4D97-AF65-F5344CB8AC3E}">
        <p14:creationId xmlns:p14="http://schemas.microsoft.com/office/powerpoint/2010/main" val="4286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0"/>
            <a:ext cx="3581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423319" y="2873376"/>
            <a:ext cx="2971800" cy="1882775"/>
            <a:chOff x="384" y="1680"/>
            <a:chExt cx="1680" cy="960"/>
          </a:xfrm>
        </p:grpSpPr>
        <p:sp>
          <p:nvSpPr>
            <p:cNvPr id="10257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5400"/>
            </a:p>
          </p:txBody>
        </p:sp>
        <p:sp>
          <p:nvSpPr>
            <p:cNvPr id="10258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5400"/>
            </a:p>
          </p:txBody>
        </p:sp>
      </p:grp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3566319" y="1447800"/>
            <a:ext cx="15240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ua 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956719" y="280352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00FF"/>
                </a:solidFill>
                <a:latin typeface="Century Gothic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5400" b="1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4175919" y="280352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Century Gothic" pitchFamily="34" charset="0"/>
                <a:cs typeface="Times New Roman" panose="02020603050405020304" pitchFamily="18" charset="0"/>
              </a:rPr>
              <a:t>ua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7757319" y="1471614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.VnAvant" pitchFamily="34" charset="0"/>
                <a:cs typeface="Arial" panose="020B0604020202020204" pitchFamily="34" charset="0"/>
              </a:rPr>
              <a:t>ưa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6473032" y="2855914"/>
            <a:ext cx="2971800" cy="1882775"/>
            <a:chOff x="384" y="1680"/>
            <a:chExt cx="1680" cy="960"/>
          </a:xfrm>
        </p:grpSpPr>
        <p:sp>
          <p:nvSpPr>
            <p:cNvPr id="10254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5400"/>
            </a:p>
          </p:txBody>
        </p:sp>
        <p:sp>
          <p:nvSpPr>
            <p:cNvPr id="10255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7006432" y="2819401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00FF"/>
                </a:solidFill>
                <a:latin typeface=".VnArial" pitchFamily="34" charset="0"/>
                <a:cs typeface="Arial" panose="020B0604020202020204" pitchFamily="34" charset="0"/>
              </a:rPr>
              <a:t>đ</a:t>
            </a:r>
            <a:r>
              <a:rPr lang="en-US" alt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062119" y="2838451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ưa </a:t>
            </a:r>
          </a:p>
        </p:txBody>
      </p:sp>
      <p:sp>
        <p:nvSpPr>
          <p:cNvPr id="10251" name="Text Box 9"/>
          <p:cNvSpPr txBox="1">
            <a:spLocks noChangeArrowheads="1"/>
          </p:cNvSpPr>
          <p:nvPr/>
        </p:nvSpPr>
        <p:spPr bwMode="auto">
          <a:xfrm>
            <a:off x="7616032" y="3557589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980532" y="3743326"/>
            <a:ext cx="22415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00FF"/>
                </a:solidFill>
                <a:latin typeface="Century Gothic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5400" b="1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úa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7044532" y="3778251"/>
            <a:ext cx="1828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00FF"/>
                </a:solidFill>
                <a:latin typeface="Century Gothic" pitchFamily="34" charset="0"/>
                <a:cs typeface="Arial" panose="020B0604020202020204" pitchFamily="34" charset="0"/>
              </a:rPr>
              <a:t>đ</a:t>
            </a:r>
            <a:r>
              <a:rPr lang="en-US" alt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ưa</a:t>
            </a:r>
          </a:p>
        </p:txBody>
      </p:sp>
    </p:spTree>
    <p:extLst>
      <p:ext uri="{BB962C8B-B14F-4D97-AF65-F5344CB8AC3E}">
        <p14:creationId xmlns:p14="http://schemas.microsoft.com/office/powerpoint/2010/main" val="39761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7" grpId="0"/>
      <p:bldP spid="48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6D38F3-E9F9-4E64-A4DB-947C92E1F493}"/>
              </a:ext>
            </a:extLst>
          </p:cNvPr>
          <p:cNvSpPr/>
          <p:nvPr/>
        </p:nvSpPr>
        <p:spPr>
          <a:xfrm>
            <a:off x="3267074" y="154958"/>
            <a:ext cx="5791200" cy="83099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</a:rPr>
              <a:t>Ai </a:t>
            </a:r>
            <a:r>
              <a:rPr kumimoji="0" lang="en-US" sz="4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</a:rPr>
              <a:t>nhanh</a:t>
            </a: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</a:rPr>
              <a:t>hơn</a:t>
            </a:r>
            <a:r>
              <a:rPr kumimoji="0" lang="en-US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43EEA0-257B-465E-BBE3-1AA7A5CE9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/>
        </p:blipFill>
        <p:spPr bwMode="auto">
          <a:xfrm>
            <a:off x="1857374" y="1096654"/>
            <a:ext cx="8239125" cy="517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4E88F6-541A-47D6-B5F5-08E1C2582145}"/>
              </a:ext>
            </a:extLst>
          </p:cNvPr>
          <p:cNvSpPr/>
          <p:nvPr/>
        </p:nvSpPr>
        <p:spPr bwMode="auto">
          <a:xfrm>
            <a:off x="2838449" y="3315976"/>
            <a:ext cx="6219825" cy="2752727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Tạo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tiếng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mới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chứa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âm</a:t>
            </a:r>
            <a:endParaRPr kumimoji="0" lang="en-US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u</a:t>
            </a:r>
            <a:r>
              <a:rPr kumimoji="0" lang="en-US" sz="8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</a:rPr>
              <a:t>a       ưa </a:t>
            </a:r>
            <a:endParaRPr kumimoji="0" lang="vi-VN" sz="8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" name="Gia-Dinh-Nho-Hanh-Phuc-To-Be-Tu-Anh 00_00_02-00_00_24.mp3">
            <a:hlinkClick r:id="" action="ppaction://media"/>
            <a:extLst>
              <a:ext uri="{FF2B5EF4-FFF2-40B4-BE49-F238E27FC236}">
                <a16:creationId xmlns:a16="http://schemas.microsoft.com/office/drawing/2014/main" xmlns="" id="{637EB1E0-3F32-4F64-8D83-C8CE4C34E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850" y="681155"/>
            <a:ext cx="609600" cy="609600"/>
          </a:xfrm>
          <a:prstGeom prst="rect">
            <a:avLst/>
          </a:prstGeom>
        </p:spPr>
      </p:pic>
      <p:sp>
        <p:nvSpPr>
          <p:cNvPr id="6" name="AutoShape 45">
            <a:extLst>
              <a:ext uri="{FF2B5EF4-FFF2-40B4-BE49-F238E27FC236}">
                <a16:creationId xmlns:a16="http://schemas.microsoft.com/office/drawing/2014/main" xmlns="" id="{84E4BDA2-D4A4-4DCB-9F83-D3C94036B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274" y="219192"/>
            <a:ext cx="2687053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4400" b="1" kern="0" dirty="0" err="1">
                <a:solidFill>
                  <a:srgbClr val="FF0000"/>
                </a:solidFill>
                <a:latin typeface="Arial" charset="0"/>
              </a:rPr>
              <a:t>Hết</a:t>
            </a:r>
            <a:r>
              <a:rPr lang="en-US" altLang="vi-VN" sz="4400" b="1" kern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vi-VN" sz="4400" b="1" kern="0" dirty="0" err="1">
                <a:solidFill>
                  <a:srgbClr val="FF0000"/>
                </a:solidFill>
                <a:latin typeface="Arial" charset="0"/>
              </a:rPr>
              <a:t>giờ</a:t>
            </a:r>
            <a:endParaRPr lang="en-US" altLang="vi-VN" sz="4400" b="1" kern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71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634333" y="2500314"/>
            <a:ext cx="15970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latin typeface="Arial-Rounded"/>
                <a:ea typeface="Arial-Rounded"/>
                <a:cs typeface="Arial-Rounded"/>
              </a:rPr>
              <a:t>cua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53558" y="2509839"/>
            <a:ext cx="15970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latin typeface="Arial-Rounded"/>
                <a:ea typeface="Arial-Rounded"/>
                <a:cs typeface="Arial-Rounded"/>
              </a:rPr>
              <a:t>đũa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91845" y="2509839"/>
            <a:ext cx="13192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latin typeface="Arial-Rounded"/>
                <a:ea typeface="Arial-Rounded"/>
                <a:cs typeface="Arial-Rounded"/>
              </a:rPr>
              <a:t>rùa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817395" y="2482850"/>
            <a:ext cx="15970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latin typeface="Arial-Rounded"/>
                <a:ea typeface="Arial-Rounded"/>
                <a:cs typeface="Arial-Rounded"/>
              </a:rPr>
              <a:t>cửa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279483" y="2509839"/>
            <a:ext cx="1595437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latin typeface="Arial-Rounded"/>
                <a:ea typeface="Arial-Rounded"/>
                <a:cs typeface="Arial-Rounded"/>
              </a:rPr>
              <a:t>dứa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738395" y="2506664"/>
            <a:ext cx="19145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latin typeface="Arial-Rounded"/>
                <a:ea typeface="Arial-Rounded"/>
                <a:cs typeface="Arial-Rounded"/>
              </a:rPr>
              <a:t>nhựa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9932" y="2374900"/>
            <a:ext cx="11985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450432" y="2368550"/>
            <a:ext cx="12001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774407" y="2387600"/>
            <a:ext cx="12001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55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995194" y="2205038"/>
            <a:ext cx="1557338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5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ưa</a:t>
            </a:r>
            <a:endParaRPr lang="en-US" altLang="en-US" sz="5500">
              <a:solidFill>
                <a:srgbClr val="FF0000"/>
              </a:solidFill>
              <a:latin typeface="Arial-Rounded"/>
            </a:endParaRPr>
          </a:p>
          <a:p>
            <a:endParaRPr lang="en-US" alt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96969" y="2230438"/>
            <a:ext cx="1544638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5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ưa</a:t>
            </a:r>
            <a:endParaRPr lang="en-US" altLang="en-US" sz="5500">
              <a:solidFill>
                <a:srgbClr val="FF0000"/>
              </a:solidFill>
              <a:latin typeface="Arial-Rounded"/>
            </a:endParaRPr>
          </a:p>
          <a:p>
            <a:endParaRPr lang="en-US" alt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319419" y="2205038"/>
            <a:ext cx="1544638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5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ưa</a:t>
            </a:r>
            <a:endParaRPr lang="en-US" altLang="en-US" sz="5500">
              <a:solidFill>
                <a:srgbClr val="FF0000"/>
              </a:solidFill>
              <a:latin typeface="Arial-Rounded"/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88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65807" r="65154" b="24419"/>
          <a:stretch>
            <a:fillRect/>
          </a:stretch>
        </p:blipFill>
        <p:spPr bwMode="auto">
          <a:xfrm>
            <a:off x="3566319" y="990600"/>
            <a:ext cx="5638800" cy="3429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404519" y="4876801"/>
            <a:ext cx="30178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Arial-Rounded"/>
                <a:cs typeface="Arial" panose="020B0604020202020204" pitchFamily="34" charset="0"/>
              </a:rPr>
              <a:t>cà chua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8976519" y="556260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04719" y="4884739"/>
            <a:ext cx="1219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5400" b="1">
                <a:solidFill>
                  <a:srgbClr val="C00000"/>
                </a:solidFill>
                <a:latin typeface="Arial-Rounded"/>
                <a:cs typeface="Arial" panose="020B0604020202020204" pitchFamily="34" charset="0"/>
              </a:rPr>
              <a:t>ua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64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090319" y="4267201"/>
            <a:ext cx="2590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Arial-Rounded"/>
                <a:cs typeface="Arial" panose="020B0604020202020204" pitchFamily="34" charset="0"/>
              </a:rPr>
              <a:t>múa ô</a:t>
            </a:r>
          </a:p>
        </p:txBody>
      </p:sp>
      <p:pic>
        <p:nvPicPr>
          <p:cNvPr id="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t="62222" r="45712" b="24445"/>
          <a:stretch>
            <a:fillRect/>
          </a:stretch>
        </p:blipFill>
        <p:spPr bwMode="auto">
          <a:xfrm>
            <a:off x="3802857" y="533400"/>
            <a:ext cx="4716462" cy="3352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99919" y="4267201"/>
            <a:ext cx="121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5400" b="1">
                <a:solidFill>
                  <a:srgbClr val="C00000"/>
                </a:solidFill>
                <a:latin typeface="Arial-Rounded"/>
                <a:cs typeface="Arial" panose="020B0604020202020204" pitchFamily="34" charset="0"/>
              </a:rPr>
              <a:t>ua</a:t>
            </a:r>
            <a:endParaRPr lang="en-US" altLang="en-US" sz="5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899819" y="4191001"/>
            <a:ext cx="2590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Arial-Rounded"/>
                <a:cs typeface="Arial" panose="020B0604020202020204" pitchFamily="34" charset="0"/>
              </a:rPr>
              <a:t>dưa lê</a:t>
            </a:r>
          </a:p>
        </p:txBody>
      </p:sp>
      <p:pic>
        <p:nvPicPr>
          <p:cNvPr id="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62222" r="26312" b="24182"/>
          <a:stretch>
            <a:fillRect/>
          </a:stretch>
        </p:blipFill>
        <p:spPr bwMode="auto">
          <a:xfrm>
            <a:off x="3566319" y="696914"/>
            <a:ext cx="52578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18919" y="4191001"/>
            <a:ext cx="137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5400" b="1">
                <a:solidFill>
                  <a:srgbClr val="C00000"/>
                </a:solidFill>
                <a:latin typeface="Arial-Rounded"/>
                <a:cs typeface="Arial" panose="020B0604020202020204" pitchFamily="34" charset="0"/>
              </a:rPr>
              <a:t>ưa</a:t>
            </a:r>
            <a:endParaRPr lang="en-US" altLang="en-US" sz="5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1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914107" y="4419601"/>
            <a:ext cx="32242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Arial-Rounded"/>
                <a:cs typeface="Arial" panose="020B0604020202020204" pitchFamily="34" charset="0"/>
              </a:rPr>
              <a:t>cửa sổ</a:t>
            </a:r>
          </a:p>
        </p:txBody>
      </p:sp>
      <p:pic>
        <p:nvPicPr>
          <p:cNvPr id="3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1" t="62305" r="3600" b="24445"/>
          <a:stretch>
            <a:fillRect/>
          </a:stretch>
        </p:blipFill>
        <p:spPr bwMode="auto">
          <a:xfrm>
            <a:off x="3032919" y="381000"/>
            <a:ext cx="6096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42719" y="4419601"/>
            <a:ext cx="114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5400" b="1">
                <a:solidFill>
                  <a:srgbClr val="C00000"/>
                </a:solidFill>
                <a:latin typeface="Arial-Rounded"/>
                <a:cs typeface="Arial" panose="020B0604020202020204" pitchFamily="34" charset="0"/>
              </a:rPr>
              <a:t>ưa</a:t>
            </a:r>
            <a:endParaRPr lang="en-US" altLang="en-US" sz="5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xmlns="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C197E6-B724-4F3C-A549-9E55C6F546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19152" r="9091" b="6821"/>
          <a:stretch/>
        </p:blipFill>
        <p:spPr>
          <a:xfrm>
            <a:off x="4066386" y="2839184"/>
            <a:ext cx="5879496" cy="38390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xmlns="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2106452" y="-497516"/>
            <a:ext cx="10085350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xmlns="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xmlns="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xmlns="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5" y="4828614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sp>
        <p:nvSpPr>
          <p:cNvPr id="8" name="Rectangle 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E5D5575-372D-41E8-A6ED-125046227511}"/>
              </a:ext>
            </a:extLst>
          </p:cNvPr>
          <p:cNvSpPr/>
          <p:nvPr/>
        </p:nvSpPr>
        <p:spPr>
          <a:xfrm>
            <a:off x="4127322" y="2819400"/>
            <a:ext cx="3010406" cy="19193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1</a:t>
            </a:r>
          </a:p>
        </p:txBody>
      </p:sp>
      <p:sp>
        <p:nvSpPr>
          <p:cNvPr id="103" name="Rectangle 10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9C10C24-BC02-4D6E-94A7-ACE38539205D}"/>
              </a:ext>
            </a:extLst>
          </p:cNvPr>
          <p:cNvSpPr/>
          <p:nvPr/>
        </p:nvSpPr>
        <p:spPr>
          <a:xfrm>
            <a:off x="7182829" y="2807781"/>
            <a:ext cx="3010406" cy="19193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2</a:t>
            </a:r>
          </a:p>
        </p:txBody>
      </p:sp>
      <p:sp>
        <p:nvSpPr>
          <p:cNvPr id="104" name="Rectangle 10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C918D103-5F89-465B-96D0-FB755B05669C}"/>
              </a:ext>
            </a:extLst>
          </p:cNvPr>
          <p:cNvSpPr/>
          <p:nvPr/>
        </p:nvSpPr>
        <p:spPr>
          <a:xfrm>
            <a:off x="4119274" y="4769489"/>
            <a:ext cx="3010406" cy="19193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3</a:t>
            </a:r>
          </a:p>
        </p:txBody>
      </p:sp>
      <p:sp>
        <p:nvSpPr>
          <p:cNvPr id="105" name="Rectangle 10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044B1D62-0A31-4A9A-93EE-02C6BCA991E7}"/>
              </a:ext>
            </a:extLst>
          </p:cNvPr>
          <p:cNvSpPr/>
          <p:nvPr/>
        </p:nvSpPr>
        <p:spPr>
          <a:xfrm>
            <a:off x="7143594" y="4781050"/>
            <a:ext cx="3010406" cy="1919318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576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8" grpId="0" animBg="1"/>
      <p:bldP spid="103" grpId="0" animBg="1"/>
      <p:bldP spid="104" grpId="0" animBg="1"/>
      <p:bldP spid="10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20" y="0"/>
            <a:ext cx="2943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016919" y="3902075"/>
            <a:ext cx="3017838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500" b="1">
                <a:latin typeface="Arial-Rounded"/>
                <a:cs typeface="Arial" panose="020B0604020202020204" pitchFamily="34" charset="0"/>
              </a:rPr>
              <a:t>cà chua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099719" y="3946526"/>
            <a:ext cx="1652588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500" b="1">
                <a:latin typeface="Arial-Rounded"/>
                <a:cs typeface="Arial" panose="020B0604020202020204" pitchFamily="34" charset="0"/>
              </a:rPr>
              <a:t>múa ô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6225383" y="3984626"/>
            <a:ext cx="172402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500" b="1">
                <a:latin typeface="Arial-Rounded"/>
                <a:cs typeface="Arial" panose="020B0604020202020204" pitchFamily="34" charset="0"/>
              </a:rPr>
              <a:t>dưa lê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576469" y="3970339"/>
            <a:ext cx="182880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500" b="1">
                <a:latin typeface="Arial-Rounded"/>
                <a:cs typeface="Arial" panose="020B0604020202020204" pitchFamily="34" charset="0"/>
              </a:rPr>
              <a:t>cửa sổ</a:t>
            </a:r>
          </a:p>
        </p:txBody>
      </p:sp>
      <p:pic>
        <p:nvPicPr>
          <p:cNvPr id="12295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t="62222" r="45712" b="24445"/>
          <a:stretch>
            <a:fillRect/>
          </a:stretch>
        </p:blipFill>
        <p:spPr bwMode="auto">
          <a:xfrm>
            <a:off x="4099719" y="2362200"/>
            <a:ext cx="1690688" cy="1574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62222" r="26312" b="24182"/>
          <a:stretch>
            <a:fillRect/>
          </a:stretch>
        </p:blipFill>
        <p:spPr bwMode="auto">
          <a:xfrm>
            <a:off x="6079333" y="2320925"/>
            <a:ext cx="18700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65807" r="65154" b="24419"/>
          <a:stretch>
            <a:fillRect/>
          </a:stretch>
        </p:blipFill>
        <p:spPr bwMode="auto">
          <a:xfrm>
            <a:off x="1988344" y="2374901"/>
            <a:ext cx="1493838" cy="15271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1" t="62305" r="3600" b="24445"/>
          <a:stretch>
            <a:fillRect/>
          </a:stretch>
        </p:blipFill>
        <p:spPr bwMode="auto">
          <a:xfrm>
            <a:off x="8435183" y="2374901"/>
            <a:ext cx="21097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6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19" y="36514"/>
            <a:ext cx="1651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07" y="1995488"/>
            <a:ext cx="269716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7227094" y="1227138"/>
            <a:ext cx="763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90751"/>
                </a:solidFill>
                <a:latin typeface=".VnAvant"/>
              </a:rPr>
              <a:t>ia</a:t>
            </a:r>
          </a:p>
        </p:txBody>
      </p:sp>
      <p:pic>
        <p:nvPicPr>
          <p:cNvPr id="1434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82" y="2017714"/>
            <a:ext cx="26543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594894" y="1163638"/>
            <a:ext cx="795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90751"/>
                </a:solidFill>
                <a:latin typeface=".VnAvant"/>
              </a:rPr>
              <a:t>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2228057" y="3684589"/>
            <a:ext cx="10588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>
                <a:solidFill>
                  <a:srgbClr val="C90751"/>
                </a:solidFill>
                <a:latin typeface=".VnAvant"/>
              </a:rPr>
              <a:t>thẻ</a:t>
            </a:r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3450433" y="3676651"/>
            <a:ext cx="10572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>
                <a:solidFill>
                  <a:srgbClr val="C90751"/>
                </a:solidFill>
                <a:latin typeface=".VnAvant"/>
              </a:rPr>
              <a:t>thọ</a:t>
            </a:r>
          </a:p>
        </p:txBody>
      </p:sp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4631532" y="3684589"/>
            <a:ext cx="10588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>
                <a:solidFill>
                  <a:srgbClr val="C90751"/>
                </a:solidFill>
                <a:latin typeface=".VnAvant"/>
              </a:rPr>
              <a:t>thơ</a:t>
            </a:r>
          </a:p>
        </p:txBody>
      </p:sp>
      <p:sp>
        <p:nvSpPr>
          <p:cNvPr id="14346" name="TextBox 11"/>
          <p:cNvSpPr txBox="1">
            <a:spLocks noChangeArrowheads="1"/>
          </p:cNvSpPr>
          <p:nvPr/>
        </p:nvSpPr>
        <p:spPr bwMode="auto">
          <a:xfrm>
            <a:off x="6119019" y="3656014"/>
            <a:ext cx="9921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>
                <a:solidFill>
                  <a:srgbClr val="C90751"/>
                </a:solidFill>
                <a:latin typeface=".VnAvant"/>
              </a:rPr>
              <a:t>đĩa</a:t>
            </a:r>
          </a:p>
        </p:txBody>
      </p:sp>
      <p:sp>
        <p:nvSpPr>
          <p:cNvPr id="14347" name="TextBox 12"/>
          <p:cNvSpPr txBox="1">
            <a:spLocks noChangeArrowheads="1"/>
          </p:cNvSpPr>
          <p:nvPr/>
        </p:nvSpPr>
        <p:spPr bwMode="auto">
          <a:xfrm>
            <a:off x="7265194" y="3644901"/>
            <a:ext cx="11826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>
                <a:solidFill>
                  <a:srgbClr val="C90751"/>
                </a:solidFill>
                <a:latin typeface=".VnAvant"/>
              </a:rPr>
              <a:t>mía</a:t>
            </a:r>
          </a:p>
        </p:txBody>
      </p:sp>
      <p:sp>
        <p:nvSpPr>
          <p:cNvPr id="14348" name="TextBox 13"/>
          <p:cNvSpPr txBox="1">
            <a:spLocks noChangeArrowheads="1"/>
          </p:cNvSpPr>
          <p:nvPr/>
        </p:nvSpPr>
        <p:spPr bwMode="auto">
          <a:xfrm>
            <a:off x="8320882" y="3622676"/>
            <a:ext cx="12493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>
                <a:solidFill>
                  <a:srgbClr val="C90751"/>
                </a:solidFill>
                <a:latin typeface=".VnAvant"/>
              </a:rPr>
              <a:t>thìa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8332" y="6251575"/>
            <a:ext cx="1562100" cy="554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8933" y="6261100"/>
            <a:ext cx="1508125" cy="554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58694" y="6261100"/>
            <a:ext cx="1671638" cy="554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2170" y="6251575"/>
            <a:ext cx="1546225" cy="554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353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19" y="4725989"/>
            <a:ext cx="214153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58" y="4808538"/>
            <a:ext cx="1874837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4808539"/>
            <a:ext cx="18700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470" y="4808539"/>
            <a:ext cx="18129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2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07" y="228600"/>
            <a:ext cx="14843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44" y="1531938"/>
            <a:ext cx="350520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1531938"/>
            <a:ext cx="3505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57" y="3582988"/>
            <a:ext cx="31432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558" y="3582989"/>
            <a:ext cx="33496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3371058" y="76200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66"/>
                </a:solidFill>
                <a:latin typeface=".VnAvant" pitchFamily="34" charset="0"/>
              </a:rPr>
              <a:t>ua</a:t>
            </a:r>
          </a:p>
        </p:txBody>
      </p:sp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7643019" y="774700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66"/>
                </a:solidFill>
                <a:latin typeface=".VnAvant" pitchFamily="34" charset="0"/>
              </a:rPr>
              <a:t>ưa</a:t>
            </a:r>
          </a:p>
        </p:txBody>
      </p:sp>
      <p:pic>
        <p:nvPicPr>
          <p:cNvPr id="20489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20" y="4267200"/>
            <a:ext cx="17176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95" y="4351339"/>
            <a:ext cx="21177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4351338"/>
            <a:ext cx="18288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720" y="4351338"/>
            <a:ext cx="1782763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3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>
            <a:extLst>
              <a:ext uri="{FF2B5EF4-FFF2-40B4-BE49-F238E27FC236}">
                <a16:creationId xmlns:a16="http://schemas.microsoft.com/office/drawing/2014/main" xmlns="" id="{E7F086BF-FCAC-4794-809D-80DBDFF8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1371600"/>
            <a:ext cx="11148878" cy="580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FFDC3C-712F-4465-AD09-C746B9ACBD42}"/>
              </a:ext>
            </a:extLst>
          </p:cNvPr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8" name="Rounded Rectangle 12">
              <a:extLst>
                <a:ext uri="{FF2B5EF4-FFF2-40B4-BE49-F238E27FC236}">
                  <a16:creationId xmlns:a16="http://schemas.microsoft.com/office/drawing/2014/main" xmlns="" id="{7DB202E9-4CEB-4E1F-B01E-4940199B558F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C1C2B25-AEA1-4A4A-BE58-4F95BC114D3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31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ChangeArrowheads="1"/>
          </p:cNvSpPr>
          <p:nvPr/>
        </p:nvSpPr>
        <p:spPr bwMode="auto">
          <a:xfrm>
            <a:off x="1640682" y="228600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00FF"/>
                </a:solidFill>
                <a:latin typeface="Times New Roman" panose="02020603050405020304" pitchFamily="18" charset="0"/>
              </a:rPr>
              <a:t>Viết bảng con</a:t>
            </a:r>
            <a:r>
              <a:rPr lang="en-US" altLang="en-US" sz="4000" b="1" i="1">
                <a:latin typeface="Times New Roman" panose="02020603050405020304" pitchFamily="18" charset="0"/>
              </a:rPr>
              <a:t> </a:t>
            </a:r>
            <a:endParaRPr lang="vi-VN" altLang="en-US" sz="4000" b="1" i="1">
              <a:latin typeface="Times New Roman" panose="02020603050405020304" pitchFamily="18" charset="0"/>
            </a:endParaRPr>
          </a:p>
        </p:txBody>
      </p:sp>
      <p:pic>
        <p:nvPicPr>
          <p:cNvPr id="2" name="409_20200731101152_b24_ua_k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19" y="2409826"/>
            <a:ext cx="51054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1066801"/>
            <a:ext cx="2209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22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3"/>
          <p:cNvGrpSpPr>
            <a:grpSpLocks/>
          </p:cNvGrpSpPr>
          <p:nvPr/>
        </p:nvGrpSpPr>
        <p:grpSpPr bwMode="auto">
          <a:xfrm>
            <a:off x="1594645" y="76201"/>
            <a:ext cx="1978025" cy="722313"/>
            <a:chOff x="85748" y="76200"/>
            <a:chExt cx="1978576" cy="722531"/>
          </a:xfrm>
        </p:grpSpPr>
        <p:grpSp>
          <p:nvGrpSpPr>
            <p:cNvPr id="25604" name="Group 4"/>
            <p:cNvGrpSpPr>
              <a:grpSpLocks/>
            </p:cNvGrpSpPr>
            <p:nvPr/>
          </p:nvGrpSpPr>
          <p:grpSpPr bwMode="auto"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25608" name="Rounded Rectangle 8"/>
              <p:cNvSpPr>
                <a:spLocks noChangeArrowheads="1"/>
              </p:cNvSpPr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09" name="Oval 9"/>
              <p:cNvSpPr>
                <a:spLocks noChangeArrowheads="1"/>
              </p:cNvSpPr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36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25606" name="TextBox 6"/>
              <p:cNvSpPr txBox="1">
                <a:spLocks noChangeArrowheads="1"/>
              </p:cNvSpPr>
              <p:nvPr/>
            </p:nvSpPr>
            <p:spPr bwMode="auto">
              <a:xfrm>
                <a:off x="-651821" y="-231732"/>
                <a:ext cx="444352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5607" name="TextBox 7"/>
              <p:cNvSpPr txBox="1">
                <a:spLocks noChangeArrowheads="1"/>
              </p:cNvSpPr>
              <p:nvPr/>
            </p:nvSpPr>
            <p:spPr bwMode="auto"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5603" name="ưa (2)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3" b="11858"/>
          <a:stretch>
            <a:fillRect/>
          </a:stretch>
        </p:blipFill>
        <p:spPr bwMode="auto">
          <a:xfrm>
            <a:off x="1245395" y="2424114"/>
            <a:ext cx="940752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592473"/>
      </p:ext>
    </p:extLst>
  </p:cSld>
  <p:clrMapOvr>
    <a:masterClrMapping/>
  </p:clrMapOvr>
  <p:transition spd="slow"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3"/>
          <p:cNvGrpSpPr>
            <a:grpSpLocks/>
          </p:cNvGrpSpPr>
          <p:nvPr/>
        </p:nvGrpSpPr>
        <p:grpSpPr bwMode="auto">
          <a:xfrm>
            <a:off x="1594645" y="76201"/>
            <a:ext cx="1978025" cy="722313"/>
            <a:chOff x="85748" y="76200"/>
            <a:chExt cx="1978576" cy="722531"/>
          </a:xfrm>
        </p:grpSpPr>
        <p:grpSp>
          <p:nvGrpSpPr>
            <p:cNvPr id="26628" name="Group 4"/>
            <p:cNvGrpSpPr>
              <a:grpSpLocks/>
            </p:cNvGrpSpPr>
            <p:nvPr/>
          </p:nvGrpSpPr>
          <p:grpSpPr bwMode="auto"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26632" name="Rounded Rectangle 8"/>
              <p:cNvSpPr>
                <a:spLocks noChangeArrowheads="1"/>
              </p:cNvSpPr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633" name="Oval 9"/>
              <p:cNvSpPr>
                <a:spLocks noChangeArrowheads="1"/>
              </p:cNvSpPr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36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6629" name="Group 5"/>
            <p:cNvGrpSpPr>
              <a:grpSpLocks/>
            </p:cNvGrpSpPr>
            <p:nvPr/>
          </p:nvGrpSpPr>
          <p:grpSpPr bwMode="auto"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26630" name="TextBox 6"/>
              <p:cNvSpPr txBox="1">
                <a:spLocks noChangeArrowheads="1"/>
              </p:cNvSpPr>
              <p:nvPr/>
            </p:nvSpPr>
            <p:spPr bwMode="auto">
              <a:xfrm>
                <a:off x="-651821" y="-231732"/>
                <a:ext cx="444352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6631" name="TextBox 7"/>
              <p:cNvSpPr txBox="1">
                <a:spLocks noChangeArrowheads="1"/>
              </p:cNvSpPr>
              <p:nvPr/>
            </p:nvSpPr>
            <p:spPr bwMode="auto"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FFFFFF"/>
                    </a:solidFill>
                    <a:latin typeface=".VnAvant" pitchFamily="34" charset="0"/>
                  </a:rPr>
                  <a:t>Viết</a:t>
                </a:r>
              </a:p>
            </p:txBody>
          </p:sp>
        </p:grpSp>
      </p:grpSp>
      <p:pic>
        <p:nvPicPr>
          <p:cNvPr id="26627" name="ưa (1)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19" y="2057400"/>
            <a:ext cx="6096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804404"/>
      </p:ext>
    </p:extLst>
  </p:cSld>
  <p:clrMapOvr>
    <a:masterClrMapping/>
  </p:clrMapOvr>
  <p:transition spd="slow"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>
            <a:extLst>
              <a:ext uri="{FF2B5EF4-FFF2-40B4-BE49-F238E27FC236}">
                <a16:creationId xmlns:a16="http://schemas.microsoft.com/office/drawing/2014/main" xmlns="" id="{E7F086BF-FCAC-4794-809D-80DBDFF8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1371600"/>
            <a:ext cx="11148878" cy="580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FFDC3C-712F-4465-AD09-C746B9ACBD42}"/>
              </a:ext>
            </a:extLst>
          </p:cNvPr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8" name="Rounded Rectangle 12">
              <a:extLst>
                <a:ext uri="{FF2B5EF4-FFF2-40B4-BE49-F238E27FC236}">
                  <a16:creationId xmlns:a16="http://schemas.microsoft.com/office/drawing/2014/main" xmlns="" id="{7DB202E9-4CEB-4E1F-B01E-4940199B558F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C1C2B25-AEA1-4A4A-BE58-4F95BC114D3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89919" y="2819400"/>
            <a:ext cx="782637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0" dirty="0">
                <a:solidFill>
                  <a:schemeClr val="bg1"/>
                </a:solidFill>
                <a:latin typeface="HP001 4 hàng" panose="020B0603050302020204" pitchFamily="34" charset="0"/>
              </a:rPr>
              <a:t>c</a:t>
            </a:r>
            <a:r>
              <a:rPr lang="en-US" sz="9500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à chua       </a:t>
            </a:r>
            <a:endParaRPr lang="en-US" sz="9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>
            <a:extLst>
              <a:ext uri="{FF2B5EF4-FFF2-40B4-BE49-F238E27FC236}">
                <a16:creationId xmlns:a16="http://schemas.microsoft.com/office/drawing/2014/main" xmlns="" id="{E7F086BF-FCAC-4794-809D-80DBDFF8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1371600"/>
            <a:ext cx="11148878" cy="580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FFDC3C-712F-4465-AD09-C746B9ACBD42}"/>
              </a:ext>
            </a:extLst>
          </p:cNvPr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8" name="Rounded Rectangle 12">
              <a:extLst>
                <a:ext uri="{FF2B5EF4-FFF2-40B4-BE49-F238E27FC236}">
                  <a16:creationId xmlns:a16="http://schemas.microsoft.com/office/drawing/2014/main" xmlns="" id="{7DB202E9-4CEB-4E1F-B01E-4940199B558F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bảng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C1C2B25-AEA1-4A4A-BE58-4F95BC114D3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37519" y="2819400"/>
            <a:ext cx="782637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0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  <a:r>
              <a:rPr lang="en-US" sz="9500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ưa lê       </a:t>
            </a:r>
            <a:endParaRPr lang="en-US" sz="9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Beginning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820951B4-1AE0-433D-B09A-6BC2C955154B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A226B56-68DC-4292-895F-A96364D418F3}"/>
              </a:ext>
            </a:extLst>
          </p:cNvPr>
          <p:cNvSpPr txBox="1">
            <a:spLocks/>
          </p:cNvSpPr>
          <p:nvPr/>
        </p:nvSpPr>
        <p:spPr>
          <a:xfrm>
            <a:off x="4230141" y="5035933"/>
            <a:ext cx="4670178" cy="794360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6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B4B3E5-3604-4691-AB53-96FFE7EAB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30" y="381000"/>
            <a:ext cx="5351978" cy="4343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94919" y="5135837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đô</a:t>
            </a:r>
          </a:p>
        </p:txBody>
      </p:sp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xmlns="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C197E6-B724-4F3C-A549-9E55C6F546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19152" r="9091" b="6821"/>
          <a:stretch/>
        </p:blipFill>
        <p:spPr>
          <a:xfrm>
            <a:off x="4066386" y="2839184"/>
            <a:ext cx="5879496" cy="38390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xmlns="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2106452" y="-497516"/>
            <a:ext cx="10085350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xmlns="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xmlns="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xmlns="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5" y="4828614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sp>
        <p:nvSpPr>
          <p:cNvPr id="103" name="Rectangle 10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9C10C24-BC02-4D6E-94A7-ACE38539205D}"/>
              </a:ext>
            </a:extLst>
          </p:cNvPr>
          <p:cNvSpPr/>
          <p:nvPr/>
        </p:nvSpPr>
        <p:spPr>
          <a:xfrm>
            <a:off x="7155226" y="2807781"/>
            <a:ext cx="3010406" cy="19193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2</a:t>
            </a:r>
          </a:p>
        </p:txBody>
      </p:sp>
      <p:sp>
        <p:nvSpPr>
          <p:cNvPr id="104" name="Rectangle 10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918D103-5F89-465B-96D0-FB755B05669C}"/>
              </a:ext>
            </a:extLst>
          </p:cNvPr>
          <p:cNvSpPr/>
          <p:nvPr/>
        </p:nvSpPr>
        <p:spPr>
          <a:xfrm>
            <a:off x="4091671" y="4769489"/>
            <a:ext cx="3010406" cy="19193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3</a:t>
            </a:r>
          </a:p>
        </p:txBody>
      </p:sp>
      <p:sp>
        <p:nvSpPr>
          <p:cNvPr id="105" name="Rectangle 10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044B1D62-0A31-4A9A-93EE-02C6BCA991E7}"/>
              </a:ext>
            </a:extLst>
          </p:cNvPr>
          <p:cNvSpPr/>
          <p:nvPr/>
        </p:nvSpPr>
        <p:spPr>
          <a:xfrm>
            <a:off x="7143594" y="4781050"/>
            <a:ext cx="3010406" cy="1919318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10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103" grpId="0" animBg="1"/>
      <p:bldP spid="104" grpId="0" animBg="1"/>
      <p:bldP spid="1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C7AF4AE8-451C-4CB1-B5D8-71D1774AEBC9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42519" y="5257800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ea typeface="Arial-Rounded" pitchFamily="34" charset="0"/>
                <a:cs typeface="Arial-Rounded" pitchFamily="34" charset="0"/>
              </a:rPr>
              <a:t>lá </a:t>
            </a:r>
            <a:r>
              <a:rPr lang="en-US" sz="9600" dirty="0" smtClean="0">
                <a:ea typeface="Arial-Rounded" pitchFamily="34" charset="0"/>
                <a:cs typeface="Arial-Rounded" pitchFamily="34" charset="0"/>
              </a:rPr>
              <a:t>t</a:t>
            </a:r>
            <a:r>
              <a:rPr lang="vi-VN" sz="9600" dirty="0">
                <a:ea typeface="Arial-Rounded" pitchFamily="34" charset="0"/>
                <a:cs typeface="Arial-Rounded" pitchFamily="34" charset="0"/>
              </a:rPr>
              <a:t>í</a:t>
            </a:r>
            <a:r>
              <a:rPr lang="en-US" sz="9600" dirty="0" smtClean="0">
                <a:ea typeface="Arial-Rounded" pitchFamily="34" charset="0"/>
                <a:cs typeface="Arial-Rounded" pitchFamily="34" charset="0"/>
              </a:rPr>
              <a:t>a </a:t>
            </a:r>
            <a:r>
              <a:rPr lang="en-US" sz="9600" dirty="0">
                <a:ea typeface="Arial-Rounded" pitchFamily="34" charset="0"/>
                <a:cs typeface="Arial-Rounded" pitchFamily="34" charset="0"/>
              </a:rPr>
              <a:t>tô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2" t="63335" r="5708" b="25555"/>
          <a:stretch>
            <a:fillRect/>
          </a:stretch>
        </p:blipFill>
        <p:spPr bwMode="auto">
          <a:xfrm>
            <a:off x="2880519" y="762000"/>
            <a:ext cx="6048497" cy="3810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31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xmlns="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C197E6-B724-4F3C-A549-9E55C6F546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19152" r="9091" b="6821"/>
          <a:stretch/>
        </p:blipFill>
        <p:spPr>
          <a:xfrm>
            <a:off x="4066386" y="2839184"/>
            <a:ext cx="5879496" cy="38390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xmlns="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2106452" y="-497516"/>
            <a:ext cx="10085350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xmlns="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xmlns="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xmlns="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5" y="4828614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sp>
        <p:nvSpPr>
          <p:cNvPr id="104" name="Rectangle 10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918D103-5F89-465B-96D0-FB755B05669C}"/>
              </a:ext>
            </a:extLst>
          </p:cNvPr>
          <p:cNvSpPr/>
          <p:nvPr/>
        </p:nvSpPr>
        <p:spPr>
          <a:xfrm>
            <a:off x="4091671" y="4769489"/>
            <a:ext cx="3010406" cy="19193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3</a:t>
            </a:r>
          </a:p>
        </p:txBody>
      </p:sp>
      <p:sp>
        <p:nvSpPr>
          <p:cNvPr id="105" name="Rectangle 10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44B1D62-0A31-4A9A-93EE-02C6BCA991E7}"/>
              </a:ext>
            </a:extLst>
          </p:cNvPr>
          <p:cNvSpPr/>
          <p:nvPr/>
        </p:nvSpPr>
        <p:spPr>
          <a:xfrm>
            <a:off x="7143594" y="4781050"/>
            <a:ext cx="3010406" cy="1919318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10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104" grpId="0" animBg="1"/>
      <p:bldP spid="1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Beginning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06326426-C0C8-45D1-9D7D-CDC4823351C7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6319" y="52578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thư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8" t="62222" r="41853" b="25555"/>
          <a:stretch>
            <a:fillRect/>
          </a:stretch>
        </p:blipFill>
        <p:spPr bwMode="auto">
          <a:xfrm>
            <a:off x="3413919" y="762000"/>
            <a:ext cx="5932794" cy="38862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xmlns="" id="{53F07B8E-A23B-4C25-8032-B0714873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" y="-1137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42EA7B79-3BCF-4738-AF47-0F8BE0E0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14" y="6011386"/>
            <a:ext cx="784043" cy="784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080A52-7F64-4F3E-B873-ADB4FFAB9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" y="5051875"/>
            <a:ext cx="1070695" cy="1495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FD2FDE-1FBC-47F3-B50A-E9D90E80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5831531"/>
            <a:ext cx="983784" cy="107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E1F824-E62E-4110-A540-183C71CADD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5" y="5987466"/>
            <a:ext cx="686954" cy="7350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DE37BD-3520-4298-B02A-77B7EAA90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25" y="5461633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E281F4C-C6F4-4282-948B-4515FC480D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5247200"/>
            <a:ext cx="777978" cy="768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D938AD4-4312-4D36-B238-DC8EB7493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1905" y="4930177"/>
            <a:ext cx="880161" cy="8431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C197E6-B724-4F3C-A549-9E55C6F546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19152" r="9091" b="6821"/>
          <a:stretch/>
        </p:blipFill>
        <p:spPr>
          <a:xfrm>
            <a:off x="4066386" y="2839184"/>
            <a:ext cx="5879496" cy="38390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56897A4-03E3-4B5B-AE1E-80103CD6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75" y="5777467"/>
            <a:ext cx="962645" cy="10552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7149592-954B-476A-83DE-4C5BC869F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232" y="6183370"/>
            <a:ext cx="663521" cy="709967"/>
          </a:xfrm>
          <a:prstGeom prst="rect">
            <a:avLst/>
          </a:prstGeom>
        </p:spPr>
      </p:pic>
      <p:sp>
        <p:nvSpPr>
          <p:cNvPr id="39" name="Right Arrow 4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4AADC0F-6DB1-4BC1-9B3D-A959D5FF26EE}"/>
              </a:ext>
            </a:extLst>
          </p:cNvPr>
          <p:cNvSpPr/>
          <p:nvPr/>
        </p:nvSpPr>
        <p:spPr>
          <a:xfrm>
            <a:off x="118924" y="3019123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734F6E3-AA27-4B09-A66C-D3A8B97C2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" y="5910907"/>
            <a:ext cx="983784" cy="1078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45E835B-102E-4220-8FDF-6CAA3A6C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" y="5857312"/>
            <a:ext cx="983784" cy="1078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D956124-43CD-40F7-BE98-C656BC403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1" y="5857312"/>
            <a:ext cx="983784" cy="1078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C674375-C538-4015-B85D-F1CA78A8C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67" y="5847619"/>
            <a:ext cx="983784" cy="1078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B2B9C49-07CA-476A-B69F-F0D7BFA8A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6" y="5424526"/>
            <a:ext cx="983784" cy="107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EC8E4E9-F1F3-4420-B413-E05CE469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7" y="5507824"/>
            <a:ext cx="983784" cy="1078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6FCC5EF-9D0B-4D03-911B-4C6D11CA7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6" y="5705659"/>
            <a:ext cx="983784" cy="1078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9CD04ED-AD8E-4760-8518-8EF69CF83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88" y="5826728"/>
            <a:ext cx="983784" cy="10783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A38A9DB-2D6B-49D4-8EE5-DB7F8C77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1" y="5876146"/>
            <a:ext cx="983784" cy="1078379"/>
          </a:xfrm>
          <a:prstGeom prst="rect">
            <a:avLst/>
          </a:prstGeom>
        </p:spPr>
      </p:pic>
      <p:pic>
        <p:nvPicPr>
          <p:cNvPr id="54" name="Picture 4" descr="nha">
            <a:extLst>
              <a:ext uri="{FF2B5EF4-FFF2-40B4-BE49-F238E27FC236}">
                <a16:creationId xmlns:a16="http://schemas.microsoft.com/office/drawing/2014/main" xmlns="" id="{3779A64E-EB7B-47F9-9E0B-81E6BA7D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9"/>
          <a:stretch/>
        </p:blipFill>
        <p:spPr bwMode="auto">
          <a:xfrm>
            <a:off x="2106452" y="-497516"/>
            <a:ext cx="10085350" cy="72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">
            <a:extLst>
              <a:ext uri="{FF2B5EF4-FFF2-40B4-BE49-F238E27FC236}">
                <a16:creationId xmlns:a16="http://schemas.microsoft.com/office/drawing/2014/main" xmlns="" id="{3025BB97-FC64-4F3A-BCB8-61AE0DEA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" y="204511"/>
            <a:ext cx="2654162" cy="2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4">
            <a:extLst>
              <a:ext uri="{FF2B5EF4-FFF2-40B4-BE49-F238E27FC236}">
                <a16:creationId xmlns:a16="http://schemas.microsoft.com/office/drawing/2014/main" xmlns="" id="{199519AD-5BFD-4E6A-854A-F8F29D74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0" y="999318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5">
            <a:extLst>
              <a:ext uri="{FF2B5EF4-FFF2-40B4-BE49-F238E27FC236}">
                <a16:creationId xmlns:a16="http://schemas.microsoft.com/office/drawing/2014/main" xmlns="" id="{14952C62-2F1B-4BB3-969F-11FF9402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758" y="1120216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6AFB6925-9621-4B5A-9CD3-DB5870F1C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5" y="4828614"/>
            <a:ext cx="777978" cy="7686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F5DD351-3321-4E77-8CAD-A389A7BA87F4}"/>
              </a:ext>
            </a:extLst>
          </p:cNvPr>
          <p:cNvSpPr/>
          <p:nvPr/>
        </p:nvSpPr>
        <p:spPr>
          <a:xfrm>
            <a:off x="342186" y="117196"/>
            <a:ext cx="34680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F33CC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EDB6661C-33BD-4218-A5FE-220D82E96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65" y="6084925"/>
            <a:ext cx="663521" cy="70996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BE4C670-632A-4587-948D-3BD59E988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7" y="6148717"/>
            <a:ext cx="663521" cy="709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CAEDF65-AFD6-401B-86DC-352A46D7C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20" y="6115534"/>
            <a:ext cx="663521" cy="7099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A69ED8CD-F4DF-4509-A9A0-F4ECC4147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77" y="6158923"/>
            <a:ext cx="663521" cy="7099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AC25F39-84C7-4F61-8D42-63F5FE86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" y="6200744"/>
            <a:ext cx="663521" cy="7099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6FB76837-DBBB-4C29-ADFD-7ED4CD7B8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" y="6192335"/>
            <a:ext cx="663521" cy="70996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C0F20C3D-4387-4BAC-8CAE-0C7881A6FE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221" y="4589981"/>
            <a:ext cx="777978" cy="7686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06E2093-8DBF-490D-9C57-6EC2B61A2B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535" y="4905335"/>
            <a:ext cx="880161" cy="84319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01B846C3-E779-4F2E-80AD-2EE06F81B5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03" y="4043848"/>
            <a:ext cx="880161" cy="843194"/>
          </a:xfrm>
          <a:prstGeom prst="rect">
            <a:avLst/>
          </a:prstGeom>
        </p:spPr>
      </p:pic>
      <p:sp>
        <p:nvSpPr>
          <p:cNvPr id="105" name="Rectangle 10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44B1D62-0A31-4A9A-93EE-02C6BCA991E7}"/>
              </a:ext>
            </a:extLst>
          </p:cNvPr>
          <p:cNvSpPr/>
          <p:nvPr/>
        </p:nvSpPr>
        <p:spPr>
          <a:xfrm>
            <a:off x="7143594" y="4781050"/>
            <a:ext cx="3010406" cy="1919318"/>
          </a:xfrm>
          <a:prstGeom prst="rect">
            <a:avLst/>
          </a:prstGeom>
          <a:solidFill>
            <a:srgbClr val="FF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10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1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72FA2B-D0D1-4D13-B09D-216D3D6AFE11}"/>
              </a:ext>
            </a:extLst>
          </p:cNvPr>
          <p:cNvSpPr txBox="1"/>
          <p:nvPr/>
        </p:nvSpPr>
        <p:spPr>
          <a:xfrm>
            <a:off x="868263" y="2368700"/>
            <a:ext cx="10699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 Bé chia thìa, chia dĩa cho cả nhà.</a:t>
            </a:r>
            <a:endParaRPr lang="en-US" sz="48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3" name="Action Button: Beginning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394F996C-7BE3-4854-8C40-D02A7218DECB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231</Words>
  <Application>Microsoft Office PowerPoint</Application>
  <PresentationFormat>Custom</PresentationFormat>
  <Paragraphs>109</Paragraphs>
  <Slides>29</Slides>
  <Notes>9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184</cp:revision>
  <dcterms:created xsi:type="dcterms:W3CDTF">2021-05-08T14:00:55Z</dcterms:created>
  <dcterms:modified xsi:type="dcterms:W3CDTF">2023-10-11T01:11:41Z</dcterms:modified>
</cp:coreProperties>
</file>