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5"/>
  </p:notesMasterIdLst>
  <p:sldIdLst>
    <p:sldId id="437" r:id="rId2"/>
    <p:sldId id="452" r:id="rId3"/>
    <p:sldId id="438" r:id="rId4"/>
    <p:sldId id="456" r:id="rId5"/>
    <p:sldId id="454" r:id="rId6"/>
    <p:sldId id="439" r:id="rId7"/>
    <p:sldId id="440" r:id="rId8"/>
    <p:sldId id="457" r:id="rId9"/>
    <p:sldId id="444" r:id="rId10"/>
    <p:sldId id="445" r:id="rId11"/>
    <p:sldId id="446" r:id="rId12"/>
    <p:sldId id="447" r:id="rId13"/>
    <p:sldId id="487" r:id="rId14"/>
    <p:sldId id="448" r:id="rId15"/>
    <p:sldId id="449" r:id="rId16"/>
    <p:sldId id="374" r:id="rId17"/>
    <p:sldId id="436" r:id="rId18"/>
    <p:sldId id="455" r:id="rId19"/>
    <p:sldId id="422" r:id="rId20"/>
    <p:sldId id="392" r:id="rId21"/>
    <p:sldId id="473" r:id="rId22"/>
    <p:sldId id="429" r:id="rId23"/>
    <p:sldId id="435" r:id="rId24"/>
    <p:sldId id="459" r:id="rId25"/>
    <p:sldId id="460" r:id="rId26"/>
    <p:sldId id="488" r:id="rId27"/>
    <p:sldId id="462" r:id="rId28"/>
    <p:sldId id="461" r:id="rId29"/>
    <p:sldId id="464" r:id="rId30"/>
    <p:sldId id="466" r:id="rId31"/>
    <p:sldId id="469" r:id="rId32"/>
    <p:sldId id="470" r:id="rId33"/>
    <p:sldId id="471" r:id="rId34"/>
    <p:sldId id="467" r:id="rId35"/>
    <p:sldId id="489" r:id="rId36"/>
    <p:sldId id="458" r:id="rId37"/>
    <p:sldId id="485" r:id="rId38"/>
    <p:sldId id="490" r:id="rId39"/>
    <p:sldId id="486" r:id="rId40"/>
    <p:sldId id="472" r:id="rId41"/>
    <p:sldId id="468" r:id="rId42"/>
    <p:sldId id="474" r:id="rId43"/>
    <p:sldId id="475" r:id="rId44"/>
    <p:sldId id="476" r:id="rId45"/>
    <p:sldId id="477" r:id="rId46"/>
    <p:sldId id="478" r:id="rId47"/>
    <p:sldId id="479" r:id="rId48"/>
    <p:sldId id="480" r:id="rId49"/>
    <p:sldId id="481" r:id="rId50"/>
    <p:sldId id="482" r:id="rId51"/>
    <p:sldId id="483" r:id="rId52"/>
    <p:sldId id="484" r:id="rId53"/>
    <p:sldId id="389" r:id="rId54"/>
  </p:sldIdLst>
  <p:sldSz cx="9144000" cy="5143500" type="screen16x9"/>
  <p:notesSz cx="6858000" cy="9144000"/>
  <p:embeddedFontLst>
    <p:embeddedFont>
      <p:font typeface="Montserrat" charset="0"/>
      <p:regular r:id="rId56"/>
      <p:bold r:id="rId57"/>
      <p:italic r:id="rId58"/>
      <p:boldItalic r:id="rId59"/>
    </p:embeddedFont>
    <p:embeddedFont>
      <p:font typeface="Calibri" pitchFamily="34" charset="0"/>
      <p:regular r:id="rId60"/>
      <p:bold r:id="rId61"/>
      <p:italic r:id="rId62"/>
      <p:boldItalic r:id="rId63"/>
    </p:embeddedFont>
    <p:embeddedFont>
      <p:font typeface="Cambria" pitchFamily="18" charset="0"/>
      <p:regular r:id="rId64"/>
      <p:bold r:id="rId65"/>
      <p:italic r:id="rId66"/>
      <p:boldItalic r:id="rId67"/>
    </p:embeddedFont>
    <p:embeddedFont>
      <p:font typeface="Roboto"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00"/>
    <a:srgbClr val="FFF1B3"/>
    <a:srgbClr val="FADAE2"/>
    <a:srgbClr val="FFCC99"/>
    <a:srgbClr val="FFEFBD"/>
    <a:srgbClr val="F6B7C6"/>
    <a:srgbClr val="FF99CC"/>
    <a:srgbClr val="A568D2"/>
    <a:srgbClr val="F9CFD9"/>
    <a:srgbClr val="BA8CD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FD0940B-15A8-40BC-8ED3-45C336017691}">
  <a:tblStyle styleId="{DFD0940B-15A8-40BC-8ED3-45C33601769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442" autoAdjust="0"/>
    <p:restoredTop sz="94444" autoAdjust="0"/>
  </p:normalViewPr>
  <p:slideViewPr>
    <p:cSldViewPr>
      <p:cViewPr>
        <p:scale>
          <a:sx n="80" d="100"/>
          <a:sy n="80" d="100"/>
        </p:scale>
        <p:origin x="-1158" y="-282"/>
      </p:cViewPr>
      <p:guideLst>
        <p:guide orient="horz" pos="1620"/>
        <p:guide pos="2880"/>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p:cViewPr varScale="1">
        <p:scale>
          <a:sx n="54" d="100"/>
          <a:sy n="54" d="100"/>
        </p:scale>
        <p:origin x="-279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 xmlns:p14="http://schemas.microsoft.com/office/powerpoint/2010/main" val="33596956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color">
  <p:cSld name="BLANK_1">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4629150"/>
            <a:ext cx="2514600" cy="273844"/>
          </a:xfrm>
          <a:prstGeom prst="rect">
            <a:avLst/>
          </a:prstGeom>
        </p:spPr>
        <p:txBody>
          <a:bodyPr/>
          <a:lstStyle/>
          <a:p>
            <a:fld id="{16D32B00-741F-4629-82C5-229321F1EEAD}" type="datetimeFigureOut">
              <a:rPr lang="en-US" smtClean="0"/>
              <a:pPr/>
              <a:t>18/08/2020</a:t>
            </a:fld>
            <a:endParaRPr lang="en-US"/>
          </a:p>
        </p:txBody>
      </p:sp>
      <p:sp>
        <p:nvSpPr>
          <p:cNvPr id="5" name="Footer Placeholder 4"/>
          <p:cNvSpPr>
            <a:spLocks noGrp="1"/>
          </p:cNvSpPr>
          <p:nvPr>
            <p:ph type="ftr" sz="quarter" idx="11"/>
          </p:nvPr>
        </p:nvSpPr>
        <p:spPr>
          <a:xfrm>
            <a:off x="457200" y="4629150"/>
            <a:ext cx="3352801"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1A8D44F-D097-4EC3-92A6-FB8C9F6C59B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286845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874625" y="484600"/>
            <a:ext cx="5562000" cy="42078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3"/>
              </a:buClr>
              <a:buSzPts val="3000"/>
              <a:buFont typeface="Roboto"/>
              <a:buChar char="▸"/>
              <a:defRPr sz="3000">
                <a:solidFill>
                  <a:schemeClr val="dk1"/>
                </a:solidFill>
                <a:latin typeface="Roboto"/>
                <a:ea typeface="Roboto"/>
                <a:cs typeface="Roboto"/>
                <a:sym typeface="Roboto"/>
              </a:defRPr>
            </a:lvl1pPr>
            <a:lvl2pPr marL="914400" lvl="1" indent="-381000">
              <a:spcBef>
                <a:spcPts val="0"/>
              </a:spcBef>
              <a:spcAft>
                <a:spcPts val="0"/>
              </a:spcAft>
              <a:buClr>
                <a:schemeClr val="accent3"/>
              </a:buClr>
              <a:buSzPts val="2400"/>
              <a:buFont typeface="Roboto"/>
              <a:buChar char="▹"/>
              <a:defRPr sz="2400">
                <a:solidFill>
                  <a:schemeClr val="dk1"/>
                </a:solidFill>
                <a:latin typeface="Roboto"/>
                <a:ea typeface="Roboto"/>
                <a:cs typeface="Roboto"/>
                <a:sym typeface="Roboto"/>
              </a:defRPr>
            </a:lvl2pPr>
            <a:lvl3pPr marL="1371600" lvl="2" indent="-381000">
              <a:spcBef>
                <a:spcPts val="0"/>
              </a:spcBef>
              <a:spcAft>
                <a:spcPts val="0"/>
              </a:spcAft>
              <a:buClr>
                <a:schemeClr val="accent3"/>
              </a:buClr>
              <a:buSzPts val="2400"/>
              <a:buFont typeface="Roboto"/>
              <a:buChar char="■"/>
              <a:defRPr sz="2400">
                <a:solidFill>
                  <a:schemeClr val="dk1"/>
                </a:solidFill>
                <a:latin typeface="Roboto"/>
                <a:ea typeface="Roboto"/>
                <a:cs typeface="Roboto"/>
                <a:sym typeface="Roboto"/>
              </a:defRPr>
            </a:lvl3pPr>
            <a:lvl4pPr marL="1828800" lvl="3"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7" name="Google Shape;7;p1"/>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lvl="0">
              <a:buNone/>
              <a:defRPr sz="9600" b="1">
                <a:solidFill>
                  <a:schemeClr val="accent2"/>
                </a:solidFill>
                <a:latin typeface="Montserrat"/>
                <a:ea typeface="Montserrat"/>
                <a:cs typeface="Montserrat"/>
                <a:sym typeface="Montserrat"/>
              </a:defRPr>
            </a:lvl1pPr>
            <a:lvl2pPr lvl="1">
              <a:buNone/>
              <a:defRPr sz="9600" b="1">
                <a:solidFill>
                  <a:schemeClr val="accent2"/>
                </a:solidFill>
                <a:latin typeface="Montserrat"/>
                <a:ea typeface="Montserrat"/>
                <a:cs typeface="Montserrat"/>
                <a:sym typeface="Montserrat"/>
              </a:defRPr>
            </a:lvl2pPr>
            <a:lvl3pPr lvl="2">
              <a:buNone/>
              <a:defRPr sz="9600" b="1">
                <a:solidFill>
                  <a:schemeClr val="accent2"/>
                </a:solidFill>
                <a:latin typeface="Montserrat"/>
                <a:ea typeface="Montserrat"/>
                <a:cs typeface="Montserrat"/>
                <a:sym typeface="Montserrat"/>
              </a:defRPr>
            </a:lvl3pPr>
            <a:lvl4pPr lvl="3">
              <a:buNone/>
              <a:defRPr sz="9600" b="1">
                <a:solidFill>
                  <a:schemeClr val="accent2"/>
                </a:solidFill>
                <a:latin typeface="Montserrat"/>
                <a:ea typeface="Montserrat"/>
                <a:cs typeface="Montserrat"/>
                <a:sym typeface="Montserrat"/>
              </a:defRPr>
            </a:lvl4pPr>
            <a:lvl5pPr lvl="4">
              <a:buNone/>
              <a:defRPr sz="9600" b="1">
                <a:solidFill>
                  <a:schemeClr val="accent2"/>
                </a:solidFill>
                <a:latin typeface="Montserrat"/>
                <a:ea typeface="Montserrat"/>
                <a:cs typeface="Montserrat"/>
                <a:sym typeface="Montserrat"/>
              </a:defRPr>
            </a:lvl5pPr>
            <a:lvl6pPr lvl="5">
              <a:buNone/>
              <a:defRPr sz="9600" b="1">
                <a:solidFill>
                  <a:schemeClr val="accent2"/>
                </a:solidFill>
                <a:latin typeface="Montserrat"/>
                <a:ea typeface="Montserrat"/>
                <a:cs typeface="Montserrat"/>
                <a:sym typeface="Montserrat"/>
              </a:defRPr>
            </a:lvl6pPr>
            <a:lvl7pPr lvl="6">
              <a:buNone/>
              <a:defRPr sz="9600" b="1">
                <a:solidFill>
                  <a:schemeClr val="accent2"/>
                </a:solidFill>
                <a:latin typeface="Montserrat"/>
                <a:ea typeface="Montserrat"/>
                <a:cs typeface="Montserrat"/>
                <a:sym typeface="Montserrat"/>
              </a:defRPr>
            </a:lvl7pPr>
            <a:lvl8pPr lvl="7">
              <a:buNone/>
              <a:defRPr sz="9600" b="1">
                <a:solidFill>
                  <a:schemeClr val="accent2"/>
                </a:solidFill>
                <a:latin typeface="Montserrat"/>
                <a:ea typeface="Montserrat"/>
                <a:cs typeface="Montserrat"/>
                <a:sym typeface="Montserrat"/>
              </a:defRPr>
            </a:lvl8pPr>
            <a:lvl9pPr lvl="8">
              <a:buNone/>
              <a:defRPr sz="9600" b="1">
                <a:solidFill>
                  <a:schemeClr val="accent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8" name="Google Shape;8;p1"/>
          <p:cNvSpPr txBox="1">
            <a:spLocks noGrp="1"/>
          </p:cNvSpPr>
          <p:nvPr>
            <p:ph type="title"/>
          </p:nvPr>
        </p:nvSpPr>
        <p:spPr>
          <a:xfrm>
            <a:off x="203875" y="1626750"/>
            <a:ext cx="17124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1pPr>
            <a:lvl2pPr lvl="1">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2pPr>
            <a:lvl3pPr lvl="2">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3pPr>
            <a:lvl4pPr lvl="3">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4pPr>
            <a:lvl5pPr lvl="4">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5pPr>
            <a:lvl6pPr lvl="5">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6pPr>
            <a:lvl7pPr lvl="6">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7pPr>
            <a:lvl8pPr lvl="7">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8pPr>
            <a:lvl9pPr lvl="8">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0"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809750"/>
            <a:ext cx="7162800" cy="646331"/>
          </a:xfrm>
          <a:prstGeom prst="rect">
            <a:avLst/>
          </a:prstGeom>
          <a:noFill/>
        </p:spPr>
        <p:txBody>
          <a:bodyPr wrap="square" rtlCol="0">
            <a:spAutoFit/>
          </a:bodyPr>
          <a:lstStyle/>
          <a:p>
            <a:r>
              <a:rPr lang="en-US" sz="3600" b="1" smtClean="0">
                <a:solidFill>
                  <a:schemeClr val="bg1"/>
                </a:solidFill>
                <a:latin typeface="Times New Roman" pitchFamily="18" charset="0"/>
                <a:cs typeface="Times New Roman" pitchFamily="18" charset="0"/>
              </a:rPr>
              <a:t>DẠY HỌC MÔN TIẾNG VIỆT 1 </a:t>
            </a:r>
            <a:endParaRPr lang="en-US" sz="3600" b="1">
              <a:solidFill>
                <a:schemeClr val="bg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834628"/>
            <a:ext cx="8077200" cy="4093428"/>
          </a:xfrm>
          <a:prstGeom prst="rect">
            <a:avLst/>
          </a:prstGeom>
        </p:spPr>
        <p:txBody>
          <a:bodyPr wrap="square">
            <a:spAutoFit/>
          </a:bodyPr>
          <a:lstStyle/>
          <a:p>
            <a:r>
              <a:rPr lang="vi-VN" sz="2000" smtClean="0">
                <a:solidFill>
                  <a:srgbClr val="FFFF00"/>
                </a:solidFill>
              </a:rPr>
              <a:t>VIẾT CÂU, ĐOẠN VĂN NGẮN</a:t>
            </a:r>
          </a:p>
          <a:p>
            <a:r>
              <a:rPr lang="vi-VN" sz="2000" b="1" i="1" smtClean="0">
                <a:solidFill>
                  <a:schemeClr val="bg1"/>
                </a:solidFill>
              </a:rPr>
              <a:t>Quy trình viết</a:t>
            </a:r>
            <a:endParaRPr lang="vi-VN" sz="2000" smtClean="0">
              <a:solidFill>
                <a:schemeClr val="bg1"/>
              </a:solidFill>
            </a:endParaRPr>
          </a:p>
          <a:p>
            <a:r>
              <a:rPr lang="vi-VN" sz="2000" smtClean="0">
                <a:solidFill>
                  <a:schemeClr val="bg1"/>
                </a:solidFill>
              </a:rPr>
              <a:t>Bước đầu trả lời được những câu hỏi như: Viết về ai? Viết về cái gì, việc gì?</a:t>
            </a:r>
          </a:p>
          <a:p>
            <a:r>
              <a:rPr lang="vi-VN" sz="2000" b="1" i="1" smtClean="0">
                <a:solidFill>
                  <a:schemeClr val="bg1"/>
                </a:solidFill>
              </a:rPr>
              <a:t>Thực hành viết</a:t>
            </a:r>
            <a:endParaRPr lang="vi-VN" sz="2000" smtClean="0">
              <a:solidFill>
                <a:schemeClr val="bg1"/>
              </a:solidFill>
            </a:endParaRPr>
          </a:p>
          <a:p>
            <a:r>
              <a:rPr lang="vi-VN" sz="2000" smtClean="0">
                <a:solidFill>
                  <a:schemeClr val="bg1"/>
                </a:solidFill>
              </a:rPr>
              <a:t>- Điền được phần thông tin còn trống, viết được câu trả lời, viết câu dưới tranh phù hợp với nội dung câu chuyện đã đọc hoặc đã nghe.</a:t>
            </a:r>
          </a:p>
          <a:p>
            <a:r>
              <a:rPr lang="vi-VN" sz="2000" smtClean="0">
                <a:solidFill>
                  <a:schemeClr val="bg1"/>
                </a:solidFill>
              </a:rPr>
              <a:t>- Điền được vào phần thông tin còn trống, viết câu nói về hình dáng hoặc hoạt động của nhân vật dưới tranh trong câu chuyện đã học dựa trên gợi ý.</a:t>
            </a:r>
          </a:p>
          <a:p>
            <a:r>
              <a:rPr lang="vi-VN" sz="2000" smtClean="0">
                <a:solidFill>
                  <a:schemeClr val="bg1"/>
                </a:solidFill>
              </a:rPr>
              <a:t>- Điền được phần thông tin còn trống, viết câu trả lời hoặc viết lại câu đã nói để giới thiệu bản thân dựa trên gợi ý.</a:t>
            </a:r>
          </a:p>
          <a:p>
            <a:pPr algn="just"/>
            <a:endParaRPr lang="vi-VN" sz="2000">
              <a:solidFill>
                <a:schemeClr val="bg1"/>
              </a:solidFill>
            </a:endParaRPr>
          </a:p>
        </p:txBody>
      </p:sp>
      <p:sp>
        <p:nvSpPr>
          <p:cNvPr id="4" name="TextBox 3"/>
          <p:cNvSpPr txBox="1"/>
          <p:nvPr/>
        </p:nvSpPr>
        <p:spPr>
          <a:xfrm>
            <a:off x="2971800" y="361950"/>
            <a:ext cx="2819400" cy="523220"/>
          </a:xfrm>
          <a:prstGeom prst="rect">
            <a:avLst/>
          </a:prstGeom>
          <a:noFill/>
        </p:spPr>
        <p:txBody>
          <a:bodyPr wrap="square" rtlCol="0">
            <a:spAutoFit/>
          </a:bodyPr>
          <a:lstStyle/>
          <a:p>
            <a:r>
              <a:rPr lang="en-US" sz="2800" b="1" err="1" smtClean="0">
                <a:solidFill>
                  <a:schemeClr val="bg1"/>
                </a:solidFill>
                <a:latin typeface="Times New Roman" pitchFamily="18" charset="0"/>
                <a:cs typeface="Times New Roman" pitchFamily="18" charset="0"/>
              </a:rPr>
              <a:t>Yêu</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cầu</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cần</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đạt</a:t>
            </a:r>
            <a:endParaRPr lang="en-US" sz="28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834628"/>
            <a:ext cx="8077200" cy="3170099"/>
          </a:xfrm>
          <a:prstGeom prst="rect">
            <a:avLst/>
          </a:prstGeom>
        </p:spPr>
        <p:txBody>
          <a:bodyPr wrap="square">
            <a:spAutoFit/>
          </a:bodyPr>
          <a:lstStyle/>
          <a:p>
            <a:pPr algn="just"/>
            <a:r>
              <a:rPr lang="vi-VN" sz="2000" b="1" smtClean="0">
                <a:solidFill>
                  <a:srgbClr val="FFFF00"/>
                </a:solidFill>
              </a:rPr>
              <a:t>NÓI VÀ NGHE</a:t>
            </a:r>
            <a:endParaRPr lang="vi-VN" sz="2000" smtClean="0">
              <a:solidFill>
                <a:srgbClr val="FFFF00"/>
              </a:solidFill>
            </a:endParaRPr>
          </a:p>
          <a:p>
            <a:pPr algn="just"/>
            <a:r>
              <a:rPr lang="vi-VN" sz="2000" b="1" i="1" smtClean="0">
                <a:solidFill>
                  <a:schemeClr val="bg1"/>
                </a:solidFill>
              </a:rPr>
              <a:t>Nói</a:t>
            </a:r>
            <a:endParaRPr lang="vi-VN" sz="2000" smtClean="0">
              <a:solidFill>
                <a:schemeClr val="bg1"/>
              </a:solidFill>
            </a:endParaRPr>
          </a:p>
          <a:p>
            <a:pPr algn="just"/>
            <a:r>
              <a:rPr lang="vi-VN" sz="2000" smtClean="0">
                <a:solidFill>
                  <a:schemeClr val="bg1"/>
                </a:solidFill>
              </a:rPr>
              <a:t>- Nói rõ ràng, thành câu. Biết nhìn vào người nghe khi nói.</a:t>
            </a:r>
          </a:p>
          <a:p>
            <a:pPr algn="just"/>
            <a:r>
              <a:rPr lang="vi-VN" sz="2000" smtClean="0">
                <a:solidFill>
                  <a:schemeClr val="bg1"/>
                </a:solidFill>
              </a:rPr>
              <a:t>- Đặt được câu hỏi đơn giản và trả lời đúng vào nội dung câu hỏi.</a:t>
            </a:r>
          </a:p>
          <a:p>
            <a:pPr algn="just"/>
            <a:r>
              <a:rPr lang="vi-VN" sz="2000" smtClean="0">
                <a:solidFill>
                  <a:schemeClr val="bg1"/>
                </a:solidFill>
              </a:rPr>
              <a:t>- Nói và đáp lại được lời chào hỏi, xin phép, cảm ơn, xin lỗi, phù hợp với đối tượng người nghe.</a:t>
            </a:r>
          </a:p>
          <a:p>
            <a:pPr algn="just"/>
            <a:r>
              <a:rPr lang="vi-VN" sz="2000" smtClean="0">
                <a:solidFill>
                  <a:schemeClr val="bg1"/>
                </a:solidFill>
              </a:rPr>
              <a:t>- Biết giới thiệu ngắn về bản thân, gia đình, đồ vật yêu thích dựa trên gợi ý.</a:t>
            </a:r>
            <a:endParaRPr lang="en-US" sz="2000" smtClean="0">
              <a:solidFill>
                <a:schemeClr val="bg1"/>
              </a:solidFill>
            </a:endParaRPr>
          </a:p>
          <a:p>
            <a:pPr algn="just"/>
            <a:r>
              <a:rPr lang="en-US" sz="2000" smtClean="0">
                <a:solidFill>
                  <a:schemeClr val="bg1"/>
                </a:solidFill>
              </a:rPr>
              <a:t>- </a:t>
            </a:r>
            <a:r>
              <a:rPr lang="vi-VN" sz="2000" smtClean="0">
                <a:solidFill>
                  <a:schemeClr val="bg1"/>
                </a:solidFill>
              </a:rPr>
              <a:t>Kể lại được một đoạn hoặc cả câu chuyện đơn giản đã đọc, xem hoặc nghe (dựa vào các tranh minh hoạ và lời gợi ý dưới tranh).</a:t>
            </a:r>
          </a:p>
        </p:txBody>
      </p:sp>
      <p:sp>
        <p:nvSpPr>
          <p:cNvPr id="4" name="TextBox 3"/>
          <p:cNvSpPr txBox="1"/>
          <p:nvPr/>
        </p:nvSpPr>
        <p:spPr>
          <a:xfrm>
            <a:off x="2971800" y="361950"/>
            <a:ext cx="2819400" cy="523220"/>
          </a:xfrm>
          <a:prstGeom prst="rect">
            <a:avLst/>
          </a:prstGeom>
          <a:noFill/>
        </p:spPr>
        <p:txBody>
          <a:bodyPr wrap="square" rtlCol="0">
            <a:spAutoFit/>
          </a:bodyPr>
          <a:lstStyle/>
          <a:p>
            <a:r>
              <a:rPr lang="en-US" sz="2800" b="1" err="1" smtClean="0">
                <a:solidFill>
                  <a:schemeClr val="bg1"/>
                </a:solidFill>
                <a:latin typeface="Times New Roman" pitchFamily="18" charset="0"/>
                <a:cs typeface="Times New Roman" pitchFamily="18" charset="0"/>
              </a:rPr>
              <a:t>Yêu</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cầu</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cần</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đạt</a:t>
            </a:r>
            <a:endParaRPr lang="en-US" sz="28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834628"/>
            <a:ext cx="8077200" cy="3785652"/>
          </a:xfrm>
          <a:prstGeom prst="rect">
            <a:avLst/>
          </a:prstGeom>
        </p:spPr>
        <p:txBody>
          <a:bodyPr wrap="square">
            <a:spAutoFit/>
          </a:bodyPr>
          <a:lstStyle/>
          <a:p>
            <a:pPr algn="just"/>
            <a:r>
              <a:rPr lang="vi-VN" sz="2000" b="1" i="1" smtClean="0">
                <a:solidFill>
                  <a:srgbClr val="FFFF00"/>
                </a:solidFill>
              </a:rPr>
              <a:t>Nghe</a:t>
            </a:r>
            <a:endParaRPr lang="vi-VN" sz="2000" smtClean="0">
              <a:solidFill>
                <a:srgbClr val="FFFF00"/>
              </a:solidFill>
            </a:endParaRPr>
          </a:p>
          <a:p>
            <a:pPr algn="just"/>
            <a:r>
              <a:rPr lang="vi-VN" sz="2000" smtClean="0">
                <a:solidFill>
                  <a:schemeClr val="bg1"/>
                </a:solidFill>
              </a:rPr>
              <a:t>- Có thói quen và thái độ chú ý nghe người khác nói (nhìn vào người nói, có tư thế nghe phù hợp). Đặt một vài câu hỏi để hỏi lại những điều chưa rõ.</a:t>
            </a:r>
          </a:p>
          <a:p>
            <a:pPr algn="just"/>
            <a:r>
              <a:rPr lang="vi-VN" sz="2000" smtClean="0">
                <a:solidFill>
                  <a:schemeClr val="bg1"/>
                </a:solidFill>
              </a:rPr>
              <a:t>- Nghe hiểu các thông báo, hướng dẫn, yêu cầu, nội quy trong lớp học.</a:t>
            </a:r>
          </a:p>
          <a:p>
            <a:pPr algn="just"/>
            <a:r>
              <a:rPr lang="vi-VN" sz="2000" smtClean="0">
                <a:solidFill>
                  <a:schemeClr val="bg1"/>
                </a:solidFill>
              </a:rPr>
              <a:t>- Nghe một câu chuyện và trả lời được các câu hỏi: Ai? Cái gì? Khi nào? Ở đâu?</a:t>
            </a:r>
          </a:p>
          <a:p>
            <a:pPr algn="just"/>
            <a:r>
              <a:rPr lang="vi-VN" sz="2000" b="1" i="1" smtClean="0">
                <a:solidFill>
                  <a:srgbClr val="FFFF00"/>
                </a:solidFill>
              </a:rPr>
              <a:t>Nói nghe tương tác</a:t>
            </a:r>
            <a:endParaRPr lang="vi-VN" sz="2000" smtClean="0">
              <a:solidFill>
                <a:srgbClr val="FFFF00"/>
              </a:solidFill>
            </a:endParaRPr>
          </a:p>
          <a:p>
            <a:pPr algn="just"/>
            <a:r>
              <a:rPr lang="vi-VN" sz="2000" smtClean="0">
                <a:solidFill>
                  <a:schemeClr val="bg1"/>
                </a:solidFill>
              </a:rPr>
              <a:t>- Biết đưa tay xin phát biểu, chờ đến lượt được phát biểu.</a:t>
            </a:r>
          </a:p>
          <a:p>
            <a:pPr algn="just"/>
            <a:r>
              <a:rPr lang="vi-VN" sz="2000" smtClean="0">
                <a:solidFill>
                  <a:schemeClr val="bg1"/>
                </a:solidFill>
              </a:rPr>
              <a:t>- Biết trao đổi trong nhóm để chia sẻ những ý nghĩ và thông tin đơn giản</a:t>
            </a:r>
            <a:endParaRPr lang="vi-VN" sz="2000">
              <a:solidFill>
                <a:schemeClr val="bg1"/>
              </a:solidFill>
            </a:endParaRPr>
          </a:p>
        </p:txBody>
      </p:sp>
      <p:sp>
        <p:nvSpPr>
          <p:cNvPr id="4" name="TextBox 3"/>
          <p:cNvSpPr txBox="1"/>
          <p:nvPr/>
        </p:nvSpPr>
        <p:spPr>
          <a:xfrm>
            <a:off x="2971800" y="361950"/>
            <a:ext cx="2819400" cy="523220"/>
          </a:xfrm>
          <a:prstGeom prst="rect">
            <a:avLst/>
          </a:prstGeom>
          <a:noFill/>
        </p:spPr>
        <p:txBody>
          <a:bodyPr wrap="square" rtlCol="0">
            <a:spAutoFit/>
          </a:bodyPr>
          <a:lstStyle/>
          <a:p>
            <a:r>
              <a:rPr lang="en-US" sz="2800" b="1" err="1" smtClean="0">
                <a:solidFill>
                  <a:schemeClr val="bg1"/>
                </a:solidFill>
                <a:latin typeface="Times New Roman" pitchFamily="18" charset="0"/>
                <a:cs typeface="Times New Roman" pitchFamily="18" charset="0"/>
              </a:rPr>
              <a:t>Yêu</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cầu</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cần</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đạt</a:t>
            </a:r>
            <a:endParaRPr lang="en-US" sz="28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834628"/>
            <a:ext cx="8077200" cy="4154984"/>
          </a:xfrm>
          <a:prstGeom prst="rect">
            <a:avLst/>
          </a:prstGeom>
        </p:spPr>
        <p:txBody>
          <a:bodyPr wrap="square">
            <a:spAutoFit/>
          </a:bodyPr>
          <a:lstStyle/>
          <a:p>
            <a:pPr algn="just"/>
            <a:r>
              <a:rPr lang="en-US" sz="2400" smtClean="0">
                <a:solidFill>
                  <a:schemeClr val="bg1"/>
                </a:solidFill>
              </a:rPr>
              <a:t>- Đọc</a:t>
            </a:r>
            <a:r>
              <a:rPr lang="en-US" sz="2400" smtClean="0">
                <a:solidFill>
                  <a:schemeClr val="bg1"/>
                </a:solidFill>
              </a:rPr>
              <a:t>: </a:t>
            </a:r>
            <a:r>
              <a:rPr lang="en-SG" sz="2400" smtClean="0">
                <a:solidFill>
                  <a:schemeClr val="bg1"/>
                </a:solidFill>
              </a:rPr>
              <a:t>4</a:t>
            </a:r>
            <a:r>
              <a:rPr lang="en-US" sz="2400" smtClean="0">
                <a:solidFill>
                  <a:schemeClr val="bg1"/>
                </a:solidFill>
              </a:rPr>
              <a:t>0 – 60 tiếng/phút; truyện, văn miêu tả: 90 – 130 chữ, văn bản thông tin: 90 chữ, thơ: 50 – 70 chữ.</a:t>
            </a:r>
          </a:p>
          <a:p>
            <a:pPr algn="just"/>
            <a:r>
              <a:rPr lang="en-US" sz="2400" smtClean="0">
                <a:solidFill>
                  <a:schemeClr val="bg1"/>
                </a:solidFill>
              </a:rPr>
              <a:t>- Viết </a:t>
            </a:r>
            <a:r>
              <a:rPr lang="vi-VN" sz="2400" smtClean="0">
                <a:solidFill>
                  <a:schemeClr val="bg1"/>
                </a:solidFill>
              </a:rPr>
              <a:t>chính tả</a:t>
            </a:r>
            <a:r>
              <a:rPr lang="en-US" sz="2400" smtClean="0">
                <a:solidFill>
                  <a:schemeClr val="bg1"/>
                </a:solidFill>
              </a:rPr>
              <a:t>:</a:t>
            </a:r>
            <a:r>
              <a:rPr lang="vi-VN" sz="2400" smtClean="0">
                <a:solidFill>
                  <a:schemeClr val="bg1"/>
                </a:solidFill>
              </a:rPr>
              <a:t> 30 – 35 chữ</a:t>
            </a:r>
            <a:r>
              <a:rPr lang="en-US" sz="2400" smtClean="0">
                <a:solidFill>
                  <a:schemeClr val="bg1"/>
                </a:solidFill>
              </a:rPr>
              <a:t>/</a:t>
            </a:r>
            <a:r>
              <a:rPr lang="vi-VN" sz="2400" smtClean="0">
                <a:solidFill>
                  <a:schemeClr val="bg1"/>
                </a:solidFill>
              </a:rPr>
              <a:t>15 phút</a:t>
            </a:r>
            <a:r>
              <a:rPr lang="en-US" sz="2400" smtClean="0">
                <a:solidFill>
                  <a:schemeClr val="bg1"/>
                </a:solidFill>
              </a:rPr>
              <a:t>, viết câu trả lời, v</a:t>
            </a:r>
            <a:r>
              <a:rPr lang="vi-VN" sz="2400" smtClean="0">
                <a:solidFill>
                  <a:schemeClr val="bg1"/>
                </a:solidFill>
              </a:rPr>
              <a:t>iết </a:t>
            </a:r>
            <a:r>
              <a:rPr lang="en-US" sz="2400" smtClean="0">
                <a:solidFill>
                  <a:schemeClr val="bg1"/>
                </a:solidFill>
              </a:rPr>
              <a:t>sáng tạo.</a:t>
            </a:r>
          </a:p>
          <a:p>
            <a:pPr algn="just"/>
            <a:r>
              <a:rPr lang="en-US" sz="2400" smtClean="0">
                <a:solidFill>
                  <a:schemeClr val="bg1"/>
                </a:solidFill>
              </a:rPr>
              <a:t>- </a:t>
            </a:r>
            <a:r>
              <a:rPr lang="vi-VN" sz="2400" smtClean="0">
                <a:solidFill>
                  <a:schemeClr val="bg1"/>
                </a:solidFill>
              </a:rPr>
              <a:t>Nói và nghe: </a:t>
            </a:r>
            <a:r>
              <a:rPr lang="en-US" sz="2400" smtClean="0">
                <a:solidFill>
                  <a:schemeClr val="bg1"/>
                </a:solidFill>
              </a:rPr>
              <a:t>Ho</a:t>
            </a:r>
            <a:r>
              <a:rPr lang="vi-VN" sz="2400" smtClean="0">
                <a:solidFill>
                  <a:schemeClr val="bg1"/>
                </a:solidFill>
              </a:rPr>
              <a:t>ạt động đa dạng, chú trọng kĩ năng trao đổi.</a:t>
            </a:r>
            <a:endParaRPr lang="en-US" sz="2400" smtClean="0">
              <a:solidFill>
                <a:schemeClr val="bg1"/>
              </a:solidFill>
            </a:endParaRPr>
          </a:p>
          <a:p>
            <a:pPr algn="just"/>
            <a:r>
              <a:rPr lang="en-US" sz="2400" smtClean="0">
                <a:solidFill>
                  <a:schemeClr val="bg1"/>
                </a:solidFill>
              </a:rPr>
              <a:t>* Thời lượng:</a:t>
            </a:r>
            <a:r>
              <a:rPr lang="vi-VN" sz="2400" smtClean="0">
                <a:solidFill>
                  <a:schemeClr val="bg1"/>
                </a:solidFill>
              </a:rPr>
              <a:t>  420 tiết, 12 tiết/tuần (tăng 70 tiết)</a:t>
            </a:r>
            <a:endParaRPr lang="en-US" sz="2400" smtClean="0">
              <a:solidFill>
                <a:schemeClr val="bg1"/>
              </a:solidFill>
            </a:endParaRPr>
          </a:p>
          <a:p>
            <a:pPr algn="just"/>
            <a:r>
              <a:rPr lang="en-US" sz="2400" smtClean="0">
                <a:solidFill>
                  <a:schemeClr val="bg1"/>
                </a:solidFill>
              </a:rPr>
              <a:t>* So với chương trình TV 2002, chương trình TV 2018 đặt ra yêu cầu cao hơn ở cả 4 kĩ năng ngôn ngữ kết hợp với yêu cầu phát triển phẩm chất và năng lực chung. Đồng thời, thời lượng cũng được tăng lên.</a:t>
            </a:r>
            <a:endParaRPr lang="en-US" sz="2400">
              <a:solidFill>
                <a:schemeClr val="bg1"/>
              </a:solidFill>
            </a:endParaRPr>
          </a:p>
        </p:txBody>
      </p:sp>
      <p:sp>
        <p:nvSpPr>
          <p:cNvPr id="4" name="TextBox 3"/>
          <p:cNvSpPr txBox="1"/>
          <p:nvPr/>
        </p:nvSpPr>
        <p:spPr>
          <a:xfrm>
            <a:off x="2971800" y="361950"/>
            <a:ext cx="2819400" cy="523220"/>
          </a:xfrm>
          <a:prstGeom prst="rect">
            <a:avLst/>
          </a:prstGeom>
          <a:noFill/>
        </p:spPr>
        <p:txBody>
          <a:bodyPr wrap="square" rtlCol="0">
            <a:spAutoFit/>
          </a:bodyPr>
          <a:lstStyle/>
          <a:p>
            <a:r>
              <a:rPr lang="en-US" sz="2800" b="1" err="1" smtClean="0">
                <a:solidFill>
                  <a:srgbClr val="FFFF00"/>
                </a:solidFill>
                <a:latin typeface="Times New Roman" pitchFamily="18" charset="0"/>
                <a:cs typeface="Times New Roman" pitchFamily="18" charset="0"/>
              </a:rPr>
              <a:t>Yêu</a:t>
            </a:r>
            <a:r>
              <a:rPr lang="en-US" sz="2800" b="1" smtClean="0">
                <a:solidFill>
                  <a:srgbClr val="FFFF00"/>
                </a:solidFill>
                <a:latin typeface="Times New Roman" pitchFamily="18" charset="0"/>
                <a:cs typeface="Times New Roman" pitchFamily="18" charset="0"/>
              </a:rPr>
              <a:t> </a:t>
            </a:r>
            <a:r>
              <a:rPr lang="en-US" sz="2800" b="1" err="1" smtClean="0">
                <a:solidFill>
                  <a:srgbClr val="FFFF00"/>
                </a:solidFill>
                <a:latin typeface="Times New Roman" pitchFamily="18" charset="0"/>
                <a:cs typeface="Times New Roman" pitchFamily="18" charset="0"/>
              </a:rPr>
              <a:t>cầu</a:t>
            </a:r>
            <a:r>
              <a:rPr lang="en-US" sz="2800" b="1" smtClean="0">
                <a:solidFill>
                  <a:srgbClr val="FFFF00"/>
                </a:solidFill>
                <a:latin typeface="Times New Roman" pitchFamily="18" charset="0"/>
                <a:cs typeface="Times New Roman" pitchFamily="18" charset="0"/>
              </a:rPr>
              <a:t> </a:t>
            </a:r>
            <a:r>
              <a:rPr lang="en-US" sz="2800" b="1" err="1" smtClean="0">
                <a:solidFill>
                  <a:srgbClr val="FFFF00"/>
                </a:solidFill>
                <a:latin typeface="Times New Roman" pitchFamily="18" charset="0"/>
                <a:cs typeface="Times New Roman" pitchFamily="18" charset="0"/>
              </a:rPr>
              <a:t>cần</a:t>
            </a:r>
            <a:r>
              <a:rPr lang="en-US" sz="2800" b="1" smtClean="0">
                <a:solidFill>
                  <a:srgbClr val="FFFF00"/>
                </a:solidFill>
                <a:latin typeface="Times New Roman" pitchFamily="18" charset="0"/>
                <a:cs typeface="Times New Roman" pitchFamily="18" charset="0"/>
              </a:rPr>
              <a:t> </a:t>
            </a:r>
            <a:r>
              <a:rPr lang="en-US" sz="2800" b="1" err="1" smtClean="0">
                <a:solidFill>
                  <a:srgbClr val="FFFF00"/>
                </a:solidFill>
                <a:latin typeface="Times New Roman" pitchFamily="18" charset="0"/>
                <a:cs typeface="Times New Roman" pitchFamily="18" charset="0"/>
              </a:rPr>
              <a:t>đạt</a:t>
            </a:r>
            <a:endParaRPr lang="en-US" sz="2800" b="1">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834628"/>
            <a:ext cx="8077200" cy="3785652"/>
          </a:xfrm>
          <a:prstGeom prst="rect">
            <a:avLst/>
          </a:prstGeom>
        </p:spPr>
        <p:txBody>
          <a:bodyPr wrap="square">
            <a:spAutoFit/>
          </a:bodyPr>
          <a:lstStyle/>
          <a:p>
            <a:pPr algn="just">
              <a:spcAft>
                <a:spcPts val="600"/>
              </a:spcAft>
            </a:pPr>
            <a:r>
              <a:rPr lang="vi-VN" sz="2000" b="1" smtClean="0">
                <a:solidFill>
                  <a:srgbClr val="FFFF00"/>
                </a:solidFill>
              </a:rPr>
              <a:t>KIẾN THỨC TIẾNG VIỆT</a:t>
            </a:r>
            <a:endParaRPr lang="vi-VN" sz="2000" smtClean="0">
              <a:solidFill>
                <a:srgbClr val="FFFF00"/>
              </a:solidFill>
            </a:endParaRPr>
          </a:p>
          <a:p>
            <a:pPr algn="just">
              <a:spcAft>
                <a:spcPts val="600"/>
              </a:spcAft>
            </a:pPr>
            <a:r>
              <a:rPr lang="vi-VN" sz="2000" smtClean="0">
                <a:solidFill>
                  <a:schemeClr val="bg1"/>
                </a:solidFill>
              </a:rPr>
              <a:t>1.1. Âm, vần, thanh; chữ và dấu thanh</a:t>
            </a:r>
          </a:p>
          <a:p>
            <a:pPr algn="just">
              <a:spcAft>
                <a:spcPts val="600"/>
              </a:spcAft>
            </a:pPr>
            <a:r>
              <a:rPr lang="vi-VN" sz="2000" smtClean="0">
                <a:solidFill>
                  <a:schemeClr val="bg1"/>
                </a:solidFill>
              </a:rPr>
              <a:t>1.2. Quy tắc chính tả phân biệt: </a:t>
            </a:r>
            <a:r>
              <a:rPr lang="vi-VN" sz="2000" i="1" smtClean="0">
                <a:solidFill>
                  <a:schemeClr val="bg1"/>
                </a:solidFill>
              </a:rPr>
              <a:t>c</a:t>
            </a:r>
            <a:r>
              <a:rPr lang="vi-VN" sz="2000" smtClean="0">
                <a:solidFill>
                  <a:schemeClr val="bg1"/>
                </a:solidFill>
              </a:rPr>
              <a:t> và </a:t>
            </a:r>
            <a:r>
              <a:rPr lang="vi-VN" sz="2000" i="1" smtClean="0">
                <a:solidFill>
                  <a:schemeClr val="bg1"/>
                </a:solidFill>
              </a:rPr>
              <a:t>k, g </a:t>
            </a:r>
            <a:r>
              <a:rPr lang="vi-VN" sz="2000" smtClean="0">
                <a:solidFill>
                  <a:schemeClr val="bg1"/>
                </a:solidFill>
              </a:rPr>
              <a:t>và </a:t>
            </a:r>
            <a:r>
              <a:rPr lang="vi-VN" sz="2000" i="1" smtClean="0">
                <a:solidFill>
                  <a:schemeClr val="bg1"/>
                </a:solidFill>
              </a:rPr>
              <a:t>gh, ng</a:t>
            </a:r>
            <a:r>
              <a:rPr lang="vi-VN" sz="2000" smtClean="0">
                <a:solidFill>
                  <a:schemeClr val="bg1"/>
                </a:solidFill>
              </a:rPr>
              <a:t> và</a:t>
            </a:r>
            <a:r>
              <a:rPr lang="vi-VN" sz="2000" i="1" smtClean="0">
                <a:solidFill>
                  <a:schemeClr val="bg1"/>
                </a:solidFill>
              </a:rPr>
              <a:t> ngh</a:t>
            </a:r>
            <a:endParaRPr lang="vi-VN" sz="2000" smtClean="0">
              <a:solidFill>
                <a:schemeClr val="bg1"/>
              </a:solidFill>
            </a:endParaRPr>
          </a:p>
          <a:p>
            <a:pPr algn="just">
              <a:spcAft>
                <a:spcPts val="600"/>
              </a:spcAft>
            </a:pPr>
            <a:r>
              <a:rPr lang="vi-VN" sz="2000" smtClean="0">
                <a:solidFill>
                  <a:schemeClr val="bg1"/>
                </a:solidFill>
              </a:rPr>
              <a:t>1.3. Quy tắc viết hoa: viết hoa chữ cái đầu câu, viết hoa tên riêng</a:t>
            </a:r>
          </a:p>
          <a:p>
            <a:pPr algn="just">
              <a:spcAft>
                <a:spcPts val="600"/>
              </a:spcAft>
            </a:pPr>
            <a:r>
              <a:rPr lang="vi-VN" sz="2000" smtClean="0">
                <a:solidFill>
                  <a:schemeClr val="bg1"/>
                </a:solidFill>
              </a:rPr>
              <a:t>2. Vốn từ theo chủ điểm: Từ chỉ sự vật, hoạt động, đặc điểm gần gũi</a:t>
            </a:r>
          </a:p>
          <a:p>
            <a:pPr algn="just">
              <a:spcAft>
                <a:spcPts val="600"/>
              </a:spcAft>
            </a:pPr>
            <a:r>
              <a:rPr lang="vi-VN" sz="2000" smtClean="0">
                <a:solidFill>
                  <a:schemeClr val="bg1"/>
                </a:solidFill>
              </a:rPr>
              <a:t>3. Công dụng của dấu chấm, dấu chấm hỏi: đánh dấu kết thúc câu</a:t>
            </a:r>
          </a:p>
          <a:p>
            <a:pPr algn="just">
              <a:spcAft>
                <a:spcPts val="600"/>
              </a:spcAft>
            </a:pPr>
            <a:r>
              <a:rPr lang="vi-VN" sz="2000" smtClean="0">
                <a:solidFill>
                  <a:schemeClr val="bg1"/>
                </a:solidFill>
              </a:rPr>
              <a:t>4.1. Từ xưng hô thông dụng khi giao tiếp ở nhà và ở trường</a:t>
            </a:r>
          </a:p>
          <a:p>
            <a:pPr algn="just">
              <a:spcAft>
                <a:spcPts val="600"/>
              </a:spcAft>
            </a:pPr>
            <a:r>
              <a:rPr lang="vi-VN" sz="2000" smtClean="0">
                <a:solidFill>
                  <a:schemeClr val="bg1"/>
                </a:solidFill>
              </a:rPr>
              <a:t>4.2. Một số nghi thức giao tiếp thông dụng ở nhà và ở trường: chào hỏi, giới thiệu, cảm ơn, xin lỗi, xin phép</a:t>
            </a:r>
            <a:r>
              <a:rPr lang="en-US" sz="2000" smtClean="0">
                <a:solidFill>
                  <a:schemeClr val="bg1"/>
                </a:solidFill>
              </a:rPr>
              <a:t>.</a:t>
            </a:r>
          </a:p>
          <a:p>
            <a:pPr algn="just">
              <a:spcAft>
                <a:spcPts val="600"/>
              </a:spcAft>
            </a:pPr>
            <a:r>
              <a:rPr lang="vi-VN" sz="2000" smtClean="0"/>
              <a:t> </a:t>
            </a:r>
            <a:r>
              <a:rPr lang="vi-VN" sz="2000" smtClean="0">
                <a:solidFill>
                  <a:schemeClr val="bg1"/>
                </a:solidFill>
              </a:rPr>
              <a:t>5. Thông tin bằng hình ảnh (phương tiện giao tiếp phi ngôn ngữ)</a:t>
            </a:r>
            <a:endParaRPr lang="vi-VN" sz="2000">
              <a:solidFill>
                <a:schemeClr val="bg1"/>
              </a:solidFill>
            </a:endParaRPr>
          </a:p>
        </p:txBody>
      </p:sp>
      <p:sp>
        <p:nvSpPr>
          <p:cNvPr id="4" name="TextBox 3"/>
          <p:cNvSpPr txBox="1"/>
          <p:nvPr/>
        </p:nvSpPr>
        <p:spPr>
          <a:xfrm>
            <a:off x="3124200" y="133350"/>
            <a:ext cx="2819400" cy="523220"/>
          </a:xfrm>
          <a:prstGeom prst="rect">
            <a:avLst/>
          </a:prstGeom>
          <a:noFill/>
        </p:spPr>
        <p:txBody>
          <a:bodyPr wrap="square" rtlCol="0">
            <a:spAutoFit/>
          </a:bodyPr>
          <a:lstStyle/>
          <a:p>
            <a:r>
              <a:rPr lang="en-US" sz="2800" b="1" err="1" smtClean="0">
                <a:solidFill>
                  <a:schemeClr val="bg1"/>
                </a:solidFill>
                <a:latin typeface="Times New Roman" pitchFamily="18" charset="0"/>
                <a:cs typeface="Times New Roman" pitchFamily="18" charset="0"/>
              </a:rPr>
              <a:t>Nội</a:t>
            </a:r>
            <a:r>
              <a:rPr lang="en-US" sz="2800" b="1" smtClean="0">
                <a:solidFill>
                  <a:schemeClr val="bg1"/>
                </a:solidFill>
                <a:latin typeface="Times New Roman" pitchFamily="18" charset="0"/>
                <a:cs typeface="Times New Roman" pitchFamily="18" charset="0"/>
              </a:rPr>
              <a:t> dung</a:t>
            </a:r>
            <a:endParaRPr lang="en-US" sz="2800" b="1">
              <a:solidFill>
                <a:schemeClr val="bg1"/>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00" y="742295"/>
            <a:ext cx="8077200" cy="4401205"/>
          </a:xfrm>
          <a:prstGeom prst="rect">
            <a:avLst/>
          </a:prstGeom>
        </p:spPr>
        <p:txBody>
          <a:bodyPr wrap="square">
            <a:spAutoFit/>
          </a:bodyPr>
          <a:lstStyle/>
          <a:p>
            <a:r>
              <a:rPr lang="vi-VN" sz="2000" b="1" smtClean="0">
                <a:solidFill>
                  <a:srgbClr val="FFFF00"/>
                </a:solidFill>
              </a:rPr>
              <a:t>KIẾN THỨC VĂN HỌC</a:t>
            </a:r>
            <a:endParaRPr lang="vi-VN" sz="2000" smtClean="0">
              <a:solidFill>
                <a:srgbClr val="FFFF00"/>
              </a:solidFill>
            </a:endParaRPr>
          </a:p>
          <a:p>
            <a:r>
              <a:rPr lang="vi-VN" sz="2000" smtClean="0">
                <a:solidFill>
                  <a:schemeClr val="bg1"/>
                </a:solidFill>
              </a:rPr>
              <a:t>1. Câu chuyện, bài thơ</a:t>
            </a:r>
          </a:p>
          <a:p>
            <a:r>
              <a:rPr lang="vi-VN" sz="2000" smtClean="0">
                <a:solidFill>
                  <a:schemeClr val="bg1"/>
                </a:solidFill>
              </a:rPr>
              <a:t>2. Nhân vật trong truyện</a:t>
            </a:r>
          </a:p>
          <a:p>
            <a:r>
              <a:rPr lang="vi-VN" sz="2000" b="1" smtClean="0">
                <a:solidFill>
                  <a:srgbClr val="FFFF00"/>
                </a:solidFill>
              </a:rPr>
              <a:t>NGỮ LIỆU</a:t>
            </a:r>
            <a:endParaRPr lang="vi-VN" sz="2000" smtClean="0">
              <a:solidFill>
                <a:srgbClr val="FFFF00"/>
              </a:solidFill>
            </a:endParaRPr>
          </a:p>
          <a:p>
            <a:r>
              <a:rPr lang="vi-VN" sz="2000" smtClean="0">
                <a:solidFill>
                  <a:schemeClr val="bg1"/>
                </a:solidFill>
              </a:rPr>
              <a:t>1.1. Văn bản văn học</a:t>
            </a:r>
          </a:p>
          <a:p>
            <a:r>
              <a:rPr lang="vi-VN" sz="2000" smtClean="0">
                <a:solidFill>
                  <a:schemeClr val="bg1"/>
                </a:solidFill>
              </a:rPr>
              <a:t>- Cổ tích, ngụ ngôn, truyện ngắn, truyện tranh, đoạn văn miêu tả</a:t>
            </a:r>
          </a:p>
          <a:p>
            <a:r>
              <a:rPr lang="vi-VN" sz="2000" smtClean="0">
                <a:solidFill>
                  <a:schemeClr val="bg1"/>
                </a:solidFill>
              </a:rPr>
              <a:t>- Đoạn thơ, bài thơ (gồm cả đồng dao) </a:t>
            </a:r>
            <a:r>
              <a:rPr lang="vi-VN" sz="2000" smtClean="0">
                <a:solidFill>
                  <a:srgbClr val="FFFF00"/>
                </a:solidFill>
              </a:rPr>
              <a:t>Độ dài của văn bản: truyện và đoạn văn miêu tả khoảng 90 - 130 chữ, thơ khoảng 50 - 70 chữ</a:t>
            </a:r>
          </a:p>
          <a:p>
            <a:r>
              <a:rPr lang="vi-VN" sz="2000" smtClean="0">
                <a:solidFill>
                  <a:schemeClr val="bg1"/>
                </a:solidFill>
              </a:rPr>
              <a:t>1.2. Văn bản thông tin: giới thiệu những sự vật, sự việc gần gũi với học sinh</a:t>
            </a:r>
          </a:p>
          <a:p>
            <a:r>
              <a:rPr lang="vi-VN" sz="2000" smtClean="0">
                <a:solidFill>
                  <a:srgbClr val="FFFF00"/>
                </a:solidFill>
              </a:rPr>
              <a:t>Độ dài của văn bản: khoảng 90 chữ</a:t>
            </a:r>
            <a:endParaRPr lang="en-US" sz="2000" smtClean="0">
              <a:solidFill>
                <a:srgbClr val="FFFF00"/>
              </a:solidFill>
            </a:endParaRPr>
          </a:p>
          <a:p>
            <a:r>
              <a:rPr lang="vi-VN" sz="2000" smtClean="0">
                <a:solidFill>
                  <a:schemeClr val="bg1"/>
                </a:solidFill>
              </a:rPr>
              <a:t>2. Gợi ý chọn văn bản: xem danh mục gợi ý</a:t>
            </a:r>
          </a:p>
          <a:p>
            <a:r>
              <a:rPr lang="vi-VN" sz="2000" smtClean="0">
                <a:solidFill>
                  <a:schemeClr val="bg1"/>
                </a:solidFill>
              </a:rPr>
              <a:t>3. Các từ ngữ có ý nghĩa tích cực, phù hợp với học sinh lớp 1</a:t>
            </a:r>
          </a:p>
          <a:p>
            <a:endParaRPr lang="vi-VN" sz="2000">
              <a:solidFill>
                <a:schemeClr val="bg1"/>
              </a:solidFill>
            </a:endParaRPr>
          </a:p>
        </p:txBody>
      </p:sp>
      <p:sp>
        <p:nvSpPr>
          <p:cNvPr id="4" name="TextBox 3"/>
          <p:cNvSpPr txBox="1"/>
          <p:nvPr/>
        </p:nvSpPr>
        <p:spPr>
          <a:xfrm>
            <a:off x="3124200" y="133350"/>
            <a:ext cx="2819400" cy="523220"/>
          </a:xfrm>
          <a:prstGeom prst="rect">
            <a:avLst/>
          </a:prstGeom>
          <a:noFill/>
        </p:spPr>
        <p:txBody>
          <a:bodyPr wrap="square" rtlCol="0">
            <a:spAutoFit/>
          </a:bodyPr>
          <a:lstStyle/>
          <a:p>
            <a:r>
              <a:rPr lang="en-US" sz="2800" b="1" err="1" smtClean="0">
                <a:solidFill>
                  <a:schemeClr val="bg1"/>
                </a:solidFill>
                <a:latin typeface="Times New Roman" pitchFamily="18" charset="0"/>
                <a:cs typeface="Times New Roman" pitchFamily="18" charset="0"/>
              </a:rPr>
              <a:t>Nội</a:t>
            </a:r>
            <a:r>
              <a:rPr lang="en-US" sz="2800" b="1" smtClean="0">
                <a:solidFill>
                  <a:schemeClr val="bg1"/>
                </a:solidFill>
                <a:latin typeface="Times New Roman" pitchFamily="18" charset="0"/>
                <a:cs typeface="Times New Roman" pitchFamily="18" charset="0"/>
              </a:rPr>
              <a:t> dung</a:t>
            </a:r>
            <a:endParaRPr lang="en-US" sz="2800" b="1">
              <a:solidFill>
                <a:schemeClr val="bg1"/>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Delay 1"/>
          <p:cNvSpPr/>
          <p:nvPr/>
        </p:nvSpPr>
        <p:spPr>
          <a:xfrm rot="5400000">
            <a:off x="3590925" y="-3640558"/>
            <a:ext cx="1962150" cy="9144000"/>
          </a:xfrm>
          <a:custGeom>
            <a:avLst/>
            <a:gdLst>
              <a:gd name="connsiteX0" fmla="*/ 0 w 1962150"/>
              <a:gd name="connsiteY0" fmla="*/ 0 h 9144000"/>
              <a:gd name="connsiteX1" fmla="*/ 981075 w 1962150"/>
              <a:gd name="connsiteY1" fmla="*/ 0 h 9144000"/>
              <a:gd name="connsiteX2" fmla="*/ 1962150 w 1962150"/>
              <a:gd name="connsiteY2" fmla="*/ 4572000 h 9144000"/>
              <a:gd name="connsiteX3" fmla="*/ 981075 w 1962150"/>
              <a:gd name="connsiteY3" fmla="*/ 9144000 h 9144000"/>
              <a:gd name="connsiteX4" fmla="*/ 0 w 1962150"/>
              <a:gd name="connsiteY4" fmla="*/ 9144000 h 9144000"/>
              <a:gd name="connsiteX5" fmla="*/ 0 w 1962150"/>
              <a:gd name="connsiteY5" fmla="*/ 0 h 9144000"/>
              <a:gd name="connsiteX0" fmla="*/ 0 w 1962150"/>
              <a:gd name="connsiteY0" fmla="*/ 0 h 9144000"/>
              <a:gd name="connsiteX1" fmla="*/ 981075 w 1962150"/>
              <a:gd name="connsiteY1" fmla="*/ 0 h 9144000"/>
              <a:gd name="connsiteX2" fmla="*/ 1962150 w 1962150"/>
              <a:gd name="connsiteY2" fmla="*/ 4572000 h 9144000"/>
              <a:gd name="connsiteX3" fmla="*/ 981075 w 1962150"/>
              <a:gd name="connsiteY3" fmla="*/ 9144000 h 9144000"/>
              <a:gd name="connsiteX4" fmla="*/ 0 w 1962150"/>
              <a:gd name="connsiteY4" fmla="*/ 9144000 h 9144000"/>
              <a:gd name="connsiteX5" fmla="*/ 0 w 1962150"/>
              <a:gd name="connsiteY5" fmla="*/ 0 h 9144000"/>
              <a:gd name="connsiteX0" fmla="*/ 0 w 1962150"/>
              <a:gd name="connsiteY0" fmla="*/ 0 h 9144000"/>
              <a:gd name="connsiteX1" fmla="*/ 981075 w 1962150"/>
              <a:gd name="connsiteY1" fmla="*/ 0 h 9144000"/>
              <a:gd name="connsiteX2" fmla="*/ 1962150 w 1962150"/>
              <a:gd name="connsiteY2" fmla="*/ 4572000 h 9144000"/>
              <a:gd name="connsiteX3" fmla="*/ 981075 w 1962150"/>
              <a:gd name="connsiteY3" fmla="*/ 9144000 h 9144000"/>
              <a:gd name="connsiteX4" fmla="*/ 0 w 1962150"/>
              <a:gd name="connsiteY4" fmla="*/ 9144000 h 9144000"/>
              <a:gd name="connsiteX5" fmla="*/ 0 w 1962150"/>
              <a:gd name="connsiteY5" fmla="*/ 0 h 9144000"/>
              <a:gd name="connsiteX0" fmla="*/ 0 w 1962150"/>
              <a:gd name="connsiteY0" fmla="*/ 0 h 9144000"/>
              <a:gd name="connsiteX1" fmla="*/ 981075 w 1962150"/>
              <a:gd name="connsiteY1" fmla="*/ 0 h 9144000"/>
              <a:gd name="connsiteX2" fmla="*/ 1962150 w 1962150"/>
              <a:gd name="connsiteY2" fmla="*/ 4572000 h 9144000"/>
              <a:gd name="connsiteX3" fmla="*/ 981075 w 1962150"/>
              <a:gd name="connsiteY3" fmla="*/ 9144000 h 9144000"/>
              <a:gd name="connsiteX4" fmla="*/ 0 w 1962150"/>
              <a:gd name="connsiteY4" fmla="*/ 9144000 h 9144000"/>
              <a:gd name="connsiteX5" fmla="*/ 0 w 1962150"/>
              <a:gd name="connsiteY5" fmla="*/ 0 h 9144000"/>
              <a:gd name="connsiteX0" fmla="*/ 0 w 1962150"/>
              <a:gd name="connsiteY0" fmla="*/ 0 h 9144000"/>
              <a:gd name="connsiteX1" fmla="*/ 981075 w 1962150"/>
              <a:gd name="connsiteY1" fmla="*/ 0 h 9144000"/>
              <a:gd name="connsiteX2" fmla="*/ 1962150 w 1962150"/>
              <a:gd name="connsiteY2" fmla="*/ 4572000 h 9144000"/>
              <a:gd name="connsiteX3" fmla="*/ 981075 w 1962150"/>
              <a:gd name="connsiteY3" fmla="*/ 9144000 h 9144000"/>
              <a:gd name="connsiteX4" fmla="*/ 0 w 1962150"/>
              <a:gd name="connsiteY4" fmla="*/ 9144000 h 9144000"/>
              <a:gd name="connsiteX5" fmla="*/ 0 w 1962150"/>
              <a:gd name="connsiteY5" fmla="*/ 0 h 9144000"/>
              <a:gd name="connsiteX0" fmla="*/ 0 w 1962150"/>
              <a:gd name="connsiteY0" fmla="*/ 0 h 9144000"/>
              <a:gd name="connsiteX1" fmla="*/ 981075 w 1962150"/>
              <a:gd name="connsiteY1" fmla="*/ 0 h 9144000"/>
              <a:gd name="connsiteX2" fmla="*/ 1962150 w 1962150"/>
              <a:gd name="connsiteY2" fmla="*/ 4572000 h 9144000"/>
              <a:gd name="connsiteX3" fmla="*/ 981075 w 1962150"/>
              <a:gd name="connsiteY3" fmla="*/ 9144000 h 9144000"/>
              <a:gd name="connsiteX4" fmla="*/ 0 w 1962150"/>
              <a:gd name="connsiteY4" fmla="*/ 9144000 h 9144000"/>
              <a:gd name="connsiteX5" fmla="*/ 0 w 1962150"/>
              <a:gd name="connsiteY5" fmla="*/ 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150" h="9144000">
                <a:moveTo>
                  <a:pt x="0" y="0"/>
                </a:moveTo>
                <a:lnTo>
                  <a:pt x="981075" y="0"/>
                </a:lnTo>
                <a:cubicBezTo>
                  <a:pt x="1351458" y="590550"/>
                  <a:pt x="1962150" y="2046954"/>
                  <a:pt x="1962150" y="4572000"/>
                </a:cubicBezTo>
                <a:cubicBezTo>
                  <a:pt x="1962150" y="7097046"/>
                  <a:pt x="1532433" y="8115300"/>
                  <a:pt x="981075" y="9144000"/>
                </a:cubicBezTo>
                <a:lnTo>
                  <a:pt x="0" y="9144000"/>
                </a:lnTo>
                <a:lnTo>
                  <a:pt x="0" y="0"/>
                </a:lnTo>
                <a:close/>
              </a:path>
            </a:pathLst>
          </a:custGeom>
          <a:solidFill>
            <a:schemeClr val="tx1"/>
          </a:solidFill>
          <a:ln>
            <a:solidFill>
              <a:schemeClr val="accent2"/>
            </a:solidFill>
          </a:ln>
          <a:effectLst>
            <a:outerShdw blurRad="50800" dist="38100" dir="2700000" algn="tl"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1524000" y="1119485"/>
            <a:ext cx="6248400" cy="400110"/>
          </a:xfrm>
          <a:prstGeom prst="rect">
            <a:avLst/>
          </a:prstGeom>
        </p:spPr>
        <p:txBody>
          <a:bodyPr wrap="square">
            <a:spAutoFit/>
          </a:bodyPr>
          <a:lstStyle/>
          <a:p>
            <a:pPr algn="ctr" eaLnBrk="1" hangingPunct="1"/>
            <a:r>
              <a:rPr lang="en-US" altLang="en-US" sz="2000" b="1" smtClean="0">
                <a:solidFill>
                  <a:schemeClr val="bg1"/>
                </a:solidFill>
                <a:latin typeface="Calibri" panose="020F0502020204030204" pitchFamily="34" charset="0"/>
                <a:ea typeface="Cambria" panose="02040503050406030204" pitchFamily="18" charset="0"/>
                <a:cs typeface="Calibri" panose="020F0502020204030204" pitchFamily="34" charset="0"/>
              </a:rPr>
              <a:t>“</a:t>
            </a:r>
            <a:r>
              <a:rPr lang="en-US" altLang="en-US" sz="2000" b="1">
                <a:solidFill>
                  <a:schemeClr val="bg1"/>
                </a:solidFill>
                <a:latin typeface="Calibri" panose="020F0502020204030204" pitchFamily="34" charset="0"/>
                <a:ea typeface="Cambria" panose="02040503050406030204" pitchFamily="18" charset="0"/>
                <a:cs typeface="Calibri" panose="020F0502020204030204" pitchFamily="34" charset="0"/>
              </a:rPr>
              <a:t>KẾT NỐI TRI </a:t>
            </a:r>
            <a:r>
              <a:rPr lang="en-US" altLang="en-US" sz="2000" b="1">
                <a:solidFill>
                  <a:schemeClr val="bg1"/>
                </a:solidFill>
                <a:latin typeface="+mn-lt"/>
                <a:ea typeface="Cambria" panose="02040503050406030204" pitchFamily="18" charset="0"/>
                <a:cs typeface="Calibri" panose="020F0502020204030204" pitchFamily="34" charset="0"/>
              </a:rPr>
              <a:t>THỨC</a:t>
            </a:r>
            <a:r>
              <a:rPr lang="en-US" altLang="en-US" sz="2000" b="1">
                <a:solidFill>
                  <a:schemeClr val="bg1"/>
                </a:solidFill>
                <a:latin typeface="Calibri" panose="020F0502020204030204" pitchFamily="34" charset="0"/>
                <a:ea typeface="Cambria" panose="02040503050406030204" pitchFamily="18" charset="0"/>
                <a:cs typeface="Calibri" panose="020F0502020204030204" pitchFamily="34" charset="0"/>
              </a:rPr>
              <a:t> VỚI CUỘC SỐNG”</a:t>
            </a:r>
          </a:p>
        </p:txBody>
      </p:sp>
      <p:sp>
        <p:nvSpPr>
          <p:cNvPr id="16" name="Rectangle 15"/>
          <p:cNvSpPr/>
          <p:nvPr/>
        </p:nvSpPr>
        <p:spPr>
          <a:xfrm>
            <a:off x="3369647" y="784652"/>
            <a:ext cx="2557111" cy="415498"/>
          </a:xfrm>
          <a:prstGeom prst="rect">
            <a:avLst/>
          </a:prstGeom>
        </p:spPr>
        <p:txBody>
          <a:bodyPr wrap="none">
            <a:spAutoFit/>
          </a:bodyPr>
          <a:lstStyle/>
          <a:p>
            <a:pPr algn="ctr" eaLnBrk="1" hangingPunct="1"/>
            <a:r>
              <a:rPr lang="en-US" altLang="en-US" sz="2100" b="1" smtClean="0">
                <a:solidFill>
                  <a:schemeClr val="bg1"/>
                </a:solidFill>
                <a:latin typeface="+mn-lt"/>
                <a:ea typeface="Cambria" panose="02040503050406030204" pitchFamily="18" charset="0"/>
                <a:cs typeface="Calibri" panose="020F0502020204030204" pitchFamily="34" charset="0"/>
              </a:rPr>
              <a:t>TIẾNG VIỆT LỚP 1</a:t>
            </a:r>
            <a:endParaRPr lang="en-US" altLang="en-US" sz="2100" b="1">
              <a:solidFill>
                <a:schemeClr val="bg1"/>
              </a:solidFill>
              <a:latin typeface="+mn-lt"/>
              <a:ea typeface="Cambria" panose="02040503050406030204" pitchFamily="18" charset="0"/>
              <a:cs typeface="Calibri" panose="020F0502020204030204" pitchFamily="34" charset="0"/>
            </a:endParaRPr>
          </a:p>
        </p:txBody>
      </p:sp>
      <p:sp>
        <p:nvSpPr>
          <p:cNvPr id="17" name="Rectangle 16"/>
          <p:cNvSpPr/>
          <p:nvPr/>
        </p:nvSpPr>
        <p:spPr>
          <a:xfrm>
            <a:off x="2985668" y="459941"/>
            <a:ext cx="3172664" cy="307777"/>
          </a:xfrm>
          <a:prstGeom prst="rect">
            <a:avLst/>
          </a:prstGeom>
        </p:spPr>
        <p:txBody>
          <a:bodyPr wrap="none">
            <a:spAutoFit/>
          </a:bodyPr>
          <a:lstStyle/>
          <a:p>
            <a:pPr algn="ctr">
              <a:defRPr/>
            </a:pPr>
            <a:r>
              <a:rPr lang="en-US" b="1" smtClean="0">
                <a:solidFill>
                  <a:schemeClr val="accent6">
                    <a:lumMod val="40000"/>
                    <a:lumOff val="60000"/>
                  </a:schemeClr>
                </a:solidFill>
                <a:latin typeface="Cambria" panose="02040503050406030204" pitchFamily="18" charset="0"/>
                <a:ea typeface="Cambria" panose="02040503050406030204" pitchFamily="18" charset="0"/>
                <a:cs typeface="Arial" panose="020B0604020202020204" pitchFamily="34" charset="0"/>
              </a:rPr>
              <a:t>NHÀ XUẤT BẢN GIÁO DỤC VIỆT NAM</a:t>
            </a:r>
            <a:endParaRPr lang="en-US" b="1">
              <a:solidFill>
                <a:schemeClr val="accent6">
                  <a:lumMod val="40000"/>
                  <a:lumOff val="60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4801" y="361950"/>
            <a:ext cx="1309268" cy="1219200"/>
          </a:xfrm>
          <a:prstGeom prst="rect">
            <a:avLst/>
          </a:prstGeom>
        </p:spPr>
      </p:pic>
      <p:pic>
        <p:nvPicPr>
          <p:cNvPr id="21" name="Picture 2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18320" y="54940"/>
            <a:ext cx="307359" cy="417675"/>
          </a:xfrm>
          <a:prstGeom prst="rect">
            <a:avLst/>
          </a:prstGeom>
          <a:effectLst>
            <a:outerShdw blurRad="63500" sx="102000" sy="102000" algn="ctr" rotWithShape="0">
              <a:prstClr val="black">
                <a:alpha val="40000"/>
              </a:prstClr>
            </a:outerShdw>
          </a:effectLst>
        </p:spPr>
      </p:pic>
      <p:sp>
        <p:nvSpPr>
          <p:cNvPr id="18" name="Rectangle 17"/>
          <p:cNvSpPr/>
          <p:nvPr/>
        </p:nvSpPr>
        <p:spPr>
          <a:xfrm>
            <a:off x="1028700" y="2264284"/>
            <a:ext cx="7239000" cy="1269578"/>
          </a:xfrm>
          <a:prstGeom prst="rect">
            <a:avLst/>
          </a:prstGeom>
        </p:spPr>
        <p:txBody>
          <a:bodyPr wrap="square">
            <a:spAutoFit/>
          </a:bodyPr>
          <a:lstStyle/>
          <a:p>
            <a:pPr algn="ctr">
              <a:lnSpc>
                <a:spcPct val="125000"/>
              </a:lnSpc>
              <a:defRPr/>
            </a:pPr>
            <a:r>
              <a:rPr lang="en-US" sz="1800" b="1" smtClean="0">
                <a:solidFill>
                  <a:schemeClr val="bg1"/>
                </a:solidFill>
                <a:latin typeface="+mn-lt"/>
                <a:ea typeface="Cambria" panose="02040503050406030204" pitchFamily="18" charset="0"/>
                <a:cs typeface="Arial" panose="020B0604020202020204" pitchFamily="34" charset="0"/>
              </a:rPr>
              <a:t>PGS.TS</a:t>
            </a:r>
            <a:r>
              <a:rPr lang="en-US" sz="1800" b="1">
                <a:solidFill>
                  <a:schemeClr val="bg1"/>
                </a:solidFill>
                <a:latin typeface="+mn-lt"/>
                <a:ea typeface="Cambria" panose="02040503050406030204" pitchFamily="18" charset="0"/>
                <a:cs typeface="Arial" panose="020B0604020202020204" pitchFamily="34" charset="0"/>
              </a:rPr>
              <a:t>. </a:t>
            </a:r>
            <a:r>
              <a:rPr lang="en-US" sz="1800" b="1" err="1">
                <a:solidFill>
                  <a:schemeClr val="bg1"/>
                </a:solidFill>
                <a:latin typeface="+mn-lt"/>
                <a:ea typeface="Cambria" panose="02040503050406030204" pitchFamily="18" charset="0"/>
                <a:cs typeface="Arial" panose="020B0604020202020204" pitchFamily="34" charset="0"/>
              </a:rPr>
              <a:t>Bùi</a:t>
            </a:r>
            <a:r>
              <a:rPr lang="en-US" sz="1800" b="1">
                <a:solidFill>
                  <a:schemeClr val="bg1"/>
                </a:solidFill>
                <a:latin typeface="+mn-lt"/>
                <a:ea typeface="Cambria" panose="02040503050406030204" pitchFamily="18" charset="0"/>
                <a:cs typeface="Arial" panose="020B0604020202020204" pitchFamily="34" charset="0"/>
              </a:rPr>
              <a:t> </a:t>
            </a:r>
            <a:r>
              <a:rPr lang="en-US" sz="1800" b="1" err="1">
                <a:solidFill>
                  <a:schemeClr val="bg1"/>
                </a:solidFill>
                <a:latin typeface="+mn-lt"/>
                <a:ea typeface="Cambria" panose="02040503050406030204" pitchFamily="18" charset="0"/>
                <a:cs typeface="Arial" panose="020B0604020202020204" pitchFamily="34" charset="0"/>
              </a:rPr>
              <a:t>Mạnh</a:t>
            </a:r>
            <a:r>
              <a:rPr lang="en-US" sz="1800" b="1">
                <a:solidFill>
                  <a:schemeClr val="bg1"/>
                </a:solidFill>
                <a:latin typeface="+mn-lt"/>
                <a:ea typeface="Cambria" panose="02040503050406030204" pitchFamily="18" charset="0"/>
                <a:cs typeface="Arial" panose="020B0604020202020204" pitchFamily="34" charset="0"/>
              </a:rPr>
              <a:t> </a:t>
            </a:r>
            <a:r>
              <a:rPr lang="en-US" sz="1800" b="1" err="1">
                <a:solidFill>
                  <a:schemeClr val="bg1"/>
                </a:solidFill>
                <a:latin typeface="+mn-lt"/>
                <a:ea typeface="Cambria" panose="02040503050406030204" pitchFamily="18" charset="0"/>
                <a:cs typeface="Arial" panose="020B0604020202020204" pitchFamily="34" charset="0"/>
              </a:rPr>
              <a:t>Hùng</a:t>
            </a:r>
            <a:endParaRPr lang="en-US" sz="1800" b="1">
              <a:solidFill>
                <a:schemeClr val="bg1"/>
              </a:solidFill>
              <a:latin typeface="+mn-lt"/>
              <a:ea typeface="Cambria" panose="02040503050406030204" pitchFamily="18" charset="0"/>
              <a:cs typeface="Arial" panose="020B0604020202020204" pitchFamily="34" charset="0"/>
            </a:endParaRPr>
          </a:p>
          <a:p>
            <a:pPr algn="ctr">
              <a:lnSpc>
                <a:spcPct val="150000"/>
              </a:lnSpc>
              <a:defRPr/>
            </a:pPr>
            <a:r>
              <a:rPr lang="en-US" sz="1800" err="1" smtClean="0">
                <a:solidFill>
                  <a:schemeClr val="bg1"/>
                </a:solidFill>
                <a:latin typeface="+mn-lt"/>
                <a:ea typeface="Cambria" panose="02040503050406030204" pitchFamily="18" charset="0"/>
                <a:cs typeface="Arial" panose="020B0604020202020204" pitchFamily="34" charset="0"/>
              </a:rPr>
              <a:t>Tổng</a:t>
            </a:r>
            <a:r>
              <a:rPr lang="en-US" sz="1800" smtClean="0">
                <a:solidFill>
                  <a:schemeClr val="bg1"/>
                </a:solidFill>
                <a:latin typeface="+mn-lt"/>
                <a:ea typeface="Cambria" panose="02040503050406030204" pitchFamily="18" charset="0"/>
                <a:cs typeface="Arial" panose="020B0604020202020204" pitchFamily="34" charset="0"/>
              </a:rPr>
              <a:t> </a:t>
            </a:r>
            <a:r>
              <a:rPr lang="en-US" sz="1800" err="1">
                <a:solidFill>
                  <a:schemeClr val="bg1"/>
                </a:solidFill>
                <a:latin typeface="+mn-lt"/>
                <a:ea typeface="Cambria" panose="02040503050406030204" pitchFamily="18" charset="0"/>
                <a:cs typeface="Arial" panose="020B0604020202020204" pitchFamily="34" charset="0"/>
              </a:rPr>
              <a:t>chủ</a:t>
            </a:r>
            <a:r>
              <a:rPr lang="en-US" sz="1800">
                <a:solidFill>
                  <a:schemeClr val="bg1"/>
                </a:solidFill>
                <a:latin typeface="+mn-lt"/>
                <a:ea typeface="Cambria" panose="02040503050406030204" pitchFamily="18" charset="0"/>
                <a:cs typeface="Arial" panose="020B0604020202020204" pitchFamily="34" charset="0"/>
              </a:rPr>
              <a:t> </a:t>
            </a:r>
            <a:r>
              <a:rPr lang="en-US" sz="1800" err="1">
                <a:solidFill>
                  <a:schemeClr val="bg1"/>
                </a:solidFill>
                <a:latin typeface="+mn-lt"/>
                <a:ea typeface="Cambria" panose="02040503050406030204" pitchFamily="18" charset="0"/>
                <a:cs typeface="Arial" panose="020B0604020202020204" pitchFamily="34" charset="0"/>
              </a:rPr>
              <a:t>biên</a:t>
            </a:r>
            <a:r>
              <a:rPr lang="en-US" sz="1800">
                <a:solidFill>
                  <a:schemeClr val="bg1"/>
                </a:solidFill>
                <a:latin typeface="+mn-lt"/>
                <a:ea typeface="Cambria" panose="02040503050406030204" pitchFamily="18" charset="0"/>
                <a:cs typeface="Arial" panose="020B0604020202020204" pitchFamily="34" charset="0"/>
              </a:rPr>
              <a:t> SGK </a:t>
            </a:r>
            <a:r>
              <a:rPr lang="en-US" sz="1800" err="1">
                <a:solidFill>
                  <a:schemeClr val="bg1"/>
                </a:solidFill>
                <a:latin typeface="+mn-lt"/>
                <a:ea typeface="Cambria" panose="02040503050406030204" pitchFamily="18" charset="0"/>
                <a:cs typeface="Arial" panose="020B0604020202020204" pitchFamily="34" charset="0"/>
              </a:rPr>
              <a:t>Tiếng</a:t>
            </a:r>
            <a:r>
              <a:rPr lang="en-US" sz="1800">
                <a:solidFill>
                  <a:schemeClr val="bg1"/>
                </a:solidFill>
                <a:latin typeface="+mn-lt"/>
                <a:ea typeface="Cambria" panose="02040503050406030204" pitchFamily="18" charset="0"/>
                <a:cs typeface="Arial" panose="020B0604020202020204" pitchFamily="34" charset="0"/>
              </a:rPr>
              <a:t> </a:t>
            </a:r>
            <a:r>
              <a:rPr lang="en-US" sz="1800" err="1">
                <a:solidFill>
                  <a:schemeClr val="bg1"/>
                </a:solidFill>
                <a:latin typeface="+mn-lt"/>
                <a:ea typeface="Cambria" panose="02040503050406030204" pitchFamily="18" charset="0"/>
                <a:cs typeface="Arial" panose="020B0604020202020204" pitchFamily="34" charset="0"/>
              </a:rPr>
              <a:t>Việt</a:t>
            </a:r>
            <a:r>
              <a:rPr lang="en-US" sz="1800">
                <a:solidFill>
                  <a:schemeClr val="bg1"/>
                </a:solidFill>
                <a:latin typeface="+mn-lt"/>
                <a:ea typeface="Cambria" panose="02040503050406030204" pitchFamily="18" charset="0"/>
                <a:cs typeface="Arial" panose="020B0604020202020204" pitchFamily="34" charset="0"/>
              </a:rPr>
              <a:t> – </a:t>
            </a:r>
            <a:r>
              <a:rPr lang="en-US" sz="1800" err="1">
                <a:solidFill>
                  <a:schemeClr val="bg1"/>
                </a:solidFill>
                <a:latin typeface="+mn-lt"/>
                <a:ea typeface="Cambria" panose="02040503050406030204" pitchFamily="18" charset="0"/>
                <a:cs typeface="Arial" panose="020B0604020202020204" pitchFamily="34" charset="0"/>
              </a:rPr>
              <a:t>Ngữ</a:t>
            </a:r>
            <a:r>
              <a:rPr lang="en-US" sz="1800">
                <a:solidFill>
                  <a:schemeClr val="bg1"/>
                </a:solidFill>
                <a:latin typeface="+mn-lt"/>
                <a:ea typeface="Cambria" panose="02040503050406030204" pitchFamily="18" charset="0"/>
                <a:cs typeface="Arial" panose="020B0604020202020204" pitchFamily="34" charset="0"/>
              </a:rPr>
              <a:t> </a:t>
            </a:r>
            <a:r>
              <a:rPr lang="en-US" sz="1800" err="1">
                <a:solidFill>
                  <a:schemeClr val="bg1"/>
                </a:solidFill>
                <a:latin typeface="+mn-lt"/>
                <a:ea typeface="Cambria" panose="02040503050406030204" pitchFamily="18" charset="0"/>
                <a:cs typeface="Arial" panose="020B0604020202020204" pitchFamily="34" charset="0"/>
              </a:rPr>
              <a:t>văn</a:t>
            </a:r>
            <a:r>
              <a:rPr lang="en-US" sz="1800">
                <a:solidFill>
                  <a:schemeClr val="bg1"/>
                </a:solidFill>
                <a:latin typeface="+mn-lt"/>
                <a:ea typeface="Cambria" panose="02040503050406030204" pitchFamily="18" charset="0"/>
                <a:cs typeface="Arial" panose="020B0604020202020204" pitchFamily="34" charset="0"/>
              </a:rPr>
              <a:t> </a:t>
            </a:r>
            <a:endParaRPr lang="vi-VN" sz="1800" smtClean="0">
              <a:solidFill>
                <a:schemeClr val="bg1"/>
              </a:solidFill>
              <a:latin typeface="+mn-lt"/>
              <a:ea typeface="Cambria" panose="02040503050406030204" pitchFamily="18" charset="0"/>
              <a:cs typeface="Arial" panose="020B0604020202020204" pitchFamily="34" charset="0"/>
            </a:endParaRPr>
          </a:p>
          <a:p>
            <a:pPr algn="ctr">
              <a:lnSpc>
                <a:spcPct val="150000"/>
              </a:lnSpc>
              <a:defRPr/>
            </a:pPr>
            <a:r>
              <a:rPr lang="en-US" sz="1800" smtClean="0">
                <a:solidFill>
                  <a:schemeClr val="bg1"/>
                </a:solidFill>
                <a:latin typeface="+mn-lt"/>
                <a:ea typeface="Cambria" panose="02040503050406030204" pitchFamily="18" charset="0"/>
                <a:cs typeface="Arial" panose="020B0604020202020204" pitchFamily="34" charset="0"/>
              </a:rPr>
              <a:t>(</a:t>
            </a:r>
            <a:r>
              <a:rPr lang="en-US" sz="1800">
                <a:solidFill>
                  <a:schemeClr val="bg1"/>
                </a:solidFill>
                <a:latin typeface="+mn-lt"/>
                <a:ea typeface="Cambria" panose="02040503050406030204" pitchFamily="18" charset="0"/>
                <a:cs typeface="Arial" panose="020B0604020202020204" pitchFamily="34" charset="0"/>
              </a:rPr>
              <a:t>NXB </a:t>
            </a:r>
            <a:r>
              <a:rPr lang="en-US" sz="1800" err="1">
                <a:solidFill>
                  <a:schemeClr val="bg1"/>
                </a:solidFill>
                <a:latin typeface="+mn-lt"/>
                <a:ea typeface="Cambria" panose="02040503050406030204" pitchFamily="18" charset="0"/>
                <a:cs typeface="Arial" panose="020B0604020202020204" pitchFamily="34" charset="0"/>
              </a:rPr>
              <a:t>Giáo</a:t>
            </a:r>
            <a:r>
              <a:rPr lang="en-US" sz="1800">
                <a:solidFill>
                  <a:schemeClr val="bg1"/>
                </a:solidFill>
                <a:latin typeface="+mn-lt"/>
                <a:ea typeface="Cambria" panose="02040503050406030204" pitchFamily="18" charset="0"/>
                <a:cs typeface="Arial" panose="020B0604020202020204" pitchFamily="34" charset="0"/>
              </a:rPr>
              <a:t> </a:t>
            </a:r>
            <a:r>
              <a:rPr lang="en-US" sz="1800" err="1">
                <a:solidFill>
                  <a:schemeClr val="bg1"/>
                </a:solidFill>
                <a:latin typeface="+mn-lt"/>
                <a:ea typeface="Cambria" panose="02040503050406030204" pitchFamily="18" charset="0"/>
                <a:cs typeface="Arial" panose="020B0604020202020204" pitchFamily="34" charset="0"/>
              </a:rPr>
              <a:t>dục</a:t>
            </a:r>
            <a:r>
              <a:rPr lang="en-US" sz="1800">
                <a:solidFill>
                  <a:schemeClr val="bg1"/>
                </a:solidFill>
                <a:latin typeface="+mn-lt"/>
                <a:ea typeface="Cambria" panose="02040503050406030204" pitchFamily="18" charset="0"/>
                <a:cs typeface="Arial" panose="020B0604020202020204" pitchFamily="34" charset="0"/>
              </a:rPr>
              <a:t> </a:t>
            </a:r>
            <a:r>
              <a:rPr lang="en-US" sz="1800" err="1">
                <a:solidFill>
                  <a:schemeClr val="bg1"/>
                </a:solidFill>
                <a:latin typeface="+mn-lt"/>
                <a:ea typeface="Cambria" panose="02040503050406030204" pitchFamily="18" charset="0"/>
                <a:cs typeface="Arial" panose="020B0604020202020204" pitchFamily="34" charset="0"/>
              </a:rPr>
              <a:t>Việt</a:t>
            </a:r>
            <a:r>
              <a:rPr lang="en-US" sz="1800">
                <a:solidFill>
                  <a:schemeClr val="bg1"/>
                </a:solidFill>
                <a:latin typeface="+mn-lt"/>
                <a:ea typeface="Cambria" panose="02040503050406030204" pitchFamily="18" charset="0"/>
                <a:cs typeface="Arial" panose="020B0604020202020204" pitchFamily="34" charset="0"/>
              </a:rPr>
              <a:t> Nam)</a:t>
            </a:r>
          </a:p>
        </p:txBody>
      </p:sp>
    </p:spTree>
    <p:extLst>
      <p:ext uri="{BB962C8B-B14F-4D97-AF65-F5344CB8AC3E}">
        <p14:creationId xmlns="" xmlns:p14="http://schemas.microsoft.com/office/powerpoint/2010/main" val="368131621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46294"/>
          </a:xfrm>
          <a:prstGeom prst="rect">
            <a:avLst/>
          </a:prstGeom>
          <a:solidFill>
            <a:srgbClr val="006699"/>
          </a:solidFill>
          <a:ln>
            <a:solidFill>
              <a:schemeClr val="bg1">
                <a:lumMod val="8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62200" y="672490"/>
            <a:ext cx="3962400" cy="496931"/>
          </a:xfrm>
          <a:prstGeom prst="rect">
            <a:avLst/>
          </a:prstGeom>
        </p:spPr>
        <p:txBody>
          <a:bodyPr wrap="square">
            <a:spAutoFit/>
          </a:bodyPr>
          <a:lstStyle/>
          <a:p>
            <a:pPr algn="ctr">
              <a:lnSpc>
                <a:spcPct val="150000"/>
              </a:lnSpc>
            </a:pPr>
            <a:r>
              <a:rPr lang="en-US" altLang="en-US" sz="2000" b="1" i="1" err="1" smtClean="0">
                <a:solidFill>
                  <a:schemeClr val="bg1">
                    <a:lumMod val="95000"/>
                  </a:schemeClr>
                </a:solidFill>
                <a:latin typeface="Cambria" panose="02040503050406030204" pitchFamily="18" charset="0"/>
                <a:ea typeface="Cambria" panose="02040503050406030204" pitchFamily="18" charset="0"/>
                <a:cs typeface="Calibri" panose="020F0502020204030204" pitchFamily="34" charset="0"/>
              </a:rPr>
              <a:t>Kết</a:t>
            </a:r>
            <a:r>
              <a:rPr lang="en-US" altLang="en-US" sz="2000" b="1" i="1" smtClean="0">
                <a:solidFill>
                  <a:schemeClr val="bg1">
                    <a:lumMod val="95000"/>
                  </a:schemeClr>
                </a:solidFill>
                <a:latin typeface="Cambria" panose="02040503050406030204" pitchFamily="18" charset="0"/>
                <a:ea typeface="Cambria" panose="02040503050406030204" pitchFamily="18" charset="0"/>
                <a:cs typeface="Calibri" panose="020F0502020204030204" pitchFamily="34" charset="0"/>
              </a:rPr>
              <a:t> </a:t>
            </a:r>
            <a:r>
              <a:rPr lang="en-US" altLang="en-US" sz="2000" b="1" i="1" err="1">
                <a:solidFill>
                  <a:schemeClr val="bg1">
                    <a:lumMod val="95000"/>
                  </a:schemeClr>
                </a:solidFill>
                <a:latin typeface="Cambria" panose="02040503050406030204" pitchFamily="18" charset="0"/>
                <a:ea typeface="Cambria" panose="02040503050406030204" pitchFamily="18" charset="0"/>
                <a:cs typeface="Calibri" panose="020F0502020204030204" pitchFamily="34" charset="0"/>
              </a:rPr>
              <a:t>nối</a:t>
            </a:r>
            <a:r>
              <a:rPr lang="en-US" altLang="en-US" sz="2000" b="1" i="1">
                <a:solidFill>
                  <a:schemeClr val="bg1">
                    <a:lumMod val="95000"/>
                  </a:schemeClr>
                </a:solidFill>
                <a:latin typeface="Cambria" panose="02040503050406030204" pitchFamily="18" charset="0"/>
                <a:ea typeface="Cambria" panose="02040503050406030204" pitchFamily="18" charset="0"/>
                <a:cs typeface="Calibri" panose="020F0502020204030204" pitchFamily="34" charset="0"/>
              </a:rPr>
              <a:t> tri </a:t>
            </a:r>
            <a:r>
              <a:rPr lang="en-US" altLang="en-US" sz="2000" b="1" i="1" err="1">
                <a:solidFill>
                  <a:schemeClr val="bg1">
                    <a:lumMod val="95000"/>
                  </a:schemeClr>
                </a:solidFill>
                <a:latin typeface="Cambria" panose="02040503050406030204" pitchFamily="18" charset="0"/>
                <a:ea typeface="Cambria" panose="02040503050406030204" pitchFamily="18" charset="0"/>
                <a:cs typeface="Calibri" panose="020F0502020204030204" pitchFamily="34" charset="0"/>
              </a:rPr>
              <a:t>thức</a:t>
            </a:r>
            <a:r>
              <a:rPr lang="en-US" altLang="en-US" sz="2000" b="1" i="1">
                <a:solidFill>
                  <a:schemeClr val="bg1">
                    <a:lumMod val="95000"/>
                  </a:schemeClr>
                </a:solidFill>
                <a:latin typeface="Cambria" panose="02040503050406030204" pitchFamily="18" charset="0"/>
                <a:ea typeface="Cambria" panose="02040503050406030204" pitchFamily="18" charset="0"/>
                <a:cs typeface="Calibri" panose="020F0502020204030204" pitchFamily="34" charset="0"/>
              </a:rPr>
              <a:t> </a:t>
            </a:r>
            <a:r>
              <a:rPr lang="en-US" altLang="en-US" sz="2000" b="1" i="1" err="1">
                <a:solidFill>
                  <a:schemeClr val="bg1">
                    <a:lumMod val="95000"/>
                  </a:schemeClr>
                </a:solidFill>
                <a:latin typeface="Cambria" panose="02040503050406030204" pitchFamily="18" charset="0"/>
                <a:ea typeface="Cambria" panose="02040503050406030204" pitchFamily="18" charset="0"/>
                <a:cs typeface="Calibri" panose="020F0502020204030204" pitchFamily="34" charset="0"/>
              </a:rPr>
              <a:t>với</a:t>
            </a:r>
            <a:r>
              <a:rPr lang="en-US" altLang="en-US" sz="2000" b="1" i="1">
                <a:solidFill>
                  <a:schemeClr val="bg1">
                    <a:lumMod val="95000"/>
                  </a:schemeClr>
                </a:solidFill>
                <a:latin typeface="Cambria" panose="02040503050406030204" pitchFamily="18" charset="0"/>
                <a:ea typeface="Cambria" panose="02040503050406030204" pitchFamily="18" charset="0"/>
                <a:cs typeface="Calibri" panose="020F0502020204030204" pitchFamily="34" charset="0"/>
              </a:rPr>
              <a:t> </a:t>
            </a:r>
            <a:r>
              <a:rPr lang="en-US" altLang="en-US" sz="2000" b="1" i="1" err="1">
                <a:solidFill>
                  <a:schemeClr val="bg1">
                    <a:lumMod val="95000"/>
                  </a:schemeClr>
                </a:solidFill>
                <a:latin typeface="Cambria" panose="02040503050406030204" pitchFamily="18" charset="0"/>
                <a:ea typeface="Cambria" panose="02040503050406030204" pitchFamily="18" charset="0"/>
                <a:cs typeface="Calibri" panose="020F0502020204030204" pitchFamily="34" charset="0"/>
              </a:rPr>
              <a:t>cuộc</a:t>
            </a:r>
            <a:r>
              <a:rPr lang="en-US" altLang="en-US" sz="2000" b="1" i="1">
                <a:solidFill>
                  <a:schemeClr val="bg1">
                    <a:lumMod val="95000"/>
                  </a:schemeClr>
                </a:solidFill>
                <a:latin typeface="Cambria" panose="02040503050406030204" pitchFamily="18" charset="0"/>
                <a:ea typeface="Cambria" panose="02040503050406030204" pitchFamily="18" charset="0"/>
                <a:cs typeface="Calibri" panose="020F0502020204030204" pitchFamily="34" charset="0"/>
              </a:rPr>
              <a:t> </a:t>
            </a:r>
            <a:r>
              <a:rPr lang="en-US" altLang="en-US" sz="2000" b="1" i="1" err="1" smtClean="0">
                <a:solidFill>
                  <a:schemeClr val="bg1">
                    <a:lumMod val="95000"/>
                  </a:schemeClr>
                </a:solidFill>
                <a:latin typeface="Cambria" panose="02040503050406030204" pitchFamily="18" charset="0"/>
                <a:ea typeface="Cambria" panose="02040503050406030204" pitchFamily="18" charset="0"/>
                <a:cs typeface="Calibri" panose="020F0502020204030204" pitchFamily="34" charset="0"/>
              </a:rPr>
              <a:t>sống</a:t>
            </a:r>
            <a:endParaRPr lang="en-US" altLang="en-US" sz="2000">
              <a:solidFill>
                <a:schemeClr val="bg1">
                  <a:lumMod val="95000"/>
                </a:schemeClr>
              </a:solidFill>
              <a:latin typeface="Cambria" panose="02040503050406030204" pitchFamily="18" charset="0"/>
              <a:ea typeface="Cambria" panose="02040503050406030204" pitchFamily="18" charset="0"/>
              <a:cs typeface="Calibri" panose="020F0502020204030204" pitchFamily="34" charset="0"/>
            </a:endParaRPr>
          </a:p>
        </p:txBody>
      </p:sp>
      <p:sp>
        <p:nvSpPr>
          <p:cNvPr id="11" name="Rectangle 10"/>
          <p:cNvSpPr/>
          <p:nvPr/>
        </p:nvSpPr>
        <p:spPr>
          <a:xfrm>
            <a:off x="3441938" y="78307"/>
            <a:ext cx="2106667" cy="671851"/>
          </a:xfrm>
          <a:prstGeom prst="rect">
            <a:avLst/>
          </a:prstGeom>
        </p:spPr>
        <p:txBody>
          <a:bodyPr wrap="none">
            <a:spAutoFit/>
          </a:bodyPr>
          <a:lstStyle/>
          <a:p>
            <a:pPr algn="ctr">
              <a:lnSpc>
                <a:spcPct val="150000"/>
              </a:lnSpc>
            </a:pPr>
            <a:r>
              <a:rPr lang="en-US" altLang="en-US" sz="2800" b="1" err="1" smtClean="0">
                <a:solidFill>
                  <a:schemeClr val="bg1"/>
                </a:solidFill>
                <a:latin typeface="Calibri" panose="020F0502020204030204" pitchFamily="34" charset="0"/>
                <a:cs typeface="Calibri" panose="020F0502020204030204" pitchFamily="34" charset="0"/>
              </a:rPr>
              <a:t>TIẾNG</a:t>
            </a:r>
            <a:r>
              <a:rPr lang="en-US" altLang="en-US" sz="2800" b="1" smtClean="0">
                <a:solidFill>
                  <a:schemeClr val="bg1"/>
                </a:solidFill>
                <a:latin typeface="Calibri" panose="020F0502020204030204" pitchFamily="34" charset="0"/>
                <a:cs typeface="Calibri" panose="020F0502020204030204" pitchFamily="34" charset="0"/>
              </a:rPr>
              <a:t> </a:t>
            </a:r>
            <a:r>
              <a:rPr lang="en-US" altLang="en-US" sz="2800" b="1" err="1">
                <a:solidFill>
                  <a:schemeClr val="bg1"/>
                </a:solidFill>
                <a:latin typeface="Calibri" panose="020F0502020204030204" pitchFamily="34" charset="0"/>
                <a:cs typeface="Calibri" panose="020F0502020204030204" pitchFamily="34" charset="0"/>
              </a:rPr>
              <a:t>VIỆT</a:t>
            </a:r>
            <a:r>
              <a:rPr lang="en-US" altLang="en-US" sz="2800" b="1">
                <a:solidFill>
                  <a:schemeClr val="bg1"/>
                </a:solidFill>
                <a:latin typeface="Calibri" panose="020F0502020204030204" pitchFamily="34" charset="0"/>
                <a:cs typeface="Calibri" panose="020F0502020204030204" pitchFamily="34" charset="0"/>
              </a:rPr>
              <a:t> 1</a:t>
            </a:r>
          </a:p>
        </p:txBody>
      </p:sp>
      <p:sp>
        <p:nvSpPr>
          <p:cNvPr id="2" name="TextBox 1"/>
          <p:cNvSpPr txBox="1"/>
          <p:nvPr/>
        </p:nvSpPr>
        <p:spPr>
          <a:xfrm>
            <a:off x="2630418" y="1892657"/>
            <a:ext cx="2723823" cy="1938992"/>
          </a:xfrm>
          <a:prstGeom prst="rect">
            <a:avLst/>
          </a:prstGeom>
          <a:noFill/>
        </p:spPr>
        <p:txBody>
          <a:bodyPr wrap="none" rtlCol="0">
            <a:spAutoFit/>
          </a:bodyPr>
          <a:lstStyle/>
          <a:p>
            <a:r>
              <a:rPr lang="vi-VN" sz="2000" smtClean="0">
                <a:solidFill>
                  <a:schemeClr val="bg1"/>
                </a:solidFill>
              </a:rPr>
              <a:t>Tập Một</a:t>
            </a:r>
          </a:p>
          <a:p>
            <a:endParaRPr lang="vi-VN" sz="2000">
              <a:solidFill>
                <a:schemeClr val="bg1"/>
              </a:solidFill>
            </a:endParaRPr>
          </a:p>
          <a:p>
            <a:r>
              <a:rPr lang="vi-VN" sz="2000" smtClean="0">
                <a:solidFill>
                  <a:schemeClr val="bg1"/>
                </a:solidFill>
              </a:rPr>
              <a:t>Lê Thị Lan Anh</a:t>
            </a:r>
          </a:p>
          <a:p>
            <a:r>
              <a:rPr lang="vi-VN" sz="2000" smtClean="0">
                <a:solidFill>
                  <a:schemeClr val="bg1"/>
                </a:solidFill>
              </a:rPr>
              <a:t>Nguyễn Thị Ngân Hoa</a:t>
            </a:r>
          </a:p>
          <a:p>
            <a:r>
              <a:rPr lang="vi-VN" sz="2000" smtClean="0">
                <a:solidFill>
                  <a:schemeClr val="bg1"/>
                </a:solidFill>
              </a:rPr>
              <a:t>Vũ Thị Thanh Hương</a:t>
            </a:r>
          </a:p>
          <a:p>
            <a:r>
              <a:rPr lang="vi-VN" sz="2000" smtClean="0">
                <a:solidFill>
                  <a:schemeClr val="bg1"/>
                </a:solidFill>
              </a:rPr>
              <a:t>Vũ Thị Lan</a:t>
            </a:r>
            <a:endParaRPr lang="en-US" sz="2000">
              <a:solidFill>
                <a:schemeClr val="bg1"/>
              </a:solidFill>
            </a:endParaRPr>
          </a:p>
        </p:txBody>
      </p:sp>
      <p:sp>
        <p:nvSpPr>
          <p:cNvPr id="3" name="TextBox 2"/>
          <p:cNvSpPr txBox="1"/>
          <p:nvPr/>
        </p:nvSpPr>
        <p:spPr>
          <a:xfrm>
            <a:off x="5791200" y="1778136"/>
            <a:ext cx="2351926" cy="2246769"/>
          </a:xfrm>
          <a:prstGeom prst="rect">
            <a:avLst/>
          </a:prstGeom>
          <a:noFill/>
        </p:spPr>
        <p:txBody>
          <a:bodyPr wrap="none" rtlCol="0">
            <a:spAutoFit/>
          </a:bodyPr>
          <a:lstStyle/>
          <a:p>
            <a:r>
              <a:rPr lang="vi-VN" sz="2000" smtClean="0">
                <a:solidFill>
                  <a:schemeClr val="bg1"/>
                </a:solidFill>
              </a:rPr>
              <a:t>Tập Hai</a:t>
            </a:r>
          </a:p>
          <a:p>
            <a:endParaRPr lang="vi-VN" sz="2000">
              <a:solidFill>
                <a:schemeClr val="bg1"/>
              </a:solidFill>
            </a:endParaRPr>
          </a:p>
          <a:p>
            <a:r>
              <a:rPr lang="vi-VN" sz="2000" smtClean="0">
                <a:solidFill>
                  <a:schemeClr val="bg1"/>
                </a:solidFill>
              </a:rPr>
              <a:t>Vũ Kim Bảng</a:t>
            </a:r>
          </a:p>
          <a:p>
            <a:r>
              <a:rPr lang="vi-VN" sz="2000" smtClean="0">
                <a:solidFill>
                  <a:schemeClr val="bg1"/>
                </a:solidFill>
              </a:rPr>
              <a:t>Trịnh Cẩm Lan</a:t>
            </a:r>
          </a:p>
          <a:p>
            <a:r>
              <a:rPr lang="vi-VN" sz="2000" smtClean="0">
                <a:solidFill>
                  <a:schemeClr val="bg1"/>
                </a:solidFill>
              </a:rPr>
              <a:t>Chu Thi Phương</a:t>
            </a:r>
          </a:p>
          <a:p>
            <a:r>
              <a:rPr lang="vi-VN" sz="2000" smtClean="0">
                <a:solidFill>
                  <a:schemeClr val="bg1"/>
                </a:solidFill>
              </a:rPr>
              <a:t>Trần Kim Phượng</a:t>
            </a:r>
          </a:p>
          <a:p>
            <a:r>
              <a:rPr lang="vi-VN" sz="2000" smtClean="0">
                <a:solidFill>
                  <a:schemeClr val="bg1"/>
                </a:solidFill>
              </a:rPr>
              <a:t>Đặng Thị Hảo Tâm</a:t>
            </a:r>
            <a:endParaRPr lang="en-US" sz="2000">
              <a:solidFill>
                <a:schemeClr val="bg1"/>
              </a:solidFill>
            </a:endParaRPr>
          </a:p>
        </p:txBody>
      </p:sp>
      <p:sp>
        <p:nvSpPr>
          <p:cNvPr id="4" name="TextBox 3"/>
          <p:cNvSpPr txBox="1"/>
          <p:nvPr/>
        </p:nvSpPr>
        <p:spPr>
          <a:xfrm>
            <a:off x="381000" y="1910778"/>
            <a:ext cx="1239442" cy="400110"/>
          </a:xfrm>
          <a:prstGeom prst="rect">
            <a:avLst/>
          </a:prstGeom>
          <a:noFill/>
        </p:spPr>
        <p:txBody>
          <a:bodyPr wrap="none" rtlCol="0">
            <a:spAutoFit/>
          </a:bodyPr>
          <a:lstStyle/>
          <a:p>
            <a:r>
              <a:rPr lang="vi-VN" sz="2000" b="1" smtClean="0">
                <a:solidFill>
                  <a:schemeClr val="bg1"/>
                </a:solidFill>
              </a:rPr>
              <a:t>TÁC GIẢ</a:t>
            </a:r>
            <a:endParaRPr lang="en-US" sz="2000" b="1">
              <a:solidFill>
                <a:schemeClr val="bg1"/>
              </a:solidFill>
            </a:endParaRPr>
          </a:p>
        </p:txBody>
      </p:sp>
      <p:pic>
        <p:nvPicPr>
          <p:cNvPr id="10" name="Picture 9"/>
          <p:cNvPicPr>
            <a:picLocks noChangeAspect="1"/>
          </p:cNvPicPr>
          <p:nvPr/>
        </p:nvPicPr>
        <p:blipFill>
          <a:blip r:embed="rId2">
            <a:extLst>
              <a:ext uri="{BEBA8EAE-BF5A-486C-A8C5-ECC9F3942E4B}">
                <a14:imgProps xmlns="" xmlns:a14="http://schemas.microsoft.com/office/drawing/2010/main">
                  <a14:imgLayer r:embed="rId3">
                    <a14:imgEffect>
                      <a14:artisticCrisscrossEtching/>
                    </a14:imgEffect>
                  </a14:imgLayer>
                </a14:imgProps>
              </a:ext>
              <a:ext uri="{28A0092B-C50C-407E-A947-70E740481C1C}">
                <a14:useLocalDpi xmlns="" xmlns:a14="http://schemas.microsoft.com/office/drawing/2010/main" val="0"/>
              </a:ext>
            </a:extLst>
          </a:blip>
          <a:stretch>
            <a:fillRect/>
          </a:stretch>
        </p:blipFill>
        <p:spPr>
          <a:xfrm>
            <a:off x="609600" y="3107749"/>
            <a:ext cx="1447800" cy="1447800"/>
          </a:xfrm>
          <a:prstGeom prst="rect">
            <a:avLst/>
          </a:prstGeom>
          <a:effectLst>
            <a:glow rad="660400">
              <a:schemeClr val="accent1">
                <a:alpha val="22000"/>
              </a:schemeClr>
            </a:glow>
          </a:effectLst>
        </p:spPr>
      </p:pic>
      <p:sp>
        <p:nvSpPr>
          <p:cNvPr id="9" name="TextBox 8"/>
          <p:cNvSpPr txBox="1"/>
          <p:nvPr/>
        </p:nvSpPr>
        <p:spPr>
          <a:xfrm>
            <a:off x="2667000" y="1428750"/>
            <a:ext cx="3975768" cy="400110"/>
          </a:xfrm>
          <a:prstGeom prst="rect">
            <a:avLst/>
          </a:prstGeom>
          <a:noFill/>
        </p:spPr>
        <p:txBody>
          <a:bodyPr wrap="none" rtlCol="0">
            <a:spAutoFit/>
          </a:bodyPr>
          <a:lstStyle/>
          <a:p>
            <a:r>
              <a:rPr lang="en-US" sz="2000" b="1" err="1" smtClean="0">
                <a:solidFill>
                  <a:schemeClr val="bg1"/>
                </a:solidFill>
              </a:rPr>
              <a:t>Tổng</a:t>
            </a:r>
            <a:r>
              <a:rPr lang="en-US" sz="2000" b="1" smtClean="0">
                <a:solidFill>
                  <a:schemeClr val="bg1"/>
                </a:solidFill>
              </a:rPr>
              <a:t> </a:t>
            </a:r>
            <a:r>
              <a:rPr lang="en-US" sz="2000" b="1" err="1" smtClean="0">
                <a:solidFill>
                  <a:schemeClr val="bg1"/>
                </a:solidFill>
              </a:rPr>
              <a:t>chủ</a:t>
            </a:r>
            <a:r>
              <a:rPr lang="en-US" sz="2000" b="1" smtClean="0">
                <a:solidFill>
                  <a:schemeClr val="bg1"/>
                </a:solidFill>
              </a:rPr>
              <a:t> </a:t>
            </a:r>
            <a:r>
              <a:rPr lang="en-US" sz="2000" b="1" err="1" smtClean="0">
                <a:solidFill>
                  <a:schemeClr val="bg1"/>
                </a:solidFill>
              </a:rPr>
              <a:t>biên</a:t>
            </a:r>
            <a:r>
              <a:rPr lang="en-US" sz="2000" b="1" smtClean="0">
                <a:solidFill>
                  <a:schemeClr val="bg1"/>
                </a:solidFill>
              </a:rPr>
              <a:t>: </a:t>
            </a:r>
            <a:r>
              <a:rPr lang="en-US" sz="2000" b="1" err="1" smtClean="0">
                <a:solidFill>
                  <a:schemeClr val="bg1"/>
                </a:solidFill>
              </a:rPr>
              <a:t>Bùi</a:t>
            </a:r>
            <a:r>
              <a:rPr lang="en-US" sz="2000" b="1" smtClean="0">
                <a:solidFill>
                  <a:schemeClr val="bg1"/>
                </a:solidFill>
              </a:rPr>
              <a:t> </a:t>
            </a:r>
            <a:r>
              <a:rPr lang="en-US" sz="2000" b="1" err="1" smtClean="0">
                <a:solidFill>
                  <a:schemeClr val="bg1"/>
                </a:solidFill>
              </a:rPr>
              <a:t>Mạnh</a:t>
            </a:r>
            <a:r>
              <a:rPr lang="en-US" sz="2000" b="1" smtClean="0">
                <a:solidFill>
                  <a:schemeClr val="bg1"/>
                </a:solidFill>
              </a:rPr>
              <a:t> </a:t>
            </a:r>
            <a:r>
              <a:rPr lang="en-US" sz="2000" b="1" err="1" smtClean="0">
                <a:solidFill>
                  <a:schemeClr val="bg1"/>
                </a:solidFill>
              </a:rPr>
              <a:t>Hùng</a:t>
            </a:r>
            <a:endParaRPr lang="en-US" sz="2000" b="1">
              <a:solidFill>
                <a:schemeClr val="bg1"/>
              </a:solidFill>
            </a:endParaRPr>
          </a:p>
        </p:txBody>
      </p:sp>
    </p:spTree>
    <p:extLst>
      <p:ext uri="{BB962C8B-B14F-4D97-AF65-F5344CB8AC3E}">
        <p14:creationId xmlns="" xmlns:p14="http://schemas.microsoft.com/office/powerpoint/2010/main" val="354459992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285750"/>
            <a:ext cx="3581400" cy="523220"/>
          </a:xfrm>
          <a:prstGeom prst="rect">
            <a:avLst/>
          </a:prstGeom>
          <a:noFill/>
        </p:spPr>
        <p:txBody>
          <a:bodyPr wrap="square" rtlCol="0">
            <a:spAutoFit/>
          </a:bodyPr>
          <a:lstStyle/>
          <a:p>
            <a:r>
              <a:rPr lang="en-US" sz="2800" b="1" smtClean="0">
                <a:solidFill>
                  <a:schemeClr val="bg1"/>
                </a:solidFill>
                <a:latin typeface="Times New Roman" pitchFamily="18" charset="0"/>
                <a:cs typeface="Times New Roman" pitchFamily="18" charset="0"/>
              </a:rPr>
              <a:t>Quan điểm biên soạn</a:t>
            </a:r>
            <a:endParaRPr lang="en-US" sz="2800" b="1">
              <a:solidFill>
                <a:schemeClr val="bg1"/>
              </a:solidFill>
              <a:latin typeface="Times New Roman" pitchFamily="18" charset="0"/>
              <a:cs typeface="Times New Roman" pitchFamily="18" charset="0"/>
            </a:endParaRPr>
          </a:p>
        </p:txBody>
      </p:sp>
      <p:sp>
        <p:nvSpPr>
          <p:cNvPr id="6" name="Rectangle 5"/>
          <p:cNvSpPr/>
          <p:nvPr/>
        </p:nvSpPr>
        <p:spPr>
          <a:xfrm>
            <a:off x="533400" y="1352550"/>
            <a:ext cx="8305800" cy="1036502"/>
          </a:xfrm>
          <a:prstGeom prst="rect">
            <a:avLst/>
          </a:prstGeom>
        </p:spPr>
        <p:txBody>
          <a:bodyPr wrap="square">
            <a:spAutoFit/>
          </a:bodyPr>
          <a:lstStyle/>
          <a:p>
            <a:pPr marL="457200" indent="-457200" algn="just">
              <a:lnSpc>
                <a:spcPct val="125000"/>
              </a:lnSpc>
              <a:spcBef>
                <a:spcPts val="500"/>
              </a:spcBef>
            </a:pPr>
            <a:r>
              <a:rPr lang="en-US" sz="2400" smtClean="0">
                <a:solidFill>
                  <a:schemeClr val="bg1"/>
                </a:solidFill>
                <a:latin typeface="Times New Roman" pitchFamily="18" charset="0"/>
                <a:ea typeface="Cambria" panose="02040503050406030204" pitchFamily="18" charset="0"/>
                <a:cs typeface="Times New Roman" pitchFamily="18" charset="0"/>
              </a:rPr>
              <a:t>1. Sách làm cho việc học ngôn ngữ trở nên hấp dẫn và thú vị. </a:t>
            </a:r>
            <a:endParaRPr lang="vi-VN" sz="2400" smtClean="0">
              <a:solidFill>
                <a:schemeClr val="bg1"/>
              </a:solidFill>
              <a:latin typeface="Times New Roman" pitchFamily="18" charset="0"/>
              <a:ea typeface="Cambria" panose="02040503050406030204" pitchFamily="18" charset="0"/>
              <a:cs typeface="Times New Roman" pitchFamily="18" charset="0"/>
            </a:endParaRPr>
          </a:p>
          <a:p>
            <a:pPr marL="457200" indent="-457200" algn="just">
              <a:lnSpc>
                <a:spcPct val="125000"/>
              </a:lnSpc>
              <a:spcBef>
                <a:spcPts val="500"/>
              </a:spcBef>
            </a:pPr>
            <a:r>
              <a:rPr lang="en-US" sz="2400" smtClean="0">
                <a:solidFill>
                  <a:schemeClr val="bg1"/>
                </a:solidFill>
                <a:latin typeface="Times New Roman" pitchFamily="18" charset="0"/>
                <a:ea typeface="Cambria" panose="02040503050406030204" pitchFamily="18" charset="0"/>
                <a:cs typeface="Times New Roman" pitchFamily="18" charset="0"/>
              </a:rPr>
              <a:t>2.  Sách giúp HS phát triển năng lực ngôn ngữ một cách hiệu quả.</a:t>
            </a:r>
            <a:endParaRPr lang="en-US" sz="2400">
              <a:solidFill>
                <a:schemeClr val="bg1"/>
              </a:solidFill>
              <a:latin typeface="Times New Roman" pitchFamily="18" charset="0"/>
              <a:ea typeface="Cambria" panose="02040503050406030204" pitchFamily="18" charset="0"/>
              <a:cs typeface="Times New Roman" pitchFamily="18" charset="0"/>
            </a:endParaRPr>
          </a:p>
        </p:txBody>
      </p:sp>
    </p:spTree>
    <p:extLst>
      <p:ext uri="{BB962C8B-B14F-4D97-AF65-F5344CB8AC3E}">
        <p14:creationId xmlns="" xmlns:p14="http://schemas.microsoft.com/office/powerpoint/2010/main" val="2592983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508"/>
            <a:ext cx="9144000" cy="1295400"/>
          </a:xfrm>
          <a:prstGeom prst="rect">
            <a:avLst/>
          </a:prstGeom>
          <a:solidFill>
            <a:srgbClr val="006699"/>
          </a:solidFill>
          <a:ln>
            <a:solidFill>
              <a:schemeClr val="bg1">
                <a:lumMod val="8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802079"/>
            <a:ext cx="3962400" cy="456472"/>
          </a:xfrm>
          <a:prstGeom prst="rect">
            <a:avLst/>
          </a:prstGeom>
        </p:spPr>
        <p:txBody>
          <a:bodyPr wrap="square">
            <a:spAutoFit/>
          </a:bodyPr>
          <a:lstStyle/>
          <a:p>
            <a:pPr algn="ctr">
              <a:lnSpc>
                <a:spcPct val="150000"/>
              </a:lnSpc>
            </a:pPr>
            <a:r>
              <a:rPr lang="en-US" altLang="en-US" sz="1800" b="1" i="1" err="1" smtClean="0">
                <a:solidFill>
                  <a:schemeClr val="bg1">
                    <a:lumMod val="95000"/>
                  </a:schemeClr>
                </a:solidFill>
                <a:latin typeface="+mn-lt"/>
                <a:ea typeface="Cambria" panose="02040503050406030204" pitchFamily="18" charset="0"/>
                <a:cs typeface="Calibri" panose="020F0502020204030204" pitchFamily="34" charset="0"/>
              </a:rPr>
              <a:t>Kết</a:t>
            </a:r>
            <a:r>
              <a:rPr lang="en-US" altLang="en-US" sz="1800" b="1" i="1" smtClean="0">
                <a:solidFill>
                  <a:schemeClr val="bg1">
                    <a:lumMod val="95000"/>
                  </a:schemeClr>
                </a:solidFill>
                <a:latin typeface="+mn-lt"/>
                <a:ea typeface="Cambria" panose="02040503050406030204" pitchFamily="18" charset="0"/>
                <a:cs typeface="Calibri" panose="020F0502020204030204" pitchFamily="34" charset="0"/>
              </a:rPr>
              <a:t> </a:t>
            </a:r>
            <a:r>
              <a:rPr lang="en-US" altLang="en-US" sz="1800" b="1" i="1" err="1">
                <a:solidFill>
                  <a:schemeClr val="bg1">
                    <a:lumMod val="95000"/>
                  </a:schemeClr>
                </a:solidFill>
                <a:latin typeface="+mn-lt"/>
                <a:ea typeface="Cambria" panose="02040503050406030204" pitchFamily="18" charset="0"/>
                <a:cs typeface="Calibri" panose="020F0502020204030204" pitchFamily="34" charset="0"/>
              </a:rPr>
              <a:t>nối</a:t>
            </a:r>
            <a:r>
              <a:rPr lang="en-US" altLang="en-US" sz="1800" b="1" i="1">
                <a:solidFill>
                  <a:schemeClr val="bg1">
                    <a:lumMod val="95000"/>
                  </a:schemeClr>
                </a:solidFill>
                <a:latin typeface="+mn-lt"/>
                <a:ea typeface="Cambria" panose="02040503050406030204" pitchFamily="18" charset="0"/>
                <a:cs typeface="Calibri" panose="020F0502020204030204" pitchFamily="34" charset="0"/>
              </a:rPr>
              <a:t> tri </a:t>
            </a:r>
            <a:r>
              <a:rPr lang="en-US" altLang="en-US" sz="1800" b="1" i="1" err="1">
                <a:solidFill>
                  <a:schemeClr val="bg1">
                    <a:lumMod val="95000"/>
                  </a:schemeClr>
                </a:solidFill>
                <a:latin typeface="+mn-lt"/>
                <a:ea typeface="Cambria" panose="02040503050406030204" pitchFamily="18" charset="0"/>
                <a:cs typeface="Calibri" panose="020F0502020204030204" pitchFamily="34" charset="0"/>
              </a:rPr>
              <a:t>thức</a:t>
            </a:r>
            <a:r>
              <a:rPr lang="en-US" altLang="en-US" sz="1800" b="1" i="1">
                <a:solidFill>
                  <a:schemeClr val="bg1">
                    <a:lumMod val="95000"/>
                  </a:schemeClr>
                </a:solidFill>
                <a:latin typeface="+mn-lt"/>
                <a:ea typeface="Cambria" panose="02040503050406030204" pitchFamily="18" charset="0"/>
                <a:cs typeface="Calibri" panose="020F0502020204030204" pitchFamily="34" charset="0"/>
              </a:rPr>
              <a:t> </a:t>
            </a:r>
            <a:r>
              <a:rPr lang="en-US" altLang="en-US" sz="1800" b="1" i="1" err="1">
                <a:solidFill>
                  <a:schemeClr val="bg1">
                    <a:lumMod val="95000"/>
                  </a:schemeClr>
                </a:solidFill>
                <a:latin typeface="+mn-lt"/>
                <a:ea typeface="Cambria" panose="02040503050406030204" pitchFamily="18" charset="0"/>
                <a:cs typeface="Calibri" panose="020F0502020204030204" pitchFamily="34" charset="0"/>
              </a:rPr>
              <a:t>với</a:t>
            </a:r>
            <a:r>
              <a:rPr lang="en-US" altLang="en-US" sz="1800" b="1" i="1">
                <a:solidFill>
                  <a:schemeClr val="bg1">
                    <a:lumMod val="95000"/>
                  </a:schemeClr>
                </a:solidFill>
                <a:latin typeface="+mn-lt"/>
                <a:ea typeface="Cambria" panose="02040503050406030204" pitchFamily="18" charset="0"/>
                <a:cs typeface="Calibri" panose="020F0502020204030204" pitchFamily="34" charset="0"/>
              </a:rPr>
              <a:t> </a:t>
            </a:r>
            <a:r>
              <a:rPr lang="en-US" altLang="en-US" sz="1800" b="1" i="1" err="1">
                <a:solidFill>
                  <a:schemeClr val="bg1">
                    <a:lumMod val="95000"/>
                  </a:schemeClr>
                </a:solidFill>
                <a:latin typeface="+mn-lt"/>
                <a:ea typeface="Cambria" panose="02040503050406030204" pitchFamily="18" charset="0"/>
                <a:cs typeface="Calibri" panose="020F0502020204030204" pitchFamily="34" charset="0"/>
              </a:rPr>
              <a:t>cuộc</a:t>
            </a:r>
            <a:r>
              <a:rPr lang="en-US" altLang="en-US" sz="1800" b="1" i="1">
                <a:solidFill>
                  <a:schemeClr val="bg1">
                    <a:lumMod val="95000"/>
                  </a:schemeClr>
                </a:solidFill>
                <a:latin typeface="+mn-lt"/>
                <a:ea typeface="Cambria" panose="02040503050406030204" pitchFamily="18" charset="0"/>
                <a:cs typeface="Calibri" panose="020F0502020204030204" pitchFamily="34" charset="0"/>
              </a:rPr>
              <a:t> </a:t>
            </a:r>
            <a:r>
              <a:rPr lang="en-US" altLang="en-US" sz="1800" b="1" i="1" err="1" smtClean="0">
                <a:solidFill>
                  <a:schemeClr val="bg1">
                    <a:lumMod val="95000"/>
                  </a:schemeClr>
                </a:solidFill>
                <a:latin typeface="+mn-lt"/>
                <a:ea typeface="Cambria" panose="02040503050406030204" pitchFamily="18" charset="0"/>
                <a:cs typeface="Calibri" panose="020F0502020204030204" pitchFamily="34" charset="0"/>
              </a:rPr>
              <a:t>sống</a:t>
            </a:r>
            <a:endParaRPr lang="en-US" altLang="en-US" sz="1800">
              <a:solidFill>
                <a:schemeClr val="bg1">
                  <a:lumMod val="95000"/>
                </a:schemeClr>
              </a:solidFill>
              <a:latin typeface="+mn-lt"/>
              <a:ea typeface="Cambria" panose="02040503050406030204" pitchFamily="18" charset="0"/>
              <a:cs typeface="Calibri" panose="020F0502020204030204" pitchFamily="34" charset="0"/>
            </a:endParaRPr>
          </a:p>
        </p:txBody>
      </p:sp>
      <p:pic>
        <p:nvPicPr>
          <p:cNvPr id="8" name="Pictur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20673313">
            <a:off x="4117903" y="481234"/>
            <a:ext cx="2505830" cy="3432532"/>
          </a:xfrm>
          <a:prstGeom prst="rect">
            <a:avLst/>
          </a:prstGeom>
          <a:ln w="19050">
            <a:solidFill>
              <a:srgbClr val="FFFF00"/>
            </a:solidFill>
          </a:ln>
          <a:effectLst>
            <a:outerShdw blurRad="50800" dist="38100" dir="5400000" algn="t" rotWithShape="0">
              <a:prstClr val="black">
                <a:alpha val="20000"/>
              </a:prstClr>
            </a:outerShdw>
          </a:effectLst>
        </p:spPr>
      </p:pic>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308373">
            <a:off x="6397360" y="1376130"/>
            <a:ext cx="2381723" cy="3432532"/>
          </a:xfrm>
          <a:prstGeom prst="rect">
            <a:avLst/>
          </a:prstGeom>
          <a:ln w="19050">
            <a:solidFill>
              <a:srgbClr val="FFFF00"/>
            </a:solidFill>
          </a:ln>
          <a:effectLst>
            <a:outerShdw blurRad="50800" dist="38100" dir="5400000" algn="t" rotWithShape="0">
              <a:prstClr val="black">
                <a:alpha val="20000"/>
              </a:prstClr>
            </a:outerShdw>
          </a:effectLst>
        </p:spPr>
      </p:pic>
      <p:sp>
        <p:nvSpPr>
          <p:cNvPr id="11" name="Rectangle 10"/>
          <p:cNvSpPr/>
          <p:nvPr/>
        </p:nvSpPr>
        <p:spPr>
          <a:xfrm>
            <a:off x="938028" y="1344879"/>
            <a:ext cx="2141933" cy="579967"/>
          </a:xfrm>
          <a:prstGeom prst="rect">
            <a:avLst/>
          </a:prstGeom>
        </p:spPr>
        <p:txBody>
          <a:bodyPr wrap="none">
            <a:spAutoFit/>
          </a:bodyPr>
          <a:lstStyle/>
          <a:p>
            <a:pPr algn="ctr">
              <a:lnSpc>
                <a:spcPct val="150000"/>
              </a:lnSpc>
            </a:pPr>
            <a:r>
              <a:rPr lang="en-US" altLang="en-US" sz="2400" b="1" smtClean="0">
                <a:solidFill>
                  <a:srgbClr val="FFFF00"/>
                </a:solidFill>
                <a:latin typeface="Times New Roman" pitchFamily="18" charset="0"/>
                <a:cs typeface="Times New Roman" pitchFamily="18" charset="0"/>
              </a:rPr>
              <a:t>THÔNG ĐIỆP</a:t>
            </a:r>
            <a:endParaRPr lang="en-US" altLang="en-US" sz="2400" b="1">
              <a:solidFill>
                <a:srgbClr val="FFFF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0545916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9922" y="268644"/>
            <a:ext cx="6096000" cy="523220"/>
          </a:xfrm>
          <a:prstGeom prst="rect">
            <a:avLst/>
          </a:prstGeom>
          <a:noFill/>
        </p:spPr>
        <p:txBody>
          <a:bodyPr wrap="square" rtlCol="0">
            <a:spAutoFit/>
          </a:bodyPr>
          <a:lstStyle/>
          <a:p>
            <a:r>
              <a:rPr lang="en-US" sz="2800" b="1" smtClean="0">
                <a:solidFill>
                  <a:schemeClr val="bg1"/>
                </a:solidFill>
                <a:latin typeface="Times New Roman" pitchFamily="18" charset="0"/>
                <a:cs typeface="Times New Roman" pitchFamily="18" charset="0"/>
              </a:rPr>
              <a:t>CHƯƠNG TRÌNH TẬP HUẤN</a:t>
            </a:r>
            <a:endParaRPr lang="en-US" sz="2800" b="1">
              <a:solidFill>
                <a:schemeClr val="bg1"/>
              </a:solidFill>
              <a:latin typeface="Times New Roman" pitchFamily="18" charset="0"/>
              <a:cs typeface="Times New Roman" pitchFamily="18" charset="0"/>
            </a:endParaRPr>
          </a:p>
        </p:txBody>
      </p:sp>
      <p:sp>
        <p:nvSpPr>
          <p:cNvPr id="6" name="Rectangle 5"/>
          <p:cNvSpPr/>
          <p:nvPr/>
        </p:nvSpPr>
        <p:spPr>
          <a:xfrm>
            <a:off x="304800" y="1064405"/>
            <a:ext cx="4419600" cy="357020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spcBef>
                <a:spcPts val="300"/>
              </a:spcBef>
            </a:pPr>
            <a:r>
              <a:rPr lang="en-US" b="1" err="1" smtClean="0">
                <a:solidFill>
                  <a:srgbClr val="FF0000"/>
                </a:solidFill>
              </a:rPr>
              <a:t>Ngày</a:t>
            </a:r>
            <a:r>
              <a:rPr lang="en-US" b="1" smtClean="0">
                <a:solidFill>
                  <a:srgbClr val="FF0000"/>
                </a:solidFill>
              </a:rPr>
              <a:t> 1</a:t>
            </a:r>
          </a:p>
          <a:p>
            <a:pPr>
              <a:spcBef>
                <a:spcPts val="300"/>
              </a:spcBef>
            </a:pPr>
            <a:r>
              <a:rPr lang="en-US" b="1" smtClean="0"/>
              <a:t>I. </a:t>
            </a:r>
            <a:r>
              <a:rPr lang="en-US" b="1"/>
              <a:t>PHẦN I </a:t>
            </a:r>
            <a:r>
              <a:rPr lang="en-US" b="1" smtClean="0"/>
              <a:t>: Một </a:t>
            </a:r>
            <a:r>
              <a:rPr lang="en-US" b="1" err="1"/>
              <a:t>số</a:t>
            </a:r>
            <a:r>
              <a:rPr lang="en-US" b="1"/>
              <a:t> </a:t>
            </a:r>
            <a:r>
              <a:rPr lang="en-US" b="1" err="1"/>
              <a:t>vấn</a:t>
            </a:r>
            <a:r>
              <a:rPr lang="en-US" b="1"/>
              <a:t> </a:t>
            </a:r>
            <a:r>
              <a:rPr lang="en-US" b="1" err="1"/>
              <a:t>đề</a:t>
            </a:r>
            <a:r>
              <a:rPr lang="en-US" b="1"/>
              <a:t> </a:t>
            </a:r>
            <a:r>
              <a:rPr lang="en-US" b="1" err="1"/>
              <a:t>chung</a:t>
            </a:r>
            <a:endParaRPr lang="en-US" b="1"/>
          </a:p>
          <a:p>
            <a:pPr>
              <a:spcBef>
                <a:spcPts val="300"/>
              </a:spcBef>
            </a:pPr>
            <a:r>
              <a:rPr lang="en-US" smtClean="0"/>
              <a:t>1. Chương trìnhTiếng </a:t>
            </a:r>
            <a:r>
              <a:rPr lang="en-US" err="1"/>
              <a:t>Việt</a:t>
            </a:r>
            <a:r>
              <a:rPr lang="en-US"/>
              <a:t> </a:t>
            </a:r>
            <a:r>
              <a:rPr lang="en-US" err="1"/>
              <a:t>lớp</a:t>
            </a:r>
            <a:r>
              <a:rPr lang="en-US"/>
              <a:t> 1, 2018</a:t>
            </a:r>
          </a:p>
          <a:p>
            <a:pPr>
              <a:spcBef>
                <a:spcPts val="300"/>
              </a:spcBef>
            </a:pPr>
            <a:r>
              <a:rPr lang="en-US"/>
              <a:t>- </a:t>
            </a:r>
            <a:r>
              <a:rPr lang="en-US" err="1"/>
              <a:t>Chương</a:t>
            </a:r>
            <a:r>
              <a:rPr lang="en-US"/>
              <a:t> </a:t>
            </a:r>
            <a:r>
              <a:rPr lang="en-US" err="1"/>
              <a:t>trình</a:t>
            </a:r>
            <a:endParaRPr lang="en-US"/>
          </a:p>
          <a:p>
            <a:pPr>
              <a:spcBef>
                <a:spcPts val="300"/>
              </a:spcBef>
            </a:pPr>
            <a:r>
              <a:rPr lang="en-US"/>
              <a:t>- </a:t>
            </a:r>
            <a:r>
              <a:rPr lang="en-US" err="1"/>
              <a:t>Mục</a:t>
            </a:r>
            <a:r>
              <a:rPr lang="en-US"/>
              <a:t> </a:t>
            </a:r>
            <a:r>
              <a:rPr lang="en-US" err="1"/>
              <a:t>tiêu</a:t>
            </a:r>
            <a:endParaRPr lang="en-US"/>
          </a:p>
          <a:p>
            <a:pPr>
              <a:spcBef>
                <a:spcPts val="300"/>
              </a:spcBef>
            </a:pPr>
            <a:r>
              <a:rPr lang="en-US"/>
              <a:t>- </a:t>
            </a:r>
            <a:r>
              <a:rPr lang="en-US" err="1"/>
              <a:t>Yêu</a:t>
            </a:r>
            <a:r>
              <a:rPr lang="en-US"/>
              <a:t> </a:t>
            </a:r>
            <a:r>
              <a:rPr lang="en-US" err="1"/>
              <a:t>cầu</a:t>
            </a:r>
            <a:r>
              <a:rPr lang="en-US"/>
              <a:t> </a:t>
            </a:r>
            <a:r>
              <a:rPr lang="en-US" err="1"/>
              <a:t>cần</a:t>
            </a:r>
            <a:r>
              <a:rPr lang="en-US"/>
              <a:t> </a:t>
            </a:r>
            <a:r>
              <a:rPr lang="en-US" err="1"/>
              <a:t>đạt</a:t>
            </a:r>
            <a:endParaRPr lang="en-US"/>
          </a:p>
          <a:p>
            <a:pPr>
              <a:spcBef>
                <a:spcPts val="300"/>
              </a:spcBef>
            </a:pPr>
            <a:r>
              <a:rPr lang="en-US"/>
              <a:t>2</a:t>
            </a:r>
            <a:r>
              <a:rPr lang="en-US" smtClean="0"/>
              <a:t>. Những </a:t>
            </a:r>
            <a:r>
              <a:rPr lang="en-US" err="1"/>
              <a:t>điểm</a:t>
            </a:r>
            <a:r>
              <a:rPr lang="en-US"/>
              <a:t> </a:t>
            </a:r>
            <a:r>
              <a:rPr lang="en-US" err="1"/>
              <a:t>mới</a:t>
            </a:r>
            <a:r>
              <a:rPr lang="en-US"/>
              <a:t>, </a:t>
            </a:r>
            <a:r>
              <a:rPr lang="en-US" err="1"/>
              <a:t>nổi</a:t>
            </a:r>
            <a:r>
              <a:rPr lang="en-US"/>
              <a:t> </a:t>
            </a:r>
            <a:r>
              <a:rPr lang="en-US" err="1"/>
              <a:t>bật</a:t>
            </a:r>
            <a:endParaRPr lang="en-US"/>
          </a:p>
          <a:p>
            <a:pPr>
              <a:spcBef>
                <a:spcPts val="300"/>
              </a:spcBef>
            </a:pPr>
            <a:r>
              <a:rPr lang="en-US" b="1"/>
              <a:t>II. PHẦN </a:t>
            </a:r>
            <a:r>
              <a:rPr lang="en-US" b="1" smtClean="0"/>
              <a:t>II: HD xây dựng kế hoạch bài dạy </a:t>
            </a:r>
            <a:r>
              <a:rPr lang="en-US" b="1" err="1"/>
              <a:t>các</a:t>
            </a:r>
            <a:r>
              <a:rPr lang="en-US" b="1"/>
              <a:t> </a:t>
            </a:r>
            <a:r>
              <a:rPr lang="en-US" b="1" err="1"/>
              <a:t>dạng</a:t>
            </a:r>
            <a:r>
              <a:rPr lang="en-US" b="1"/>
              <a:t> </a:t>
            </a:r>
            <a:r>
              <a:rPr lang="en-US" b="1" err="1"/>
              <a:t>bài</a:t>
            </a:r>
            <a:endParaRPr lang="en-US" b="1"/>
          </a:p>
          <a:p>
            <a:pPr>
              <a:spcBef>
                <a:spcPts val="300"/>
              </a:spcBef>
            </a:pPr>
            <a:r>
              <a:rPr lang="en-US" smtClean="0"/>
              <a:t>1. Tiếng Việt - Tập </a:t>
            </a:r>
            <a:r>
              <a:rPr lang="en-US"/>
              <a:t>1</a:t>
            </a:r>
            <a:r>
              <a:rPr lang="en-US" smtClean="0"/>
              <a:t>:</a:t>
            </a:r>
            <a:endParaRPr lang="en-US"/>
          </a:p>
          <a:p>
            <a:pPr>
              <a:spcBef>
                <a:spcPts val="300"/>
              </a:spcBef>
            </a:pPr>
            <a:r>
              <a:rPr lang="en-US"/>
              <a:t>- </a:t>
            </a:r>
            <a:r>
              <a:rPr lang="en-US" err="1"/>
              <a:t>Bài</a:t>
            </a:r>
            <a:r>
              <a:rPr lang="en-US"/>
              <a:t> </a:t>
            </a:r>
            <a:r>
              <a:rPr lang="en-US" err="1"/>
              <a:t>âm</a:t>
            </a:r>
            <a:r>
              <a:rPr lang="en-US"/>
              <a:t>, </a:t>
            </a:r>
            <a:r>
              <a:rPr lang="en-US" err="1"/>
              <a:t>chữ</a:t>
            </a:r>
            <a:endParaRPr lang="en-US"/>
          </a:p>
          <a:p>
            <a:pPr>
              <a:spcBef>
                <a:spcPts val="300"/>
              </a:spcBef>
            </a:pPr>
            <a:r>
              <a:rPr lang="en-US"/>
              <a:t>- </a:t>
            </a:r>
            <a:r>
              <a:rPr lang="en-US" err="1"/>
              <a:t>Bài</a:t>
            </a:r>
            <a:r>
              <a:rPr lang="en-US"/>
              <a:t> </a:t>
            </a:r>
            <a:r>
              <a:rPr lang="en-US" err="1"/>
              <a:t>vần</a:t>
            </a:r>
            <a:r>
              <a:rPr lang="en-US"/>
              <a:t> (2 </a:t>
            </a:r>
            <a:r>
              <a:rPr lang="en-US" smtClean="0"/>
              <a:t>vần</a:t>
            </a:r>
            <a:r>
              <a:rPr lang="en-US"/>
              <a:t>;</a:t>
            </a:r>
            <a:r>
              <a:rPr lang="en-US" smtClean="0"/>
              <a:t> 3,4 </a:t>
            </a:r>
            <a:r>
              <a:rPr lang="en-US" err="1"/>
              <a:t>vần</a:t>
            </a:r>
            <a:r>
              <a:rPr lang="en-US"/>
              <a:t>)</a:t>
            </a:r>
          </a:p>
          <a:p>
            <a:pPr>
              <a:spcBef>
                <a:spcPts val="300"/>
              </a:spcBef>
            </a:pPr>
            <a:r>
              <a:rPr lang="en-US"/>
              <a:t>- </a:t>
            </a:r>
            <a:r>
              <a:rPr lang="en-US" err="1"/>
              <a:t>Bài</a:t>
            </a:r>
            <a:r>
              <a:rPr lang="en-US"/>
              <a:t> </a:t>
            </a:r>
            <a:r>
              <a:rPr lang="en-US" err="1"/>
              <a:t>Ôn</a:t>
            </a:r>
            <a:r>
              <a:rPr lang="en-US"/>
              <a:t> </a:t>
            </a:r>
            <a:r>
              <a:rPr lang="en-US" err="1"/>
              <a:t>tập</a:t>
            </a:r>
            <a:r>
              <a:rPr lang="en-US"/>
              <a:t> </a:t>
            </a:r>
            <a:r>
              <a:rPr lang="en-US" err="1"/>
              <a:t>và</a:t>
            </a:r>
            <a:r>
              <a:rPr lang="en-US"/>
              <a:t> </a:t>
            </a:r>
            <a:r>
              <a:rPr lang="en-US" err="1"/>
              <a:t>kể</a:t>
            </a:r>
            <a:r>
              <a:rPr lang="en-US"/>
              <a:t> </a:t>
            </a:r>
            <a:r>
              <a:rPr lang="en-US" err="1"/>
              <a:t>chuyện</a:t>
            </a:r>
            <a:endParaRPr lang="en-US"/>
          </a:p>
          <a:p>
            <a:pPr>
              <a:spcBef>
                <a:spcPts val="300"/>
              </a:spcBef>
            </a:pPr>
            <a:r>
              <a:rPr lang="en-US" smtClean="0"/>
              <a:t>- Một </a:t>
            </a:r>
            <a:r>
              <a:rPr lang="en-US" err="1"/>
              <a:t>số</a:t>
            </a:r>
            <a:r>
              <a:rPr lang="en-US"/>
              <a:t> </a:t>
            </a:r>
            <a:r>
              <a:rPr lang="en-US" err="1"/>
              <a:t>lưu</a:t>
            </a:r>
            <a:r>
              <a:rPr lang="en-US"/>
              <a:t> ý </a:t>
            </a:r>
            <a:r>
              <a:rPr lang="en-US" err="1"/>
              <a:t>trong</a:t>
            </a:r>
            <a:r>
              <a:rPr lang="en-US"/>
              <a:t> </a:t>
            </a:r>
            <a:r>
              <a:rPr lang="en-US" err="1"/>
              <a:t>xử</a:t>
            </a:r>
            <a:r>
              <a:rPr lang="en-US"/>
              <a:t> </a:t>
            </a:r>
            <a:r>
              <a:rPr lang="en-US" err="1"/>
              <a:t>lý</a:t>
            </a:r>
            <a:r>
              <a:rPr lang="en-US"/>
              <a:t> </a:t>
            </a:r>
            <a:r>
              <a:rPr lang="en-US" err="1"/>
              <a:t>vấn</a:t>
            </a:r>
            <a:r>
              <a:rPr lang="en-US"/>
              <a:t> </a:t>
            </a:r>
            <a:r>
              <a:rPr lang="en-US" err="1"/>
              <a:t>đề</a:t>
            </a:r>
            <a:r>
              <a:rPr lang="en-US"/>
              <a:t> </a:t>
            </a:r>
            <a:r>
              <a:rPr lang="en-US" err="1"/>
              <a:t>âm</a:t>
            </a:r>
            <a:r>
              <a:rPr lang="en-US"/>
              <a:t>, </a:t>
            </a:r>
            <a:r>
              <a:rPr lang="en-US" err="1"/>
              <a:t>chữ</a:t>
            </a:r>
            <a:r>
              <a:rPr lang="en-US"/>
              <a:t>, </a:t>
            </a:r>
            <a:r>
              <a:rPr lang="en-US" err="1"/>
              <a:t>đánh</a:t>
            </a:r>
            <a:r>
              <a:rPr lang="en-US"/>
              <a:t> </a:t>
            </a:r>
            <a:r>
              <a:rPr lang="en-US" err="1"/>
              <a:t>vần</a:t>
            </a:r>
            <a:r>
              <a:rPr lang="en-US" smtClean="0"/>
              <a:t>.</a:t>
            </a:r>
            <a:endParaRPr lang="en-US"/>
          </a:p>
        </p:txBody>
      </p:sp>
      <p:sp>
        <p:nvSpPr>
          <p:cNvPr id="7" name="Rectangle 6"/>
          <p:cNvSpPr/>
          <p:nvPr/>
        </p:nvSpPr>
        <p:spPr>
          <a:xfrm>
            <a:off x="5029200" y="1125960"/>
            <a:ext cx="3810000" cy="32316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spcAft>
                <a:spcPts val="600"/>
              </a:spcAft>
            </a:pPr>
            <a:r>
              <a:rPr lang="en-US" b="1" err="1" smtClean="0">
                <a:solidFill>
                  <a:srgbClr val="FF0000"/>
                </a:solidFill>
              </a:rPr>
              <a:t>Ngày</a:t>
            </a:r>
            <a:r>
              <a:rPr lang="en-US" b="1" smtClean="0">
                <a:solidFill>
                  <a:srgbClr val="FF0000"/>
                </a:solidFill>
              </a:rPr>
              <a:t> 2</a:t>
            </a:r>
            <a:endParaRPr lang="en-US" b="1">
              <a:solidFill>
                <a:srgbClr val="FF0000"/>
              </a:solidFill>
            </a:endParaRPr>
          </a:p>
          <a:p>
            <a:pPr>
              <a:spcAft>
                <a:spcPts val="600"/>
              </a:spcAft>
            </a:pPr>
            <a:r>
              <a:rPr lang="en-US" smtClean="0"/>
              <a:t>2. Tiếng Việt -Tập </a:t>
            </a:r>
            <a:r>
              <a:rPr lang="en-US"/>
              <a:t>2: </a:t>
            </a:r>
          </a:p>
          <a:p>
            <a:pPr>
              <a:spcAft>
                <a:spcPts val="600"/>
              </a:spcAft>
            </a:pPr>
            <a:r>
              <a:rPr lang="en-US"/>
              <a:t>- </a:t>
            </a:r>
            <a:r>
              <a:rPr lang="en-US" err="1"/>
              <a:t>Bài</a:t>
            </a:r>
            <a:r>
              <a:rPr lang="en-US"/>
              <a:t> </a:t>
            </a:r>
            <a:r>
              <a:rPr lang="en-US" err="1"/>
              <a:t>có</a:t>
            </a:r>
            <a:r>
              <a:rPr lang="en-US"/>
              <a:t> </a:t>
            </a:r>
            <a:r>
              <a:rPr lang="en-US" err="1"/>
              <a:t>ngữ</a:t>
            </a:r>
            <a:r>
              <a:rPr lang="en-US"/>
              <a:t> </a:t>
            </a:r>
            <a:r>
              <a:rPr lang="en-US" err="1"/>
              <a:t>liệu</a:t>
            </a:r>
            <a:r>
              <a:rPr lang="en-US"/>
              <a:t> </a:t>
            </a:r>
            <a:r>
              <a:rPr lang="en-US" err="1"/>
              <a:t>là</a:t>
            </a:r>
            <a:r>
              <a:rPr lang="en-US"/>
              <a:t> </a:t>
            </a:r>
            <a:r>
              <a:rPr lang="en-US" err="1"/>
              <a:t>truyện</a:t>
            </a:r>
            <a:r>
              <a:rPr lang="en-US"/>
              <a:t>, </a:t>
            </a:r>
            <a:r>
              <a:rPr lang="en-US" err="1"/>
              <a:t>văn</a:t>
            </a:r>
            <a:r>
              <a:rPr lang="en-US"/>
              <a:t> </a:t>
            </a:r>
            <a:r>
              <a:rPr lang="en-US" err="1"/>
              <a:t>bản</a:t>
            </a:r>
            <a:r>
              <a:rPr lang="en-US"/>
              <a:t> </a:t>
            </a:r>
            <a:r>
              <a:rPr lang="en-US" err="1"/>
              <a:t>thông</a:t>
            </a:r>
            <a:r>
              <a:rPr lang="en-US"/>
              <a:t> tin</a:t>
            </a:r>
          </a:p>
          <a:p>
            <a:pPr>
              <a:spcAft>
                <a:spcPts val="600"/>
              </a:spcAft>
            </a:pPr>
            <a:r>
              <a:rPr lang="en-US"/>
              <a:t>- </a:t>
            </a:r>
            <a:r>
              <a:rPr lang="en-US" err="1"/>
              <a:t>Bài</a:t>
            </a:r>
            <a:r>
              <a:rPr lang="en-US"/>
              <a:t> </a:t>
            </a:r>
            <a:r>
              <a:rPr lang="en-US" err="1"/>
              <a:t>có</a:t>
            </a:r>
            <a:r>
              <a:rPr lang="en-US"/>
              <a:t> </a:t>
            </a:r>
            <a:r>
              <a:rPr lang="en-US" err="1"/>
              <a:t>ngữ</a:t>
            </a:r>
            <a:r>
              <a:rPr lang="en-US"/>
              <a:t> </a:t>
            </a:r>
            <a:r>
              <a:rPr lang="en-US" err="1"/>
              <a:t>liệu</a:t>
            </a:r>
            <a:r>
              <a:rPr lang="en-US"/>
              <a:t> </a:t>
            </a:r>
            <a:r>
              <a:rPr lang="en-US" err="1"/>
              <a:t>là</a:t>
            </a:r>
            <a:r>
              <a:rPr lang="en-US"/>
              <a:t> </a:t>
            </a:r>
            <a:r>
              <a:rPr lang="en-US" err="1"/>
              <a:t>thơ</a:t>
            </a:r>
            <a:endParaRPr lang="en-US"/>
          </a:p>
          <a:p>
            <a:pPr>
              <a:spcAft>
                <a:spcPts val="600"/>
              </a:spcAft>
            </a:pPr>
            <a:r>
              <a:rPr lang="en-US"/>
              <a:t>- </a:t>
            </a:r>
            <a:r>
              <a:rPr lang="en-US" err="1"/>
              <a:t>Bài</a:t>
            </a:r>
            <a:r>
              <a:rPr lang="en-US"/>
              <a:t> </a:t>
            </a:r>
            <a:r>
              <a:rPr lang="en-US" err="1"/>
              <a:t>ôn</a:t>
            </a:r>
            <a:r>
              <a:rPr lang="en-US"/>
              <a:t> </a:t>
            </a:r>
            <a:r>
              <a:rPr lang="en-US" err="1"/>
              <a:t>tập</a:t>
            </a:r>
            <a:endParaRPr lang="en-US"/>
          </a:p>
          <a:p>
            <a:pPr>
              <a:spcAft>
                <a:spcPts val="600"/>
              </a:spcAft>
            </a:pPr>
            <a:r>
              <a:rPr lang="en-US"/>
              <a:t>* </a:t>
            </a:r>
            <a:r>
              <a:rPr lang="en-US" err="1"/>
              <a:t>Mỗi</a:t>
            </a:r>
            <a:r>
              <a:rPr lang="en-US"/>
              <a:t> </a:t>
            </a:r>
            <a:r>
              <a:rPr lang="en-US" err="1"/>
              <a:t>dạng</a:t>
            </a:r>
            <a:r>
              <a:rPr lang="en-US"/>
              <a:t> </a:t>
            </a:r>
            <a:r>
              <a:rPr lang="en-US" err="1"/>
              <a:t>bài</a:t>
            </a:r>
            <a:r>
              <a:rPr lang="en-US"/>
              <a:t> </a:t>
            </a:r>
            <a:r>
              <a:rPr lang="en-US" err="1"/>
              <a:t>soạn</a:t>
            </a:r>
            <a:r>
              <a:rPr lang="en-US"/>
              <a:t> </a:t>
            </a:r>
            <a:r>
              <a:rPr lang="en-US" err="1"/>
              <a:t>một</a:t>
            </a:r>
            <a:r>
              <a:rPr lang="en-US"/>
              <a:t> </a:t>
            </a:r>
            <a:r>
              <a:rPr lang="en-US" err="1"/>
              <a:t>giáo</a:t>
            </a:r>
            <a:r>
              <a:rPr lang="en-US"/>
              <a:t> </a:t>
            </a:r>
            <a:r>
              <a:rPr lang="en-US" err="1"/>
              <a:t>án</a:t>
            </a:r>
            <a:r>
              <a:rPr lang="en-US"/>
              <a:t> minh </a:t>
            </a:r>
            <a:r>
              <a:rPr lang="en-US" err="1"/>
              <a:t>họa</a:t>
            </a:r>
            <a:r>
              <a:rPr lang="en-US"/>
              <a:t>.</a:t>
            </a:r>
          </a:p>
          <a:p>
            <a:pPr>
              <a:spcAft>
                <a:spcPts val="600"/>
              </a:spcAft>
            </a:pPr>
            <a:r>
              <a:rPr lang="en-US" b="1" smtClean="0"/>
              <a:t>PHẦN III</a:t>
            </a:r>
            <a:endParaRPr lang="en-US"/>
          </a:p>
          <a:p>
            <a:pPr>
              <a:spcAft>
                <a:spcPts val="600"/>
              </a:spcAft>
            </a:pPr>
            <a:r>
              <a:rPr lang="en-US"/>
              <a:t>1. </a:t>
            </a:r>
            <a:r>
              <a:rPr lang="en-US" err="1"/>
              <a:t>Đánh</a:t>
            </a:r>
            <a:r>
              <a:rPr lang="en-US"/>
              <a:t> </a:t>
            </a:r>
            <a:r>
              <a:rPr lang="en-US" err="1"/>
              <a:t>giá</a:t>
            </a:r>
            <a:r>
              <a:rPr lang="en-US"/>
              <a:t> </a:t>
            </a:r>
            <a:r>
              <a:rPr lang="en-US" err="1"/>
              <a:t>kết</a:t>
            </a:r>
            <a:r>
              <a:rPr lang="en-US"/>
              <a:t> </a:t>
            </a:r>
            <a:r>
              <a:rPr lang="en-US" err="1"/>
              <a:t>quả</a:t>
            </a:r>
            <a:r>
              <a:rPr lang="en-US"/>
              <a:t> </a:t>
            </a:r>
            <a:r>
              <a:rPr lang="en-US" err="1"/>
              <a:t>học</a:t>
            </a:r>
            <a:r>
              <a:rPr lang="en-US"/>
              <a:t> </a:t>
            </a:r>
            <a:r>
              <a:rPr lang="en-US" err="1"/>
              <a:t>tập</a:t>
            </a:r>
            <a:r>
              <a:rPr lang="en-US"/>
              <a:t> </a:t>
            </a:r>
          </a:p>
          <a:p>
            <a:pPr>
              <a:spcAft>
                <a:spcPts val="600"/>
              </a:spcAft>
            </a:pPr>
            <a:r>
              <a:rPr lang="en-US"/>
              <a:t>2. </a:t>
            </a:r>
            <a:r>
              <a:rPr lang="en-US" err="1"/>
              <a:t>Phương</a:t>
            </a:r>
            <a:r>
              <a:rPr lang="en-US"/>
              <a:t> </a:t>
            </a:r>
            <a:r>
              <a:rPr lang="en-US" err="1"/>
              <a:t>pháp</a:t>
            </a:r>
            <a:r>
              <a:rPr lang="en-US"/>
              <a:t> </a:t>
            </a:r>
            <a:r>
              <a:rPr lang="en-US" err="1"/>
              <a:t>dạy</a:t>
            </a:r>
            <a:r>
              <a:rPr lang="en-US"/>
              <a:t> </a:t>
            </a:r>
            <a:r>
              <a:rPr lang="en-US" err="1"/>
              <a:t>học</a:t>
            </a:r>
            <a:endParaRPr lang="en-US"/>
          </a:p>
          <a:p>
            <a:pPr>
              <a:spcAft>
                <a:spcPts val="600"/>
              </a:spcAft>
            </a:pPr>
            <a:r>
              <a:rPr lang="en-US"/>
              <a:t>3. </a:t>
            </a:r>
            <a:r>
              <a:rPr lang="en-US" err="1"/>
              <a:t>Sử</a:t>
            </a:r>
            <a:r>
              <a:rPr lang="en-US"/>
              <a:t> </a:t>
            </a:r>
            <a:r>
              <a:rPr lang="en-US" err="1"/>
              <a:t>dụng</a:t>
            </a:r>
            <a:r>
              <a:rPr lang="en-US"/>
              <a:t> </a:t>
            </a:r>
            <a:r>
              <a:rPr lang="en-US" err="1"/>
              <a:t>đồ</a:t>
            </a:r>
            <a:r>
              <a:rPr lang="en-US"/>
              <a:t> </a:t>
            </a:r>
            <a:r>
              <a:rPr lang="en-US" err="1"/>
              <a:t>dùng</a:t>
            </a:r>
            <a:r>
              <a:rPr lang="en-US"/>
              <a:t> </a:t>
            </a:r>
            <a:r>
              <a:rPr lang="en-US" err="1"/>
              <a:t>dạy</a:t>
            </a:r>
            <a:r>
              <a:rPr lang="en-US"/>
              <a:t> </a:t>
            </a:r>
            <a:r>
              <a:rPr lang="en-US" err="1"/>
              <a:t>học</a:t>
            </a:r>
            <a:endParaRPr lang="en-US"/>
          </a:p>
          <a:p>
            <a:pPr>
              <a:spcAft>
                <a:spcPts val="600"/>
              </a:spcAft>
            </a:pPr>
            <a:r>
              <a:rPr lang="en-US"/>
              <a:t>4. </a:t>
            </a:r>
            <a:r>
              <a:rPr lang="en-US" err="1"/>
              <a:t>Xây</a:t>
            </a:r>
            <a:r>
              <a:rPr lang="en-US"/>
              <a:t> </a:t>
            </a:r>
            <a:r>
              <a:rPr lang="en-US" err="1"/>
              <a:t>dựng</a:t>
            </a:r>
            <a:r>
              <a:rPr lang="en-US"/>
              <a:t> </a:t>
            </a:r>
            <a:r>
              <a:rPr lang="en-US" err="1"/>
              <a:t>đề</a:t>
            </a:r>
            <a:r>
              <a:rPr lang="en-US"/>
              <a:t> </a:t>
            </a:r>
            <a:r>
              <a:rPr lang="en-US" err="1"/>
              <a:t>kiểm</a:t>
            </a:r>
            <a:r>
              <a:rPr lang="en-US"/>
              <a:t> </a:t>
            </a:r>
            <a:r>
              <a:rPr lang="en-US" err="1"/>
              <a:t>tra</a:t>
            </a:r>
            <a:r>
              <a:rPr lang="en-US"/>
              <a:t> HKI, HKII</a:t>
            </a:r>
          </a:p>
        </p:txBody>
      </p:sp>
    </p:spTree>
    <p:extLst>
      <p:ext uri="{BB962C8B-B14F-4D97-AF65-F5344CB8AC3E}">
        <p14:creationId xmlns="" xmlns:p14="http://schemas.microsoft.com/office/powerpoint/2010/main" val="570351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123950"/>
            <a:ext cx="7772400" cy="861774"/>
          </a:xfrm>
          <a:prstGeom prst="rect">
            <a:avLst/>
          </a:prstGeom>
          <a:noFill/>
        </p:spPr>
        <p:txBody>
          <a:bodyPr wrap="square" rtlCol="0">
            <a:spAutoFit/>
          </a:bodyPr>
          <a:lstStyle/>
          <a:p>
            <a:pPr algn="just">
              <a:lnSpc>
                <a:spcPts val="2000"/>
              </a:lnSpc>
              <a:spcAft>
                <a:spcPts val="600"/>
              </a:spcAft>
            </a:pPr>
            <a:r>
              <a:rPr lang="en-US" sz="2000" err="1">
                <a:solidFill>
                  <a:schemeClr val="bg1"/>
                </a:solidFill>
                <a:latin typeface="+mn-lt"/>
                <a:ea typeface="Cambria" panose="02040503050406030204" pitchFamily="18" charset="0"/>
              </a:rPr>
              <a:t>Dạy</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học</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ngôn</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ngữ</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thông</a:t>
            </a:r>
            <a:r>
              <a:rPr lang="en-US" sz="2000">
                <a:solidFill>
                  <a:schemeClr val="bg1"/>
                </a:solidFill>
                <a:latin typeface="+mn-lt"/>
                <a:ea typeface="Cambria" panose="02040503050406030204" pitchFamily="18" charset="0"/>
              </a:rPr>
              <a:t> qua </a:t>
            </a:r>
            <a:r>
              <a:rPr lang="en-US" sz="2000" err="1">
                <a:solidFill>
                  <a:schemeClr val="bg1"/>
                </a:solidFill>
                <a:latin typeface="+mn-lt"/>
                <a:ea typeface="Cambria" panose="02040503050406030204" pitchFamily="18" charset="0"/>
              </a:rPr>
              <a:t>các</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hoạt</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động</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giao</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tiếp</a:t>
            </a:r>
            <a:r>
              <a:rPr lang="en-US" sz="2000">
                <a:solidFill>
                  <a:schemeClr val="bg1"/>
                </a:solidFill>
                <a:latin typeface="+mn-lt"/>
                <a:ea typeface="Cambria" panose="02040503050406030204" pitchFamily="18" charset="0"/>
              </a:rPr>
              <a:t> </a:t>
            </a:r>
            <a:r>
              <a:rPr lang="vi-VN" sz="2000">
                <a:solidFill>
                  <a:schemeClr val="bg1"/>
                </a:solidFill>
                <a:latin typeface="+mn-lt"/>
                <a:ea typeface="Cambria" panose="02040503050406030204" pitchFamily="18" charset="0"/>
              </a:rPr>
              <a:t>trong ngữ cảnh tự nhiên</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và</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gần</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gũi</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với</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đời</a:t>
            </a:r>
            <a:r>
              <a:rPr lang="en-US" sz="200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sống</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Các</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nội</a:t>
            </a:r>
            <a:r>
              <a:rPr lang="en-US" sz="2000" smtClean="0">
                <a:solidFill>
                  <a:schemeClr val="bg1"/>
                </a:solidFill>
                <a:latin typeface="+mn-lt"/>
                <a:ea typeface="Cambria" panose="02040503050406030204" pitchFamily="18" charset="0"/>
              </a:rPr>
              <a:t> dung </a:t>
            </a:r>
            <a:r>
              <a:rPr lang="en-US" sz="2000" err="1" smtClean="0">
                <a:solidFill>
                  <a:schemeClr val="bg1"/>
                </a:solidFill>
                <a:latin typeface="+mn-lt"/>
                <a:ea typeface="Cambria" panose="02040503050406030204" pitchFamily="18" charset="0"/>
              </a:rPr>
              <a:t>dạy</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học</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được</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kết</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nối</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tích</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hợp</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chặt</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chẽ</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với</a:t>
            </a:r>
            <a:r>
              <a:rPr lang="en-US" sz="2000" smtClean="0">
                <a:solidFill>
                  <a:schemeClr val="bg1"/>
                </a:solidFill>
                <a:latin typeface="+mn-lt"/>
                <a:ea typeface="Cambria" panose="02040503050406030204" pitchFamily="18" charset="0"/>
              </a:rPr>
              <a:t> nhau:</a:t>
            </a:r>
            <a:endParaRPr lang="en-US" sz="2000">
              <a:solidFill>
                <a:schemeClr val="bg1"/>
              </a:solidFill>
              <a:latin typeface="+mn-lt"/>
              <a:ea typeface="Cambria" panose="02040503050406030204" pitchFamily="18" charset="0"/>
            </a:endParaRPr>
          </a:p>
        </p:txBody>
      </p:sp>
      <p:sp>
        <p:nvSpPr>
          <p:cNvPr id="2" name="Rectangle 1"/>
          <p:cNvSpPr/>
          <p:nvPr/>
        </p:nvSpPr>
        <p:spPr>
          <a:xfrm>
            <a:off x="1295400" y="438150"/>
            <a:ext cx="7029488" cy="461665"/>
          </a:xfrm>
          <a:prstGeom prst="rect">
            <a:avLst/>
          </a:prstGeom>
        </p:spPr>
        <p:txBody>
          <a:bodyPr wrap="none">
            <a:spAutoFit/>
          </a:bodyPr>
          <a:lstStyle/>
          <a:p>
            <a:pPr algn="just"/>
            <a:r>
              <a:rPr lang="vi-VN" sz="2400" b="1" smtClean="0">
                <a:solidFill>
                  <a:schemeClr val="bg1"/>
                </a:solidFill>
                <a:latin typeface="+mn-lt"/>
                <a:ea typeface="Cambria" panose="02040503050406030204" pitchFamily="18" charset="0"/>
                <a:cs typeface="Calibri" panose="020F0502020204030204" pitchFamily="34" charset="0"/>
              </a:rPr>
              <a:t>  </a:t>
            </a:r>
            <a:r>
              <a:rPr lang="en-US" sz="2400" b="1" err="1" smtClean="0">
                <a:solidFill>
                  <a:schemeClr val="bg1"/>
                </a:solidFill>
                <a:latin typeface="+mn-lt"/>
                <a:ea typeface="Cambria" panose="02040503050406030204" pitchFamily="18" charset="0"/>
                <a:cs typeface="Calibri" panose="020F0502020204030204" pitchFamily="34" charset="0"/>
              </a:rPr>
              <a:t>Những</a:t>
            </a:r>
            <a:r>
              <a:rPr lang="en-US" sz="2400" b="1" smtClean="0">
                <a:solidFill>
                  <a:schemeClr val="bg1"/>
                </a:solidFill>
                <a:latin typeface="+mn-lt"/>
                <a:ea typeface="Cambria" panose="02040503050406030204" pitchFamily="18" charset="0"/>
                <a:cs typeface="Calibri" panose="020F0502020204030204" pitchFamily="34" charset="0"/>
              </a:rPr>
              <a:t> </a:t>
            </a:r>
            <a:r>
              <a:rPr lang="en-US" sz="2400" b="1" err="1" smtClean="0">
                <a:solidFill>
                  <a:schemeClr val="bg1"/>
                </a:solidFill>
                <a:latin typeface="+mn-lt"/>
                <a:ea typeface="Cambria" panose="02040503050406030204" pitchFamily="18" charset="0"/>
                <a:cs typeface="Calibri" panose="020F0502020204030204" pitchFamily="34" charset="0"/>
              </a:rPr>
              <a:t>điểm</a:t>
            </a:r>
            <a:r>
              <a:rPr lang="en-US" sz="2400" b="1" smtClean="0">
                <a:solidFill>
                  <a:schemeClr val="bg1"/>
                </a:solidFill>
                <a:latin typeface="+mn-lt"/>
                <a:ea typeface="Cambria" panose="02040503050406030204" pitchFamily="18" charset="0"/>
                <a:cs typeface="Calibri" panose="020F0502020204030204" pitchFamily="34" charset="0"/>
              </a:rPr>
              <a:t> mới cơ bản của SGK</a:t>
            </a:r>
            <a:r>
              <a:rPr lang="en-US" sz="2400" b="1" i="1" smtClean="0">
                <a:solidFill>
                  <a:schemeClr val="bg1"/>
                </a:solidFill>
                <a:latin typeface="+mn-lt"/>
                <a:ea typeface="Cambria" panose="02040503050406030204" pitchFamily="18" charset="0"/>
                <a:cs typeface="Calibri" panose="020F0502020204030204" pitchFamily="34" charset="0"/>
              </a:rPr>
              <a:t>Tiếng </a:t>
            </a:r>
            <a:r>
              <a:rPr lang="en-US" sz="2400" b="1" i="1" err="1">
                <a:solidFill>
                  <a:schemeClr val="bg1"/>
                </a:solidFill>
                <a:latin typeface="+mn-lt"/>
                <a:ea typeface="Cambria" panose="02040503050406030204" pitchFamily="18" charset="0"/>
                <a:cs typeface="Calibri" panose="020F0502020204030204" pitchFamily="34" charset="0"/>
              </a:rPr>
              <a:t>Việt</a:t>
            </a:r>
            <a:r>
              <a:rPr lang="en-US" sz="2400" b="1" i="1">
                <a:solidFill>
                  <a:schemeClr val="bg1"/>
                </a:solidFill>
                <a:latin typeface="+mn-lt"/>
                <a:ea typeface="Cambria" panose="02040503050406030204" pitchFamily="18" charset="0"/>
                <a:cs typeface="Calibri" panose="020F0502020204030204" pitchFamily="34" charset="0"/>
              </a:rPr>
              <a:t> </a:t>
            </a:r>
            <a:r>
              <a:rPr lang="en-US" sz="2400" b="1" i="1" smtClean="0">
                <a:solidFill>
                  <a:schemeClr val="bg1"/>
                </a:solidFill>
                <a:latin typeface="+mn-lt"/>
                <a:ea typeface="Cambria" panose="02040503050406030204" pitchFamily="18" charset="0"/>
                <a:cs typeface="Calibri" panose="020F0502020204030204" pitchFamily="34" charset="0"/>
              </a:rPr>
              <a:t>1</a:t>
            </a:r>
            <a:endParaRPr lang="en-US" sz="2400" b="1">
              <a:solidFill>
                <a:schemeClr val="bg1"/>
              </a:solidFill>
              <a:latin typeface="+mn-lt"/>
              <a:ea typeface="Cambria" panose="02040503050406030204" pitchFamily="18" charset="0"/>
              <a:cs typeface="Calibri" panose="020F0502020204030204" pitchFamily="34" charset="0"/>
            </a:endParaRPr>
          </a:p>
        </p:txBody>
      </p:sp>
      <p:sp>
        <p:nvSpPr>
          <p:cNvPr id="8" name="Rectangle 7"/>
          <p:cNvSpPr/>
          <p:nvPr/>
        </p:nvSpPr>
        <p:spPr>
          <a:xfrm>
            <a:off x="762000" y="2038350"/>
            <a:ext cx="7696200" cy="605294"/>
          </a:xfrm>
          <a:prstGeom prst="rect">
            <a:avLst/>
          </a:prstGeom>
        </p:spPr>
        <p:txBody>
          <a:bodyPr wrap="square">
            <a:spAutoFit/>
          </a:bodyPr>
          <a:lstStyle/>
          <a:p>
            <a:pPr algn="just">
              <a:lnSpc>
                <a:spcPts val="2000"/>
              </a:lnSpc>
              <a:spcBef>
                <a:spcPts val="500"/>
              </a:spcBef>
            </a:pPr>
            <a:r>
              <a:rPr lang="en-US" sz="1800" smtClean="0">
                <a:solidFill>
                  <a:schemeClr val="bg1"/>
                </a:solidFill>
                <a:latin typeface="+mn-lt"/>
                <a:ea typeface="Cambria" panose="02040503050406030204" pitchFamily="18" charset="0"/>
              </a:rPr>
              <a:t>- Ngay </a:t>
            </a:r>
            <a:r>
              <a:rPr lang="en-US" sz="1800" err="1">
                <a:solidFill>
                  <a:schemeClr val="bg1"/>
                </a:solidFill>
                <a:latin typeface="+mn-lt"/>
                <a:ea typeface="Cambria" panose="02040503050406030204" pitchFamily="18" charset="0"/>
              </a:rPr>
              <a:t>từ</a:t>
            </a:r>
            <a:r>
              <a:rPr lang="en-US" sz="1800">
                <a:solidFill>
                  <a:schemeClr val="bg1"/>
                </a:solidFill>
                <a:latin typeface="+mn-lt"/>
                <a:ea typeface="Cambria" panose="02040503050406030204" pitchFamily="18" charset="0"/>
              </a:rPr>
              <a:t> </a:t>
            </a:r>
            <a:r>
              <a:rPr lang="en-US" sz="1800" err="1">
                <a:solidFill>
                  <a:schemeClr val="bg1"/>
                </a:solidFill>
                <a:latin typeface="+mn-lt"/>
                <a:ea typeface="Cambria" panose="02040503050406030204" pitchFamily="18" charset="0"/>
              </a:rPr>
              <a:t>đầu</a:t>
            </a:r>
            <a:r>
              <a:rPr lang="en-US" sz="1800">
                <a:solidFill>
                  <a:schemeClr val="bg1"/>
                </a:solidFill>
                <a:latin typeface="+mn-lt"/>
                <a:ea typeface="Cambria" panose="02040503050406030204" pitchFamily="18" charset="0"/>
              </a:rPr>
              <a:t> </a:t>
            </a:r>
            <a:r>
              <a:rPr lang="en-US" sz="1800" err="1">
                <a:solidFill>
                  <a:schemeClr val="bg1"/>
                </a:solidFill>
                <a:latin typeface="+mn-lt"/>
                <a:ea typeface="Cambria" panose="02040503050406030204" pitchFamily="18" charset="0"/>
              </a:rPr>
              <a:t>tập</a:t>
            </a:r>
            <a:r>
              <a:rPr lang="en-US" sz="1800">
                <a:solidFill>
                  <a:schemeClr val="bg1"/>
                </a:solidFill>
                <a:latin typeface="+mn-lt"/>
                <a:ea typeface="Cambria" panose="02040503050406030204" pitchFamily="18" charset="0"/>
              </a:rPr>
              <a:t> 1, </a:t>
            </a:r>
            <a:r>
              <a:rPr lang="en-US" sz="1800" err="1">
                <a:solidFill>
                  <a:schemeClr val="bg1"/>
                </a:solidFill>
                <a:latin typeface="+mn-lt"/>
                <a:ea typeface="Cambria" panose="02040503050406030204" pitchFamily="18" charset="0"/>
              </a:rPr>
              <a:t>sách</a:t>
            </a:r>
            <a:r>
              <a:rPr lang="en-US" sz="1800">
                <a:solidFill>
                  <a:schemeClr val="bg1"/>
                </a:solidFill>
                <a:latin typeface="+mn-lt"/>
                <a:ea typeface="Cambria" panose="02040503050406030204" pitchFamily="18" charset="0"/>
              </a:rPr>
              <a:t> </a:t>
            </a:r>
            <a:r>
              <a:rPr lang="en-US" sz="1800" err="1">
                <a:solidFill>
                  <a:schemeClr val="bg1"/>
                </a:solidFill>
                <a:latin typeface="+mn-lt"/>
                <a:ea typeface="Cambria" panose="02040503050406030204" pitchFamily="18" charset="0"/>
              </a:rPr>
              <a:t>đã</a:t>
            </a:r>
            <a:r>
              <a:rPr lang="en-US" sz="1800">
                <a:solidFill>
                  <a:schemeClr val="bg1"/>
                </a:solidFill>
                <a:latin typeface="+mn-lt"/>
                <a:ea typeface="Cambria" panose="02040503050406030204" pitchFamily="18" charset="0"/>
              </a:rPr>
              <a:t> </a:t>
            </a:r>
            <a:r>
              <a:rPr lang="en-US" sz="1800" err="1">
                <a:solidFill>
                  <a:schemeClr val="bg1"/>
                </a:solidFill>
                <a:latin typeface="+mn-lt"/>
                <a:ea typeface="Cambria" panose="02040503050406030204" pitchFamily="18" charset="0"/>
              </a:rPr>
              <a:t>đặt</a:t>
            </a:r>
            <a:r>
              <a:rPr lang="en-US" sz="1800">
                <a:solidFill>
                  <a:schemeClr val="bg1"/>
                </a:solidFill>
                <a:latin typeface="+mn-lt"/>
                <a:ea typeface="Cambria" panose="02040503050406030204" pitchFamily="18" charset="0"/>
              </a:rPr>
              <a:t> </a:t>
            </a:r>
            <a:r>
              <a:rPr lang="en-US" sz="1800" smtClean="0">
                <a:solidFill>
                  <a:schemeClr val="bg1"/>
                </a:solidFill>
                <a:latin typeface="+mn-lt"/>
                <a:ea typeface="Cambria" panose="02040503050406030204" pitchFamily="18" charset="0"/>
              </a:rPr>
              <a:t>âm, </a:t>
            </a:r>
            <a:r>
              <a:rPr lang="en-US" sz="1800" err="1">
                <a:solidFill>
                  <a:schemeClr val="bg1"/>
                </a:solidFill>
                <a:latin typeface="+mn-lt"/>
                <a:ea typeface="Cambria" panose="02040503050406030204" pitchFamily="18" charset="0"/>
              </a:rPr>
              <a:t>chữ</a:t>
            </a:r>
            <a:r>
              <a:rPr lang="en-US" sz="1800">
                <a:solidFill>
                  <a:schemeClr val="bg1"/>
                </a:solidFill>
                <a:latin typeface="+mn-lt"/>
                <a:ea typeface="Cambria" panose="02040503050406030204" pitchFamily="18" charset="0"/>
              </a:rPr>
              <a:t> </a:t>
            </a:r>
            <a:r>
              <a:rPr lang="en-US" sz="1800" err="1">
                <a:solidFill>
                  <a:schemeClr val="bg1"/>
                </a:solidFill>
                <a:latin typeface="+mn-lt"/>
                <a:ea typeface="Cambria" panose="02040503050406030204" pitchFamily="18" charset="0"/>
              </a:rPr>
              <a:t>vào</a:t>
            </a:r>
            <a:r>
              <a:rPr lang="en-US" sz="1800">
                <a:solidFill>
                  <a:schemeClr val="bg1"/>
                </a:solidFill>
                <a:latin typeface="+mn-lt"/>
                <a:ea typeface="Cambria" panose="02040503050406030204" pitchFamily="18" charset="0"/>
              </a:rPr>
              <a:t> </a:t>
            </a:r>
            <a:r>
              <a:rPr lang="en-US" sz="1800" err="1">
                <a:solidFill>
                  <a:schemeClr val="bg1"/>
                </a:solidFill>
                <a:latin typeface="+mn-lt"/>
                <a:ea typeface="Cambria" panose="02040503050406030204" pitchFamily="18" charset="0"/>
              </a:rPr>
              <a:t>câu</a:t>
            </a:r>
            <a:r>
              <a:rPr lang="en-US" sz="1800">
                <a:solidFill>
                  <a:schemeClr val="bg1"/>
                </a:solidFill>
                <a:latin typeface="+mn-lt"/>
                <a:ea typeface="Cambria" panose="02040503050406030204" pitchFamily="18" charset="0"/>
              </a:rPr>
              <a:t> </a:t>
            </a:r>
            <a:r>
              <a:rPr lang="en-US" sz="1800" err="1">
                <a:solidFill>
                  <a:schemeClr val="bg1"/>
                </a:solidFill>
                <a:latin typeface="+mn-lt"/>
                <a:ea typeface="Cambria" panose="02040503050406030204" pitchFamily="18" charset="0"/>
              </a:rPr>
              <a:t>gắn</a:t>
            </a:r>
            <a:r>
              <a:rPr lang="en-US" sz="1800">
                <a:solidFill>
                  <a:schemeClr val="bg1"/>
                </a:solidFill>
                <a:latin typeface="+mn-lt"/>
                <a:ea typeface="Cambria" panose="02040503050406030204" pitchFamily="18" charset="0"/>
              </a:rPr>
              <a:t> </a:t>
            </a:r>
            <a:r>
              <a:rPr lang="en-US" sz="1800" err="1">
                <a:solidFill>
                  <a:schemeClr val="bg1"/>
                </a:solidFill>
                <a:latin typeface="+mn-lt"/>
                <a:ea typeface="Cambria" panose="02040503050406030204" pitchFamily="18" charset="0"/>
              </a:rPr>
              <a:t>với</a:t>
            </a:r>
            <a:r>
              <a:rPr lang="en-US" sz="1800">
                <a:solidFill>
                  <a:schemeClr val="bg1"/>
                </a:solidFill>
                <a:latin typeface="+mn-lt"/>
                <a:ea typeface="Cambria" panose="02040503050406030204" pitchFamily="18" charset="0"/>
              </a:rPr>
              <a:t> </a:t>
            </a:r>
            <a:r>
              <a:rPr lang="en-US" sz="1800" smtClean="0">
                <a:solidFill>
                  <a:schemeClr val="bg1"/>
                </a:solidFill>
                <a:latin typeface="+mn-lt"/>
                <a:ea typeface="Cambria" panose="02040503050406030204" pitchFamily="18" charset="0"/>
              </a:rPr>
              <a:t>sự việc, trạng thái cụ thể.</a:t>
            </a:r>
            <a:endParaRPr lang="en-US" sz="1800">
              <a:solidFill>
                <a:schemeClr val="bg1"/>
              </a:solidFill>
              <a:latin typeface="+mn-lt"/>
              <a:ea typeface="Cambria" panose="02040503050406030204" pitchFamily="18" charset="0"/>
            </a:endParaRPr>
          </a:p>
        </p:txBody>
      </p:sp>
      <p:sp>
        <p:nvSpPr>
          <p:cNvPr id="9" name="Rectangle 8"/>
          <p:cNvSpPr/>
          <p:nvPr/>
        </p:nvSpPr>
        <p:spPr>
          <a:xfrm>
            <a:off x="726375" y="2876550"/>
            <a:ext cx="7620000" cy="605294"/>
          </a:xfrm>
          <a:prstGeom prst="rect">
            <a:avLst/>
          </a:prstGeom>
        </p:spPr>
        <p:txBody>
          <a:bodyPr wrap="square">
            <a:spAutoFit/>
          </a:bodyPr>
          <a:lstStyle/>
          <a:p>
            <a:pPr algn="just">
              <a:lnSpc>
                <a:spcPts val="2000"/>
              </a:lnSpc>
              <a:spcBef>
                <a:spcPts val="500"/>
              </a:spcBef>
            </a:pPr>
            <a:r>
              <a:rPr lang="en-US" sz="1800" smtClean="0">
                <a:solidFill>
                  <a:schemeClr val="bg1"/>
                </a:solidFill>
                <a:latin typeface="+mn-lt"/>
                <a:ea typeface="Cambria" panose="02040503050406030204" pitchFamily="18" charset="0"/>
              </a:rPr>
              <a:t>- Ngay </a:t>
            </a:r>
            <a:r>
              <a:rPr lang="en-US" sz="1800" err="1">
                <a:solidFill>
                  <a:schemeClr val="bg1"/>
                </a:solidFill>
                <a:latin typeface="+mn-lt"/>
                <a:ea typeface="Cambria" panose="02040503050406030204" pitchFamily="18" charset="0"/>
              </a:rPr>
              <a:t>từ</a:t>
            </a:r>
            <a:r>
              <a:rPr lang="en-US" sz="1800">
                <a:solidFill>
                  <a:schemeClr val="bg1"/>
                </a:solidFill>
                <a:latin typeface="+mn-lt"/>
                <a:ea typeface="Cambria" panose="02040503050406030204" pitchFamily="18" charset="0"/>
              </a:rPr>
              <a:t> </a:t>
            </a:r>
            <a:r>
              <a:rPr lang="en-US" sz="1800" err="1">
                <a:solidFill>
                  <a:schemeClr val="bg1"/>
                </a:solidFill>
                <a:latin typeface="+mn-lt"/>
                <a:ea typeface="Cambria" panose="02040503050406030204" pitchFamily="18" charset="0"/>
              </a:rPr>
              <a:t>đầu</a:t>
            </a:r>
            <a:r>
              <a:rPr lang="vi-VN" sz="1800">
                <a:solidFill>
                  <a:schemeClr val="bg1"/>
                </a:solidFill>
                <a:latin typeface="+mn-lt"/>
                <a:ea typeface="Cambria" panose="02040503050406030204" pitchFamily="18" charset="0"/>
              </a:rPr>
              <a:t> tập 2, học sinh </a:t>
            </a:r>
            <a:r>
              <a:rPr lang="en-US" sz="1800" err="1">
                <a:solidFill>
                  <a:schemeClr val="bg1"/>
                </a:solidFill>
                <a:latin typeface="+mn-lt"/>
                <a:ea typeface="Cambria" panose="02040503050406030204" pitchFamily="18" charset="0"/>
              </a:rPr>
              <a:t>đã</a:t>
            </a:r>
            <a:r>
              <a:rPr lang="en-US" sz="1800">
                <a:solidFill>
                  <a:schemeClr val="bg1"/>
                </a:solidFill>
                <a:latin typeface="+mn-lt"/>
                <a:ea typeface="Cambria" panose="02040503050406030204" pitchFamily="18" charset="0"/>
              </a:rPr>
              <a:t> </a:t>
            </a:r>
            <a:r>
              <a:rPr lang="vi-VN" sz="1800">
                <a:solidFill>
                  <a:schemeClr val="bg1"/>
                </a:solidFill>
                <a:latin typeface="+mn-lt"/>
                <a:ea typeface="Cambria" panose="02040503050406030204" pitchFamily="18" charset="0"/>
              </a:rPr>
              <a:t>được đọc các văn bản trọn vẹn được lựa chọn theo hệ thống chủ điểm gần gũi mà hấp dẫn. </a:t>
            </a:r>
            <a:endParaRPr lang="en-US" sz="1800">
              <a:solidFill>
                <a:schemeClr val="bg1"/>
              </a:solidFill>
              <a:latin typeface="+mn-lt"/>
              <a:ea typeface="Cambria" panose="02040503050406030204" pitchFamily="18" charset="0"/>
            </a:endParaRPr>
          </a:p>
        </p:txBody>
      </p:sp>
      <p:grpSp>
        <p:nvGrpSpPr>
          <p:cNvPr id="16" name="Group 15"/>
          <p:cNvGrpSpPr/>
          <p:nvPr/>
        </p:nvGrpSpPr>
        <p:grpSpPr>
          <a:xfrm>
            <a:off x="381000" y="1123950"/>
            <a:ext cx="295728" cy="332123"/>
            <a:chOff x="1685472" y="1296329"/>
            <a:chExt cx="295728" cy="332123"/>
          </a:xfrm>
        </p:grpSpPr>
        <p:sp>
          <p:nvSpPr>
            <p:cNvPr id="12" name="Snip Diagonal Corner Rectangle 11"/>
            <p:cNvSpPr/>
            <p:nvPr/>
          </p:nvSpPr>
          <p:spPr>
            <a:xfrm>
              <a:off x="1685472" y="1323652"/>
              <a:ext cx="295728" cy="304800"/>
            </a:xfrm>
            <a:prstGeom prst="snip2DiagRect">
              <a:avLst/>
            </a:prstGeom>
            <a:solidFill>
              <a:srgbClr val="F58746"/>
            </a:solidFill>
            <a:ln w="28575"/>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4" name="Rectangle 13"/>
            <p:cNvSpPr/>
            <p:nvPr/>
          </p:nvSpPr>
          <p:spPr>
            <a:xfrm>
              <a:off x="1690736" y="1296329"/>
              <a:ext cx="290464" cy="307777"/>
            </a:xfrm>
            <a:prstGeom prst="rect">
              <a:avLst/>
            </a:prstGeom>
          </p:spPr>
          <p:txBody>
            <a:bodyPr wrap="square">
              <a:spAutoFit/>
            </a:bodyPr>
            <a:lstStyle/>
            <a:p>
              <a:r>
                <a:rPr lang="en-US" b="1">
                  <a:solidFill>
                    <a:schemeClr val="bg1"/>
                  </a:solidFill>
                  <a:latin typeface="Cambria" panose="02040503050406030204" pitchFamily="18" charset="0"/>
                  <a:ea typeface="Cambria" panose="02040503050406030204" pitchFamily="18" charset="0"/>
                </a:rPr>
                <a:t>1</a:t>
              </a:r>
              <a:endParaRPr lang="en-US">
                <a:solidFill>
                  <a:schemeClr val="bg1"/>
                </a:solidFill>
              </a:endParaRPr>
            </a:p>
          </p:txBody>
        </p:sp>
      </p:grpSp>
      <p:sp>
        <p:nvSpPr>
          <p:cNvPr id="13" name="Rectangle 12"/>
          <p:cNvSpPr/>
          <p:nvPr/>
        </p:nvSpPr>
        <p:spPr>
          <a:xfrm>
            <a:off x="762000" y="3562350"/>
            <a:ext cx="7620000" cy="1118255"/>
          </a:xfrm>
          <a:prstGeom prst="rect">
            <a:avLst/>
          </a:prstGeom>
        </p:spPr>
        <p:txBody>
          <a:bodyPr wrap="square">
            <a:spAutoFit/>
          </a:bodyPr>
          <a:lstStyle/>
          <a:p>
            <a:pPr algn="just">
              <a:lnSpc>
                <a:spcPts val="2000"/>
              </a:lnSpc>
              <a:spcBef>
                <a:spcPts val="500"/>
              </a:spcBef>
            </a:pPr>
            <a:r>
              <a:rPr lang="en-US" sz="1800" smtClean="0">
                <a:solidFill>
                  <a:schemeClr val="bg1"/>
                </a:solidFill>
                <a:latin typeface="+mn-lt"/>
                <a:ea typeface="Cambria" panose="02040503050406030204" pitchFamily="18" charset="0"/>
              </a:rPr>
              <a:t>- </a:t>
            </a:r>
            <a:r>
              <a:rPr lang="en-US" sz="1800" smtClean="0">
                <a:solidFill>
                  <a:schemeClr val="bg1"/>
                </a:solidFill>
              </a:rPr>
              <a:t>Các vần ít thông dụng và khó (27 vần), được đưa vào tập 2, lồng ghép vào văn bản đọc, tức gắn vần với từ ngữ chứa vần đó và đưa từ ngữ chứa vần đó vào ngữ cảnh giao tiếp chứ không dạy thành bài riêng như ở tập 1</a:t>
            </a:r>
            <a:endParaRPr lang="en-US" sz="1800">
              <a:solidFill>
                <a:schemeClr val="bg1"/>
              </a:solidFill>
              <a:latin typeface="+mn-lt"/>
              <a:ea typeface="Cambria" panose="02040503050406030204" pitchFamily="18" charset="0"/>
            </a:endParaRPr>
          </a:p>
        </p:txBody>
      </p:sp>
    </p:spTree>
    <p:extLst>
      <p:ext uri="{BB962C8B-B14F-4D97-AF65-F5344CB8AC3E}">
        <p14:creationId xmlns="" xmlns:p14="http://schemas.microsoft.com/office/powerpoint/2010/main" val="332642244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123950"/>
            <a:ext cx="7772400" cy="1015663"/>
          </a:xfrm>
          <a:prstGeom prst="rect">
            <a:avLst/>
          </a:prstGeom>
          <a:noFill/>
        </p:spPr>
        <p:txBody>
          <a:bodyPr wrap="square" rtlCol="0">
            <a:spAutoFit/>
          </a:bodyPr>
          <a:lstStyle/>
          <a:p>
            <a:r>
              <a:rPr lang="en-US" sz="2000" smtClean="0">
                <a:solidFill>
                  <a:schemeClr val="bg1"/>
                </a:solidFill>
              </a:rPr>
              <a:t>- Thiết kế nhiều bài học có 3 – 4 vần. Các bài 3 hoặc 4 vần thường bao gồm những vần đơn giản (dễ đọc, dễ viết), phát âm gần nhau và viết tương tự nhau.</a:t>
            </a:r>
            <a:endParaRPr lang="en-US" sz="2000">
              <a:solidFill>
                <a:schemeClr val="bg1"/>
              </a:solidFill>
            </a:endParaRPr>
          </a:p>
        </p:txBody>
      </p:sp>
      <p:sp>
        <p:nvSpPr>
          <p:cNvPr id="2" name="Rectangle 1"/>
          <p:cNvSpPr/>
          <p:nvPr/>
        </p:nvSpPr>
        <p:spPr>
          <a:xfrm>
            <a:off x="1295400" y="438150"/>
            <a:ext cx="7029488" cy="461665"/>
          </a:xfrm>
          <a:prstGeom prst="rect">
            <a:avLst/>
          </a:prstGeom>
        </p:spPr>
        <p:txBody>
          <a:bodyPr wrap="none">
            <a:spAutoFit/>
          </a:bodyPr>
          <a:lstStyle/>
          <a:p>
            <a:pPr algn="just"/>
            <a:r>
              <a:rPr lang="vi-VN" sz="2400" b="1" smtClean="0">
                <a:solidFill>
                  <a:schemeClr val="bg1"/>
                </a:solidFill>
                <a:latin typeface="+mn-lt"/>
                <a:ea typeface="Cambria" panose="02040503050406030204" pitchFamily="18" charset="0"/>
                <a:cs typeface="Calibri" panose="020F0502020204030204" pitchFamily="34" charset="0"/>
              </a:rPr>
              <a:t>  </a:t>
            </a:r>
            <a:r>
              <a:rPr lang="en-US" sz="2400" b="1" err="1" smtClean="0">
                <a:solidFill>
                  <a:schemeClr val="bg1"/>
                </a:solidFill>
                <a:latin typeface="+mn-lt"/>
                <a:ea typeface="Cambria" panose="02040503050406030204" pitchFamily="18" charset="0"/>
                <a:cs typeface="Calibri" panose="020F0502020204030204" pitchFamily="34" charset="0"/>
              </a:rPr>
              <a:t>Những</a:t>
            </a:r>
            <a:r>
              <a:rPr lang="en-US" sz="2400" b="1" smtClean="0">
                <a:solidFill>
                  <a:schemeClr val="bg1"/>
                </a:solidFill>
                <a:latin typeface="+mn-lt"/>
                <a:ea typeface="Cambria" panose="02040503050406030204" pitchFamily="18" charset="0"/>
                <a:cs typeface="Calibri" panose="020F0502020204030204" pitchFamily="34" charset="0"/>
              </a:rPr>
              <a:t> </a:t>
            </a:r>
            <a:r>
              <a:rPr lang="en-US" sz="2400" b="1" err="1" smtClean="0">
                <a:solidFill>
                  <a:schemeClr val="bg1"/>
                </a:solidFill>
                <a:latin typeface="+mn-lt"/>
                <a:ea typeface="Cambria" panose="02040503050406030204" pitchFamily="18" charset="0"/>
                <a:cs typeface="Calibri" panose="020F0502020204030204" pitchFamily="34" charset="0"/>
              </a:rPr>
              <a:t>điểm</a:t>
            </a:r>
            <a:r>
              <a:rPr lang="en-US" sz="2400" b="1" smtClean="0">
                <a:solidFill>
                  <a:schemeClr val="bg1"/>
                </a:solidFill>
                <a:latin typeface="+mn-lt"/>
                <a:ea typeface="Cambria" panose="02040503050406030204" pitchFamily="18" charset="0"/>
                <a:cs typeface="Calibri" panose="020F0502020204030204" pitchFamily="34" charset="0"/>
              </a:rPr>
              <a:t> mới cơ bản của SGK</a:t>
            </a:r>
            <a:r>
              <a:rPr lang="en-US" sz="2400" b="1" i="1" smtClean="0">
                <a:solidFill>
                  <a:schemeClr val="bg1"/>
                </a:solidFill>
                <a:latin typeface="+mn-lt"/>
                <a:ea typeface="Cambria" panose="02040503050406030204" pitchFamily="18" charset="0"/>
                <a:cs typeface="Calibri" panose="020F0502020204030204" pitchFamily="34" charset="0"/>
              </a:rPr>
              <a:t>Tiếng </a:t>
            </a:r>
            <a:r>
              <a:rPr lang="en-US" sz="2400" b="1" i="1" err="1">
                <a:solidFill>
                  <a:schemeClr val="bg1"/>
                </a:solidFill>
                <a:latin typeface="+mn-lt"/>
                <a:ea typeface="Cambria" panose="02040503050406030204" pitchFamily="18" charset="0"/>
                <a:cs typeface="Calibri" panose="020F0502020204030204" pitchFamily="34" charset="0"/>
              </a:rPr>
              <a:t>Việt</a:t>
            </a:r>
            <a:r>
              <a:rPr lang="en-US" sz="2400" b="1" i="1">
                <a:solidFill>
                  <a:schemeClr val="bg1"/>
                </a:solidFill>
                <a:latin typeface="+mn-lt"/>
                <a:ea typeface="Cambria" panose="02040503050406030204" pitchFamily="18" charset="0"/>
                <a:cs typeface="Calibri" panose="020F0502020204030204" pitchFamily="34" charset="0"/>
              </a:rPr>
              <a:t> </a:t>
            </a:r>
            <a:r>
              <a:rPr lang="en-US" sz="2400" b="1" i="1" smtClean="0">
                <a:solidFill>
                  <a:schemeClr val="bg1"/>
                </a:solidFill>
                <a:latin typeface="+mn-lt"/>
                <a:ea typeface="Cambria" panose="02040503050406030204" pitchFamily="18" charset="0"/>
                <a:cs typeface="Calibri" panose="020F0502020204030204" pitchFamily="34" charset="0"/>
              </a:rPr>
              <a:t>1</a:t>
            </a:r>
            <a:endParaRPr lang="en-US" sz="2400" b="1">
              <a:solidFill>
                <a:schemeClr val="bg1"/>
              </a:solidFill>
              <a:latin typeface="+mn-lt"/>
              <a:ea typeface="Cambria" panose="02040503050406030204" pitchFamily="18" charset="0"/>
              <a:cs typeface="Calibri" panose="020F0502020204030204" pitchFamily="34" charset="0"/>
            </a:endParaRPr>
          </a:p>
        </p:txBody>
      </p:sp>
    </p:spTree>
    <p:extLst>
      <p:ext uri="{BB962C8B-B14F-4D97-AF65-F5344CB8AC3E}">
        <p14:creationId xmlns="" xmlns:p14="http://schemas.microsoft.com/office/powerpoint/2010/main" val="332642244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463813"/>
            <a:ext cx="8032103" cy="1220847"/>
          </a:xfrm>
          <a:prstGeom prst="rect">
            <a:avLst/>
          </a:prstGeom>
          <a:noFill/>
        </p:spPr>
        <p:txBody>
          <a:bodyPr wrap="square" rtlCol="0">
            <a:spAutoFit/>
          </a:bodyPr>
          <a:lstStyle/>
          <a:p>
            <a:pPr algn="just">
              <a:lnSpc>
                <a:spcPct val="125000"/>
              </a:lnSpc>
              <a:spcBef>
                <a:spcPts val="700"/>
              </a:spcBef>
            </a:pPr>
            <a:r>
              <a:rPr lang="en-US" sz="1800" smtClean="0">
                <a:solidFill>
                  <a:schemeClr val="bg1"/>
                </a:solidFill>
                <a:latin typeface="+mn-lt"/>
                <a:ea typeface="Cambria" panose="02040503050406030204" pitchFamily="18" charset="0"/>
              </a:rPr>
              <a:t>- Các kỹ năng đọc, viết, nói, nghe được kết nối và dạy tích hợp trong một bài học. Văn bản thuộc các kiểu loại: văn xuôi, thơ, văn bản thông tin. </a:t>
            </a:r>
          </a:p>
          <a:p>
            <a:pPr algn="just">
              <a:lnSpc>
                <a:spcPct val="125000"/>
              </a:lnSpc>
              <a:spcBef>
                <a:spcPts val="700"/>
              </a:spcBef>
            </a:pPr>
            <a:endParaRPr lang="vi-VN" sz="1800" smtClean="0">
              <a:solidFill>
                <a:schemeClr val="bg1"/>
              </a:solidFill>
              <a:latin typeface="+mn-lt"/>
              <a:ea typeface="Cambria" panose="02040503050406030204" pitchFamily="18" charset="0"/>
            </a:endParaRPr>
          </a:p>
        </p:txBody>
      </p:sp>
      <p:grpSp>
        <p:nvGrpSpPr>
          <p:cNvPr id="9" name="Group 8"/>
          <p:cNvGrpSpPr/>
          <p:nvPr/>
        </p:nvGrpSpPr>
        <p:grpSpPr>
          <a:xfrm>
            <a:off x="457200" y="514350"/>
            <a:ext cx="789123" cy="355694"/>
            <a:chOff x="1081080" y="876300"/>
            <a:chExt cx="789123" cy="355694"/>
          </a:xfrm>
        </p:grpSpPr>
        <p:sp>
          <p:nvSpPr>
            <p:cNvPr id="10" name="Snip Diagonal Corner Rectangle 9"/>
            <p:cNvSpPr/>
            <p:nvPr/>
          </p:nvSpPr>
          <p:spPr>
            <a:xfrm>
              <a:off x="1081080" y="927194"/>
              <a:ext cx="295728" cy="304800"/>
            </a:xfrm>
            <a:prstGeom prst="snip2DiagRect">
              <a:avLst/>
            </a:prstGeom>
            <a:solidFill>
              <a:srgbClr val="F58746"/>
            </a:solidFill>
            <a:ln w="28575"/>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 name="Rectangle 10"/>
            <p:cNvSpPr/>
            <p:nvPr/>
          </p:nvSpPr>
          <p:spPr>
            <a:xfrm>
              <a:off x="1685472" y="876300"/>
              <a:ext cx="184731" cy="307777"/>
            </a:xfrm>
            <a:prstGeom prst="rect">
              <a:avLst/>
            </a:prstGeom>
          </p:spPr>
          <p:txBody>
            <a:bodyPr wrap="none">
              <a:spAutoFit/>
            </a:bodyPr>
            <a:lstStyle/>
            <a:p>
              <a:endParaRPr lang="en-US">
                <a:solidFill>
                  <a:schemeClr val="bg1"/>
                </a:solidFill>
              </a:endParaRPr>
            </a:p>
          </p:txBody>
        </p:sp>
      </p:grpSp>
      <p:sp>
        <p:nvSpPr>
          <p:cNvPr id="12" name="Snip Diagonal Corner Rectangle 11"/>
          <p:cNvSpPr/>
          <p:nvPr/>
        </p:nvSpPr>
        <p:spPr>
          <a:xfrm>
            <a:off x="442836" y="2132667"/>
            <a:ext cx="295728" cy="304800"/>
          </a:xfrm>
          <a:prstGeom prst="snip2DiagRect">
            <a:avLst/>
          </a:prstGeom>
          <a:solidFill>
            <a:srgbClr val="F58746"/>
          </a:solidFill>
          <a:ln w="28575"/>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3" name="Rectangle 12"/>
          <p:cNvSpPr/>
          <p:nvPr/>
        </p:nvSpPr>
        <p:spPr>
          <a:xfrm>
            <a:off x="455341" y="546934"/>
            <a:ext cx="290464" cy="307777"/>
          </a:xfrm>
          <a:prstGeom prst="rect">
            <a:avLst/>
          </a:prstGeom>
        </p:spPr>
        <p:txBody>
          <a:bodyPr wrap="square">
            <a:spAutoFit/>
          </a:bodyPr>
          <a:lstStyle/>
          <a:p>
            <a:r>
              <a:rPr lang="vi-VN" b="1">
                <a:solidFill>
                  <a:schemeClr val="bg1"/>
                </a:solidFill>
                <a:latin typeface="Cambria" panose="02040503050406030204" pitchFamily="18" charset="0"/>
                <a:ea typeface="Cambria" panose="02040503050406030204" pitchFamily="18" charset="0"/>
              </a:rPr>
              <a:t>2</a:t>
            </a:r>
            <a:endParaRPr lang="en-US">
              <a:solidFill>
                <a:schemeClr val="bg1"/>
              </a:solidFill>
            </a:endParaRPr>
          </a:p>
        </p:txBody>
      </p:sp>
      <p:sp>
        <p:nvSpPr>
          <p:cNvPr id="14" name="Rectangle 13"/>
          <p:cNvSpPr/>
          <p:nvPr/>
        </p:nvSpPr>
        <p:spPr>
          <a:xfrm>
            <a:off x="457200" y="2114550"/>
            <a:ext cx="290464" cy="307777"/>
          </a:xfrm>
          <a:prstGeom prst="rect">
            <a:avLst/>
          </a:prstGeom>
        </p:spPr>
        <p:txBody>
          <a:bodyPr wrap="square">
            <a:spAutoFit/>
          </a:bodyPr>
          <a:lstStyle/>
          <a:p>
            <a:r>
              <a:rPr lang="vi-VN" b="1">
                <a:solidFill>
                  <a:schemeClr val="bg1"/>
                </a:solidFill>
                <a:latin typeface="Cambria" panose="02040503050406030204" pitchFamily="18" charset="0"/>
                <a:ea typeface="Cambria" panose="02040503050406030204" pitchFamily="18" charset="0"/>
              </a:rPr>
              <a:t>3</a:t>
            </a:r>
            <a:endParaRPr lang="en-US">
              <a:solidFill>
                <a:schemeClr val="bg1"/>
              </a:solidFill>
            </a:endParaRPr>
          </a:p>
        </p:txBody>
      </p:sp>
      <p:sp>
        <p:nvSpPr>
          <p:cNvPr id="15" name="TextBox 14"/>
          <p:cNvSpPr txBox="1"/>
          <p:nvPr/>
        </p:nvSpPr>
        <p:spPr>
          <a:xfrm>
            <a:off x="914400" y="1200150"/>
            <a:ext cx="8032103" cy="874598"/>
          </a:xfrm>
          <a:prstGeom prst="rect">
            <a:avLst/>
          </a:prstGeom>
          <a:noFill/>
        </p:spPr>
        <p:txBody>
          <a:bodyPr wrap="square" rtlCol="0">
            <a:spAutoFit/>
          </a:bodyPr>
          <a:lstStyle/>
          <a:p>
            <a:pPr algn="just">
              <a:lnSpc>
                <a:spcPct val="125000"/>
              </a:lnSpc>
              <a:spcBef>
                <a:spcPts val="700"/>
              </a:spcBef>
            </a:pPr>
            <a:r>
              <a:rPr lang="en-US" sz="1800" smtClean="0">
                <a:solidFill>
                  <a:schemeClr val="bg1"/>
                </a:solidFill>
                <a:latin typeface="+mn-lt"/>
                <a:ea typeface="Cambria" panose="02040503050406030204" pitchFamily="18" charset="0"/>
              </a:rPr>
              <a:t>- Không gọi tên các “phân môn” mà chỉ thấy các hoạt động giao tiếp.</a:t>
            </a:r>
          </a:p>
          <a:p>
            <a:pPr algn="just">
              <a:lnSpc>
                <a:spcPct val="125000"/>
              </a:lnSpc>
              <a:spcBef>
                <a:spcPts val="700"/>
              </a:spcBef>
            </a:pPr>
            <a:endParaRPr lang="vi-VN" sz="1800" smtClean="0">
              <a:solidFill>
                <a:schemeClr val="bg1"/>
              </a:solidFill>
              <a:latin typeface="+mn-lt"/>
              <a:ea typeface="Cambria" panose="02040503050406030204" pitchFamily="18" charset="0"/>
            </a:endParaRPr>
          </a:p>
        </p:txBody>
      </p:sp>
      <p:sp>
        <p:nvSpPr>
          <p:cNvPr id="16" name="TextBox 15"/>
          <p:cNvSpPr txBox="1"/>
          <p:nvPr/>
        </p:nvSpPr>
        <p:spPr>
          <a:xfrm>
            <a:off x="914400" y="2038350"/>
            <a:ext cx="8032103" cy="1567096"/>
          </a:xfrm>
          <a:prstGeom prst="rect">
            <a:avLst/>
          </a:prstGeom>
          <a:noFill/>
        </p:spPr>
        <p:txBody>
          <a:bodyPr wrap="square" rtlCol="0">
            <a:spAutoFit/>
          </a:bodyPr>
          <a:lstStyle/>
          <a:p>
            <a:pPr algn="just">
              <a:lnSpc>
                <a:spcPct val="125000"/>
              </a:lnSpc>
              <a:spcBef>
                <a:spcPts val="700"/>
              </a:spcBef>
            </a:pPr>
            <a:r>
              <a:rPr lang="en-US" sz="1800" smtClean="0">
                <a:solidFill>
                  <a:schemeClr val="bg1"/>
                </a:solidFill>
                <a:latin typeface="+mn-lt"/>
                <a:ea typeface="Cambria" panose="02040503050406030204" pitchFamily="18" charset="0"/>
              </a:rPr>
              <a:t>- Ngữ liệu cân đối hài hòa giữa văn bản văn học và văn bản thông tin. Tỉ lệ văn bản thông tin được tăng hơn so với trước đây. Nội dung ngữ liệu được lựa chọn phù hợp với hiểu biết và trải nghiệm của HS.</a:t>
            </a:r>
          </a:p>
          <a:p>
            <a:pPr algn="just">
              <a:lnSpc>
                <a:spcPct val="125000"/>
              </a:lnSpc>
              <a:spcBef>
                <a:spcPts val="700"/>
              </a:spcBef>
            </a:pPr>
            <a:endParaRPr lang="vi-VN" sz="1800" smtClean="0">
              <a:solidFill>
                <a:schemeClr val="bg1"/>
              </a:solidFill>
              <a:latin typeface="+mn-lt"/>
              <a:ea typeface="Cambria" panose="02040503050406030204" pitchFamily="18" charset="0"/>
            </a:endParaRPr>
          </a:p>
        </p:txBody>
      </p:sp>
      <p:sp>
        <p:nvSpPr>
          <p:cNvPr id="17" name="Snip Diagonal Corner Rectangle 16"/>
          <p:cNvSpPr/>
          <p:nvPr/>
        </p:nvSpPr>
        <p:spPr>
          <a:xfrm>
            <a:off x="366636" y="3428067"/>
            <a:ext cx="295728" cy="304800"/>
          </a:xfrm>
          <a:prstGeom prst="snip2DiagRect">
            <a:avLst/>
          </a:prstGeom>
          <a:solidFill>
            <a:srgbClr val="F58746"/>
          </a:solidFill>
          <a:ln w="28575"/>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8" name="Rectangle 17"/>
          <p:cNvSpPr/>
          <p:nvPr/>
        </p:nvSpPr>
        <p:spPr>
          <a:xfrm>
            <a:off x="381000" y="3409950"/>
            <a:ext cx="290464" cy="307777"/>
          </a:xfrm>
          <a:prstGeom prst="rect">
            <a:avLst/>
          </a:prstGeom>
        </p:spPr>
        <p:txBody>
          <a:bodyPr wrap="square">
            <a:spAutoFit/>
          </a:bodyPr>
          <a:lstStyle/>
          <a:p>
            <a:r>
              <a:rPr lang="en-US" smtClean="0">
                <a:solidFill>
                  <a:schemeClr val="bg1"/>
                </a:solidFill>
              </a:rPr>
              <a:t>4</a:t>
            </a:r>
            <a:endParaRPr lang="en-US">
              <a:solidFill>
                <a:schemeClr val="bg1"/>
              </a:solidFill>
            </a:endParaRPr>
          </a:p>
        </p:txBody>
      </p:sp>
      <p:sp>
        <p:nvSpPr>
          <p:cNvPr id="19" name="TextBox 18"/>
          <p:cNvSpPr txBox="1"/>
          <p:nvPr/>
        </p:nvSpPr>
        <p:spPr>
          <a:xfrm>
            <a:off x="914400" y="3409950"/>
            <a:ext cx="8032103" cy="1567096"/>
          </a:xfrm>
          <a:prstGeom prst="rect">
            <a:avLst/>
          </a:prstGeom>
          <a:noFill/>
        </p:spPr>
        <p:txBody>
          <a:bodyPr wrap="square" rtlCol="0">
            <a:spAutoFit/>
          </a:bodyPr>
          <a:lstStyle/>
          <a:p>
            <a:pPr algn="just">
              <a:lnSpc>
                <a:spcPct val="125000"/>
              </a:lnSpc>
              <a:spcBef>
                <a:spcPts val="700"/>
              </a:spcBef>
            </a:pPr>
            <a:r>
              <a:rPr lang="en-US" sz="1800" smtClean="0">
                <a:solidFill>
                  <a:schemeClr val="bg1"/>
                </a:solidFill>
                <a:latin typeface="+mn-lt"/>
                <a:ea typeface="Cambria" panose="02040503050406030204" pitchFamily="18" charset="0"/>
              </a:rPr>
              <a:t>- Nội dung bài học được thiết  kế dưới dạng các hoạt động, bắt đầu bằng các câu lệnh: nhận biết, đọc, viết, tô và viết, nói. Giúp HS có thể tự học, cha, mẹ hướng dẫn con học dễ dàng.</a:t>
            </a:r>
          </a:p>
          <a:p>
            <a:pPr algn="just">
              <a:lnSpc>
                <a:spcPct val="125000"/>
              </a:lnSpc>
              <a:spcBef>
                <a:spcPts val="700"/>
              </a:spcBef>
            </a:pPr>
            <a:endParaRPr lang="vi-VN" sz="1800" smtClean="0">
              <a:solidFill>
                <a:schemeClr val="bg1"/>
              </a:solidFill>
              <a:latin typeface="+mn-lt"/>
              <a:ea typeface="Cambria" panose="02040503050406030204" pitchFamily="18" charset="0"/>
            </a:endParaRPr>
          </a:p>
        </p:txBody>
      </p:sp>
    </p:spTree>
    <p:extLst>
      <p:ext uri="{BB962C8B-B14F-4D97-AF65-F5344CB8AC3E}">
        <p14:creationId xmlns="" xmlns:p14="http://schemas.microsoft.com/office/powerpoint/2010/main" val="282353553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438150"/>
            <a:ext cx="7696201" cy="1208729"/>
          </a:xfrm>
          <a:prstGeom prst="rect">
            <a:avLst/>
          </a:prstGeom>
          <a:noFill/>
        </p:spPr>
        <p:txBody>
          <a:bodyPr wrap="square" rtlCol="0">
            <a:spAutoFit/>
          </a:bodyPr>
          <a:lstStyle/>
          <a:p>
            <a:pPr algn="just">
              <a:lnSpc>
                <a:spcPct val="125000"/>
              </a:lnSpc>
              <a:spcBef>
                <a:spcPts val="700"/>
              </a:spcBef>
            </a:pPr>
            <a:r>
              <a:rPr lang="en-US" sz="2000" i="1" err="1" smtClean="0">
                <a:solidFill>
                  <a:schemeClr val="bg1"/>
                </a:solidFill>
                <a:latin typeface="+mn-lt"/>
                <a:ea typeface="Cambria" panose="02040503050406030204" pitchFamily="18" charset="0"/>
              </a:rPr>
              <a:t>Tiếng</a:t>
            </a:r>
            <a:r>
              <a:rPr lang="en-US" sz="2000" i="1" smtClean="0">
                <a:solidFill>
                  <a:schemeClr val="bg1"/>
                </a:solidFill>
                <a:latin typeface="+mn-lt"/>
                <a:ea typeface="Cambria" panose="02040503050406030204" pitchFamily="18" charset="0"/>
              </a:rPr>
              <a:t> </a:t>
            </a:r>
            <a:r>
              <a:rPr lang="en-US" sz="2000" i="1" err="1">
                <a:solidFill>
                  <a:schemeClr val="bg1"/>
                </a:solidFill>
                <a:latin typeface="+mn-lt"/>
                <a:ea typeface="Cambria" panose="02040503050406030204" pitchFamily="18" charset="0"/>
              </a:rPr>
              <a:t>Việt</a:t>
            </a:r>
            <a:r>
              <a:rPr lang="en-US" sz="2000" i="1">
                <a:solidFill>
                  <a:schemeClr val="bg1"/>
                </a:solidFill>
                <a:latin typeface="+mn-lt"/>
                <a:ea typeface="Cambria" panose="02040503050406030204" pitchFamily="18" charset="0"/>
              </a:rPr>
              <a:t> 1</a:t>
            </a:r>
            <a:r>
              <a:rPr lang="en-US" sz="2000">
                <a:solidFill>
                  <a:schemeClr val="bg1"/>
                </a:solidFill>
                <a:latin typeface="+mn-lt"/>
                <a:ea typeface="Cambria" panose="02040503050406030204" pitchFamily="18" charset="0"/>
              </a:rPr>
              <a:t> </a:t>
            </a:r>
            <a:r>
              <a:rPr lang="vi-VN" sz="2000" smtClean="0">
                <a:solidFill>
                  <a:schemeClr val="bg1"/>
                </a:solidFill>
                <a:latin typeface="+mn-lt"/>
                <a:ea typeface="Cambria" panose="02040503050406030204" pitchFamily="18" charset="0"/>
              </a:rPr>
              <a:t>k</a:t>
            </a:r>
            <a:r>
              <a:rPr lang="en-US" sz="2000" err="1">
                <a:solidFill>
                  <a:schemeClr val="bg1"/>
                </a:solidFill>
                <a:latin typeface="+mn-lt"/>
                <a:ea typeface="Cambria" panose="02040503050406030204" pitchFamily="18" charset="0"/>
              </a:rPr>
              <a:t>hơi</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gợi</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được</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hứng</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thú</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của</a:t>
            </a:r>
            <a:r>
              <a:rPr lang="en-US" sz="200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học</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sinh</a:t>
            </a:r>
            <a:r>
              <a:rPr lang="en-US" sz="2000" smtClean="0">
                <a:solidFill>
                  <a:schemeClr val="bg1"/>
                </a:solidFill>
                <a:latin typeface="+mn-lt"/>
                <a:ea typeface="Cambria" panose="02040503050406030204" pitchFamily="18" charset="0"/>
              </a:rPr>
              <a:t> </a:t>
            </a:r>
            <a:r>
              <a:rPr lang="en-US" sz="2000">
                <a:solidFill>
                  <a:schemeClr val="bg1"/>
                </a:solidFill>
                <a:latin typeface="+mn-lt"/>
                <a:ea typeface="Cambria" panose="02040503050406030204" pitchFamily="18" charset="0"/>
              </a:rPr>
              <a:t>qua </a:t>
            </a:r>
            <a:r>
              <a:rPr lang="en-US" sz="2000" err="1">
                <a:solidFill>
                  <a:schemeClr val="bg1"/>
                </a:solidFill>
                <a:latin typeface="+mn-lt"/>
                <a:ea typeface="Cambria" panose="02040503050406030204" pitchFamily="18" charset="0"/>
              </a:rPr>
              <a:t>những</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ngữ</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liệu</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đặc</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sắc</a:t>
            </a:r>
            <a:r>
              <a:rPr lang="en-US" sz="200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gần</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gũi</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với</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học</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sinh</a:t>
            </a:r>
            <a:r>
              <a:rPr lang="en-US" sz="2000" smtClean="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cách</a:t>
            </a:r>
            <a:r>
              <a:rPr lang="en-US" sz="2000" smtClean="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khai</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thác</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ngữ</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liệu</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sáng</a:t>
            </a:r>
            <a:r>
              <a:rPr lang="en-US" sz="2000">
                <a:solidFill>
                  <a:schemeClr val="bg1"/>
                </a:solidFill>
                <a:latin typeface="+mn-lt"/>
                <a:ea typeface="Cambria" panose="02040503050406030204" pitchFamily="18" charset="0"/>
              </a:rPr>
              <a:t> </a:t>
            </a:r>
            <a:r>
              <a:rPr lang="en-US" sz="2000" err="1" smtClean="0">
                <a:solidFill>
                  <a:schemeClr val="bg1"/>
                </a:solidFill>
                <a:latin typeface="+mn-lt"/>
                <a:ea typeface="Cambria" panose="02040503050406030204" pitchFamily="18" charset="0"/>
              </a:rPr>
              <a:t>tạo</a:t>
            </a:r>
            <a:r>
              <a:rPr lang="en-US" sz="2000" smtClean="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và</a:t>
            </a:r>
            <a:r>
              <a:rPr lang="vi-VN" sz="2000">
                <a:solidFill>
                  <a:schemeClr val="bg1"/>
                </a:solidFill>
                <a:latin typeface="+mn-lt"/>
                <a:ea typeface="Cambria" panose="02040503050406030204" pitchFamily="18" charset="0"/>
              </a:rPr>
              <a:t> những hình ảnh sắc nét, sinh động</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trên</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từng</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trang</a:t>
            </a:r>
            <a:r>
              <a:rPr lang="en-US" sz="2000">
                <a:solidFill>
                  <a:schemeClr val="bg1"/>
                </a:solidFill>
                <a:latin typeface="+mn-lt"/>
                <a:ea typeface="Cambria" panose="02040503050406030204" pitchFamily="18" charset="0"/>
              </a:rPr>
              <a:t> </a:t>
            </a:r>
            <a:r>
              <a:rPr lang="en-US" sz="2000" err="1">
                <a:solidFill>
                  <a:schemeClr val="bg1"/>
                </a:solidFill>
                <a:latin typeface="+mn-lt"/>
                <a:ea typeface="Cambria" panose="02040503050406030204" pitchFamily="18" charset="0"/>
              </a:rPr>
              <a:t>sách</a:t>
            </a:r>
            <a:r>
              <a:rPr lang="vi-VN" sz="2000">
                <a:solidFill>
                  <a:schemeClr val="bg1"/>
                </a:solidFill>
                <a:latin typeface="+mn-lt"/>
                <a:ea typeface="Cambria" panose="02040503050406030204" pitchFamily="18" charset="0"/>
              </a:rPr>
              <a:t>.</a:t>
            </a:r>
            <a:endParaRPr lang="en-US" sz="2000">
              <a:solidFill>
                <a:schemeClr val="bg1"/>
              </a:solidFill>
              <a:latin typeface="+mn-lt"/>
              <a:ea typeface="Cambria" panose="02040503050406030204" pitchFamily="18" charset="0"/>
            </a:endParaRPr>
          </a:p>
        </p:txBody>
      </p:sp>
      <p:grpSp>
        <p:nvGrpSpPr>
          <p:cNvPr id="9" name="Group 8"/>
          <p:cNvGrpSpPr/>
          <p:nvPr/>
        </p:nvGrpSpPr>
        <p:grpSpPr>
          <a:xfrm>
            <a:off x="685800" y="0"/>
            <a:ext cx="821933" cy="812536"/>
            <a:chOff x="1058324" y="876300"/>
            <a:chExt cx="811879" cy="812536"/>
          </a:xfrm>
        </p:grpSpPr>
        <p:sp>
          <p:nvSpPr>
            <p:cNvPr id="10" name="Snip Diagonal Corner Rectangle 9"/>
            <p:cNvSpPr/>
            <p:nvPr/>
          </p:nvSpPr>
          <p:spPr>
            <a:xfrm>
              <a:off x="1058324" y="1384036"/>
              <a:ext cx="295728" cy="304800"/>
            </a:xfrm>
            <a:prstGeom prst="snip2DiagRect">
              <a:avLst/>
            </a:prstGeom>
            <a:solidFill>
              <a:srgbClr val="F58746"/>
            </a:solidFill>
            <a:ln w="28575"/>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 name="Rectangle 10"/>
            <p:cNvSpPr/>
            <p:nvPr/>
          </p:nvSpPr>
          <p:spPr>
            <a:xfrm>
              <a:off x="1685472" y="876300"/>
              <a:ext cx="184731" cy="307777"/>
            </a:xfrm>
            <a:prstGeom prst="rect">
              <a:avLst/>
            </a:prstGeom>
          </p:spPr>
          <p:txBody>
            <a:bodyPr wrap="none">
              <a:spAutoFit/>
            </a:bodyPr>
            <a:lstStyle/>
            <a:p>
              <a:endParaRPr lang="en-US">
                <a:solidFill>
                  <a:schemeClr val="bg1"/>
                </a:solidFill>
              </a:endParaRPr>
            </a:p>
          </p:txBody>
        </p:sp>
      </p:grpSp>
      <p:sp>
        <p:nvSpPr>
          <p:cNvPr id="12" name="Rectangle 11"/>
          <p:cNvSpPr/>
          <p:nvPr/>
        </p:nvSpPr>
        <p:spPr>
          <a:xfrm>
            <a:off x="685800" y="533400"/>
            <a:ext cx="290464" cy="307777"/>
          </a:xfrm>
          <a:prstGeom prst="rect">
            <a:avLst/>
          </a:prstGeom>
        </p:spPr>
        <p:txBody>
          <a:bodyPr wrap="square">
            <a:spAutoFit/>
          </a:bodyPr>
          <a:lstStyle/>
          <a:p>
            <a:r>
              <a:rPr lang="en-US" b="1">
                <a:solidFill>
                  <a:schemeClr val="bg1"/>
                </a:solidFill>
                <a:latin typeface="Cambria" panose="02040503050406030204" pitchFamily="18" charset="0"/>
                <a:ea typeface="Cambria" panose="02040503050406030204" pitchFamily="18" charset="0"/>
              </a:rPr>
              <a:t>5</a:t>
            </a:r>
            <a:endParaRPr lang="en-US">
              <a:solidFill>
                <a:schemeClr val="bg1"/>
              </a:solidFill>
            </a:endParaRPr>
          </a:p>
        </p:txBody>
      </p:sp>
      <p:grpSp>
        <p:nvGrpSpPr>
          <p:cNvPr id="13" name="Group 12"/>
          <p:cNvGrpSpPr/>
          <p:nvPr/>
        </p:nvGrpSpPr>
        <p:grpSpPr>
          <a:xfrm>
            <a:off x="762000" y="1352550"/>
            <a:ext cx="821933" cy="812536"/>
            <a:chOff x="1058324" y="876300"/>
            <a:chExt cx="811879" cy="812536"/>
          </a:xfrm>
        </p:grpSpPr>
        <p:sp>
          <p:nvSpPr>
            <p:cNvPr id="14" name="Snip Diagonal Corner Rectangle 13"/>
            <p:cNvSpPr/>
            <p:nvPr/>
          </p:nvSpPr>
          <p:spPr>
            <a:xfrm>
              <a:off x="1058324" y="1384036"/>
              <a:ext cx="295728" cy="304800"/>
            </a:xfrm>
            <a:prstGeom prst="snip2DiagRect">
              <a:avLst/>
            </a:prstGeom>
            <a:solidFill>
              <a:srgbClr val="F58746"/>
            </a:solidFill>
            <a:ln w="28575"/>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5" name="Rectangle 14"/>
            <p:cNvSpPr/>
            <p:nvPr/>
          </p:nvSpPr>
          <p:spPr>
            <a:xfrm>
              <a:off x="1685472" y="876300"/>
              <a:ext cx="184731" cy="307777"/>
            </a:xfrm>
            <a:prstGeom prst="rect">
              <a:avLst/>
            </a:prstGeom>
          </p:spPr>
          <p:txBody>
            <a:bodyPr wrap="none">
              <a:spAutoFit/>
            </a:bodyPr>
            <a:lstStyle/>
            <a:p>
              <a:endParaRPr lang="en-US">
                <a:solidFill>
                  <a:schemeClr val="bg1"/>
                </a:solidFill>
              </a:endParaRPr>
            </a:p>
          </p:txBody>
        </p:sp>
      </p:grpSp>
      <p:sp>
        <p:nvSpPr>
          <p:cNvPr id="16" name="Rectangle 15"/>
          <p:cNvSpPr/>
          <p:nvPr/>
        </p:nvSpPr>
        <p:spPr>
          <a:xfrm>
            <a:off x="762000" y="1885950"/>
            <a:ext cx="290464" cy="307777"/>
          </a:xfrm>
          <a:prstGeom prst="rect">
            <a:avLst/>
          </a:prstGeom>
        </p:spPr>
        <p:txBody>
          <a:bodyPr wrap="square">
            <a:spAutoFit/>
          </a:bodyPr>
          <a:lstStyle/>
          <a:p>
            <a:r>
              <a:rPr lang="en-US" b="1" smtClean="0">
                <a:solidFill>
                  <a:schemeClr val="bg1"/>
                </a:solidFill>
                <a:latin typeface="Cambria" panose="02040503050406030204" pitchFamily="18" charset="0"/>
                <a:ea typeface="Cambria" panose="02040503050406030204" pitchFamily="18" charset="0"/>
              </a:rPr>
              <a:t>6</a:t>
            </a:r>
            <a:endParaRPr lang="en-US">
              <a:solidFill>
                <a:schemeClr val="bg1"/>
              </a:solidFill>
            </a:endParaRPr>
          </a:p>
        </p:txBody>
      </p:sp>
      <p:sp>
        <p:nvSpPr>
          <p:cNvPr id="17" name="Rectangle 16"/>
          <p:cNvSpPr/>
          <p:nvPr/>
        </p:nvSpPr>
        <p:spPr>
          <a:xfrm>
            <a:off x="1143000" y="1809750"/>
            <a:ext cx="7620000" cy="1292662"/>
          </a:xfrm>
          <a:prstGeom prst="rect">
            <a:avLst/>
          </a:prstGeom>
        </p:spPr>
        <p:txBody>
          <a:bodyPr wrap="square">
            <a:spAutoFit/>
          </a:bodyPr>
          <a:lstStyle/>
          <a:p>
            <a:pPr algn="just">
              <a:lnSpc>
                <a:spcPct val="130000"/>
              </a:lnSpc>
            </a:pPr>
            <a:r>
              <a:rPr lang="en-US" sz="2000" smtClean="0">
                <a:solidFill>
                  <a:schemeClr val="bg1"/>
                </a:solidFill>
                <a:latin typeface="+mn-lt"/>
                <a:ea typeface="Cambria" panose="02040503050406030204" pitchFamily="18" charset="0"/>
              </a:rPr>
              <a:t>Học sinh được chia sẻ các hiểu biết, trải nghiệm, hứng thú,.. để tiếp nhận bài học; trao đổi nhóm, tham gia hoạt động có tính tương tác; nêu chủ kiến trước những vấn đề đặt ra từ bài học;…</a:t>
            </a:r>
            <a:endParaRPr lang="en-US" sz="2000" dirty="0">
              <a:solidFill>
                <a:schemeClr val="bg1"/>
              </a:solidFill>
              <a:latin typeface="+mn-lt"/>
              <a:ea typeface="Cambria" panose="02040503050406030204" pitchFamily="18" charset="0"/>
            </a:endParaRPr>
          </a:p>
        </p:txBody>
      </p:sp>
      <p:sp>
        <p:nvSpPr>
          <p:cNvPr id="18" name="Rectangle 17"/>
          <p:cNvSpPr/>
          <p:nvPr/>
        </p:nvSpPr>
        <p:spPr>
          <a:xfrm>
            <a:off x="1219200" y="3333750"/>
            <a:ext cx="7543800" cy="1208729"/>
          </a:xfrm>
          <a:prstGeom prst="rect">
            <a:avLst/>
          </a:prstGeom>
        </p:spPr>
        <p:txBody>
          <a:bodyPr wrap="square">
            <a:spAutoFit/>
          </a:bodyPr>
          <a:lstStyle/>
          <a:p>
            <a:pPr algn="just">
              <a:lnSpc>
                <a:spcPct val="125000"/>
              </a:lnSpc>
              <a:spcBef>
                <a:spcPts val="700"/>
              </a:spcBef>
            </a:pPr>
            <a:r>
              <a:rPr lang="vi-VN" sz="2000" smtClean="0">
                <a:solidFill>
                  <a:schemeClr val="bg1"/>
                </a:solidFill>
              </a:rPr>
              <a:t>T</a:t>
            </a:r>
            <a:r>
              <a:rPr lang="en-US" sz="2000" smtClean="0">
                <a:solidFill>
                  <a:schemeClr val="bg1"/>
                </a:solidFill>
              </a:rPr>
              <a:t>uân thủ</a:t>
            </a:r>
            <a:r>
              <a:rPr lang="vi-VN" sz="2000" smtClean="0">
                <a:solidFill>
                  <a:schemeClr val="bg1"/>
                </a:solidFill>
              </a:rPr>
              <a:t> </a:t>
            </a:r>
            <a:r>
              <a:rPr lang="en-US" sz="2000" smtClean="0">
                <a:solidFill>
                  <a:schemeClr val="bg1"/>
                </a:solidFill>
              </a:rPr>
              <a:t>quy định của chương trình 2018</a:t>
            </a:r>
            <a:r>
              <a:rPr lang="vi-VN" sz="2000" smtClean="0">
                <a:solidFill>
                  <a:schemeClr val="bg1"/>
                </a:solidFill>
              </a:rPr>
              <a:t>, </a:t>
            </a:r>
            <a:r>
              <a:rPr lang="en-US" sz="2000" i="1" smtClean="0">
                <a:solidFill>
                  <a:schemeClr val="bg1"/>
                </a:solidFill>
              </a:rPr>
              <a:t>Tiếng Việt 1</a:t>
            </a:r>
            <a:r>
              <a:rPr lang="vi-VN" sz="2000" smtClean="0">
                <a:solidFill>
                  <a:schemeClr val="bg1"/>
                </a:solidFill>
              </a:rPr>
              <a:t> dành thời gian cho đọc mở rộng. </a:t>
            </a:r>
            <a:r>
              <a:rPr lang="en-US" sz="2000" smtClean="0">
                <a:solidFill>
                  <a:schemeClr val="bg1"/>
                </a:solidFill>
              </a:rPr>
              <a:t>Học sinh </a:t>
            </a:r>
            <a:r>
              <a:rPr lang="vi-VN" sz="2000" smtClean="0">
                <a:solidFill>
                  <a:schemeClr val="bg1"/>
                </a:solidFill>
              </a:rPr>
              <a:t>tự</a:t>
            </a:r>
            <a:r>
              <a:rPr lang="en-US" sz="2000" smtClean="0">
                <a:solidFill>
                  <a:schemeClr val="bg1"/>
                </a:solidFill>
              </a:rPr>
              <a:t> tìm thêm sách để đọc theo sở thích với sự hướng dẫn, hỗ trợ và kiểm tra của giáo viên.</a:t>
            </a:r>
            <a:endParaRPr lang="en-US" sz="2000" dirty="0">
              <a:solidFill>
                <a:schemeClr val="bg1"/>
              </a:solidFill>
              <a:latin typeface="Cambria" panose="02040503050406030204" pitchFamily="18" charset="0"/>
              <a:ea typeface="Cambria" panose="02040503050406030204" pitchFamily="18" charset="0"/>
            </a:endParaRPr>
          </a:p>
        </p:txBody>
      </p:sp>
      <p:grpSp>
        <p:nvGrpSpPr>
          <p:cNvPr id="19" name="Group 18"/>
          <p:cNvGrpSpPr/>
          <p:nvPr/>
        </p:nvGrpSpPr>
        <p:grpSpPr>
          <a:xfrm>
            <a:off x="685800" y="2876550"/>
            <a:ext cx="821933" cy="812536"/>
            <a:chOff x="1058324" y="876300"/>
            <a:chExt cx="811879" cy="812536"/>
          </a:xfrm>
        </p:grpSpPr>
        <p:sp>
          <p:nvSpPr>
            <p:cNvPr id="20" name="Snip Diagonal Corner Rectangle 19"/>
            <p:cNvSpPr/>
            <p:nvPr/>
          </p:nvSpPr>
          <p:spPr>
            <a:xfrm>
              <a:off x="1058324" y="1384036"/>
              <a:ext cx="295728" cy="304800"/>
            </a:xfrm>
            <a:prstGeom prst="snip2DiagRect">
              <a:avLst/>
            </a:prstGeom>
            <a:solidFill>
              <a:srgbClr val="F58746"/>
            </a:solidFill>
            <a:ln w="28575"/>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1" name="Rectangle 20"/>
            <p:cNvSpPr/>
            <p:nvPr/>
          </p:nvSpPr>
          <p:spPr>
            <a:xfrm>
              <a:off x="1685472" y="876300"/>
              <a:ext cx="184731" cy="307777"/>
            </a:xfrm>
            <a:prstGeom prst="rect">
              <a:avLst/>
            </a:prstGeom>
          </p:spPr>
          <p:txBody>
            <a:bodyPr wrap="none">
              <a:spAutoFit/>
            </a:bodyPr>
            <a:lstStyle/>
            <a:p>
              <a:endParaRPr lang="en-US">
                <a:solidFill>
                  <a:schemeClr val="bg1"/>
                </a:solidFill>
              </a:endParaRPr>
            </a:p>
          </p:txBody>
        </p:sp>
      </p:grpSp>
      <p:sp>
        <p:nvSpPr>
          <p:cNvPr id="22" name="Rectangle 21"/>
          <p:cNvSpPr/>
          <p:nvPr/>
        </p:nvSpPr>
        <p:spPr>
          <a:xfrm>
            <a:off x="685800" y="3409950"/>
            <a:ext cx="290464" cy="307777"/>
          </a:xfrm>
          <a:prstGeom prst="rect">
            <a:avLst/>
          </a:prstGeom>
        </p:spPr>
        <p:txBody>
          <a:bodyPr wrap="square">
            <a:spAutoFit/>
          </a:bodyPr>
          <a:lstStyle/>
          <a:p>
            <a:r>
              <a:rPr lang="en-US" b="1" smtClean="0">
                <a:solidFill>
                  <a:schemeClr val="bg1"/>
                </a:solidFill>
                <a:latin typeface="Cambria" panose="02040503050406030204" pitchFamily="18" charset="0"/>
                <a:ea typeface="Cambria" panose="02040503050406030204" pitchFamily="18" charset="0"/>
              </a:rPr>
              <a:t>7</a:t>
            </a:r>
            <a:endParaRPr lang="en-US">
              <a:solidFill>
                <a:schemeClr val="bg1"/>
              </a:solidFill>
            </a:endParaRPr>
          </a:p>
        </p:txBody>
      </p:sp>
    </p:spTree>
    <p:extLst>
      <p:ext uri="{BB962C8B-B14F-4D97-AF65-F5344CB8AC3E}">
        <p14:creationId xmlns="" xmlns:p14="http://schemas.microsoft.com/office/powerpoint/2010/main" val="28385776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1200150"/>
            <a:ext cx="4572000" cy="1951368"/>
          </a:xfrm>
          <a:prstGeom prst="rect">
            <a:avLst/>
          </a:prstGeom>
        </p:spPr>
        <p:txBody>
          <a:bodyPr>
            <a:spAutoFit/>
          </a:bodyPr>
          <a:lstStyle/>
          <a:p>
            <a:pPr algn="ctr">
              <a:lnSpc>
                <a:spcPct val="150000"/>
              </a:lnSpc>
            </a:pPr>
            <a:r>
              <a:rPr lang="en-US" sz="2800" b="1" smtClean="0">
                <a:solidFill>
                  <a:srgbClr val="FFFF00"/>
                </a:solidFill>
              </a:rPr>
              <a:t>PHẦN 2</a:t>
            </a:r>
          </a:p>
          <a:p>
            <a:pPr algn="ctr">
              <a:lnSpc>
                <a:spcPct val="150000"/>
              </a:lnSpc>
            </a:pPr>
            <a:r>
              <a:rPr lang="en-US" sz="2800" b="1" smtClean="0">
                <a:solidFill>
                  <a:schemeClr val="bg1"/>
                </a:solidFill>
              </a:rPr>
              <a:t>DẠY HỌC </a:t>
            </a:r>
            <a:r>
              <a:rPr lang="en-US" sz="2800" b="1" i="1" smtClean="0">
                <a:solidFill>
                  <a:schemeClr val="bg1"/>
                </a:solidFill>
              </a:rPr>
              <a:t>TIẾNG VIỆT 1</a:t>
            </a:r>
          </a:p>
          <a:p>
            <a:pPr algn="ctr">
              <a:lnSpc>
                <a:spcPct val="150000"/>
              </a:lnSpc>
            </a:pPr>
            <a:r>
              <a:rPr lang="en-US" sz="2800" b="1" smtClean="0">
                <a:solidFill>
                  <a:schemeClr val="bg1"/>
                </a:solidFill>
                <a:latin typeface="Cambria" pitchFamily="18" charset="0"/>
                <a:ea typeface="Cambria" pitchFamily="18" charset="0"/>
              </a:rPr>
              <a:t>TẬP MỘT </a:t>
            </a:r>
            <a:endParaRPr lang="en-US" sz="2800" b="1" dirty="0" smtClean="0">
              <a:solidFill>
                <a:schemeClr val="bg1"/>
              </a:solidFill>
              <a:latin typeface="Cambria" pitchFamily="18" charset="0"/>
              <a:ea typeface="Cambria"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90550"/>
            <a:ext cx="8001000" cy="3508653"/>
          </a:xfrm>
          <a:prstGeom prst="rect">
            <a:avLst/>
          </a:prstGeom>
        </p:spPr>
        <p:txBody>
          <a:bodyPr wrap="square">
            <a:spAutoFit/>
          </a:bodyPr>
          <a:lstStyle/>
          <a:p>
            <a:pPr algn="ctr">
              <a:lnSpc>
                <a:spcPct val="150000"/>
              </a:lnSpc>
            </a:pPr>
            <a:r>
              <a:rPr lang="en-US" sz="2400" b="1" smtClean="0">
                <a:solidFill>
                  <a:srgbClr val="FFFF00"/>
                </a:solidFill>
              </a:rPr>
              <a:t>TẬP MỘT : 18 tuần</a:t>
            </a:r>
            <a:endParaRPr lang="en-US" sz="2400" b="1" smtClean="0">
              <a:solidFill>
                <a:schemeClr val="bg1"/>
              </a:solidFill>
            </a:endParaRPr>
          </a:p>
          <a:p>
            <a:pPr algn="just">
              <a:lnSpc>
                <a:spcPct val="130000"/>
              </a:lnSpc>
              <a:spcBef>
                <a:spcPts val="1200"/>
              </a:spcBef>
            </a:pPr>
            <a:r>
              <a:rPr lang="en-US" sz="2400" b="1" smtClean="0">
                <a:solidFill>
                  <a:schemeClr val="bg1"/>
                </a:solidFill>
              </a:rPr>
              <a:t>Tuần mở đầu và Tuần ôn tập</a:t>
            </a:r>
            <a:endParaRPr lang="vi-VN" sz="2400" b="1" smtClean="0">
              <a:solidFill>
                <a:schemeClr val="bg1"/>
              </a:solidFill>
            </a:endParaRPr>
          </a:p>
          <a:p>
            <a:pPr algn="just">
              <a:lnSpc>
                <a:spcPct val="130000"/>
              </a:lnSpc>
              <a:spcBef>
                <a:spcPts val="1200"/>
              </a:spcBef>
            </a:pPr>
            <a:r>
              <a:rPr lang="en-US" sz="2400" b="1" smtClean="0">
                <a:solidFill>
                  <a:schemeClr val="bg1"/>
                </a:solidFill>
              </a:rPr>
              <a:t>16 tuần: 80 bài, 5 bài/tuần, cả </a:t>
            </a:r>
            <a:r>
              <a:rPr lang="en-US" sz="2400" b="1" i="1" smtClean="0">
                <a:solidFill>
                  <a:schemeClr val="bg1"/>
                </a:solidFill>
              </a:rPr>
              <a:t>Ôn tập và kể chuyện</a:t>
            </a:r>
            <a:r>
              <a:rPr lang="en-US" sz="2400" b="1" smtClean="0">
                <a:solidFill>
                  <a:schemeClr val="bg1"/>
                </a:solidFill>
              </a:rPr>
              <a:t>. </a:t>
            </a:r>
          </a:p>
          <a:p>
            <a:pPr algn="just">
              <a:lnSpc>
                <a:spcPct val="130000"/>
              </a:lnSpc>
              <a:spcBef>
                <a:spcPts val="1200"/>
              </a:spcBef>
            </a:pPr>
            <a:r>
              <a:rPr lang="vi-VN" sz="2400" b="1" smtClean="0">
                <a:solidFill>
                  <a:schemeClr val="bg1"/>
                </a:solidFill>
              </a:rPr>
              <a:t>Mỗi bài 2 tiết</a:t>
            </a:r>
            <a:r>
              <a:rPr lang="en-US" sz="2400" b="1" smtClean="0">
                <a:solidFill>
                  <a:schemeClr val="bg1"/>
                </a:solidFill>
              </a:rPr>
              <a:t>, 2 trang sách mở</a:t>
            </a:r>
            <a:r>
              <a:rPr lang="vi-VN" sz="2400" b="1" smtClean="0">
                <a:solidFill>
                  <a:schemeClr val="bg1"/>
                </a:solidFill>
              </a:rPr>
              <a:t>. Mỗi tuần có 10 tiết “cứng” và</a:t>
            </a:r>
            <a:r>
              <a:rPr lang="en-US" sz="2400" b="1" smtClean="0">
                <a:solidFill>
                  <a:schemeClr val="bg1"/>
                </a:solidFill>
              </a:rPr>
              <a:t> 2 tiết </a:t>
            </a:r>
            <a:r>
              <a:rPr lang="vi-VN" sz="2400" b="1" smtClean="0">
                <a:solidFill>
                  <a:schemeClr val="bg1"/>
                </a:solidFill>
              </a:rPr>
              <a:t>linh hoạt (</a:t>
            </a:r>
            <a:r>
              <a:rPr lang="en-US" sz="2400" b="1" smtClean="0">
                <a:solidFill>
                  <a:schemeClr val="bg1"/>
                </a:solidFill>
              </a:rPr>
              <a:t>tập viết</a:t>
            </a:r>
            <a:r>
              <a:rPr lang="vi-VN" sz="2400" b="1" smtClean="0">
                <a:solidFill>
                  <a:schemeClr val="bg1"/>
                </a:solidFill>
              </a:rPr>
              <a:t> thêm</a:t>
            </a:r>
            <a:r>
              <a:rPr lang="en-US" sz="2400" b="1" smtClean="0">
                <a:solidFill>
                  <a:schemeClr val="bg1"/>
                </a:solidFill>
              </a:rPr>
              <a:t> hoàn thiện nội dung sáng, làm bài tập, đọc mở rộng,…, </a:t>
            </a:r>
            <a:r>
              <a:rPr lang="vi-VN" sz="2400" b="1" smtClean="0">
                <a:solidFill>
                  <a:schemeClr val="bg1"/>
                </a:solidFill>
              </a:rPr>
              <a:t>).</a:t>
            </a:r>
            <a:endParaRPr lang="en-US" sz="2400" b="1"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90550"/>
            <a:ext cx="8001000" cy="3508653"/>
          </a:xfrm>
          <a:prstGeom prst="rect">
            <a:avLst/>
          </a:prstGeom>
        </p:spPr>
        <p:txBody>
          <a:bodyPr wrap="square">
            <a:spAutoFit/>
          </a:bodyPr>
          <a:lstStyle/>
          <a:p>
            <a:pPr algn="ctr">
              <a:lnSpc>
                <a:spcPct val="150000"/>
              </a:lnSpc>
            </a:pPr>
            <a:r>
              <a:rPr lang="en-US" sz="2400" b="1" smtClean="0">
                <a:solidFill>
                  <a:srgbClr val="FFFF00"/>
                </a:solidFill>
              </a:rPr>
              <a:t>TUẦN 0</a:t>
            </a:r>
            <a:endParaRPr lang="en-US" sz="2400" b="1" smtClean="0">
              <a:solidFill>
                <a:schemeClr val="bg1"/>
              </a:solidFill>
            </a:endParaRPr>
          </a:p>
          <a:p>
            <a:pPr algn="just">
              <a:lnSpc>
                <a:spcPct val="130000"/>
              </a:lnSpc>
              <a:spcBef>
                <a:spcPts val="1200"/>
              </a:spcBef>
            </a:pPr>
            <a:r>
              <a:rPr lang="en-US" sz="2400" b="1" smtClean="0">
                <a:solidFill>
                  <a:schemeClr val="bg1"/>
                </a:solidFill>
              </a:rPr>
              <a:t>- Tuần 0 “Chào em vào lớp 1” để HS làm quen</a:t>
            </a:r>
            <a:endParaRPr lang="vi-VN" sz="2400" b="1" smtClean="0">
              <a:solidFill>
                <a:schemeClr val="bg1"/>
              </a:solidFill>
            </a:endParaRPr>
          </a:p>
          <a:p>
            <a:pPr algn="just">
              <a:lnSpc>
                <a:spcPct val="130000"/>
              </a:lnSpc>
              <a:spcBef>
                <a:spcPts val="1200"/>
              </a:spcBef>
            </a:pPr>
            <a:r>
              <a:rPr lang="en-US" sz="2400" b="1" smtClean="0">
                <a:solidFill>
                  <a:schemeClr val="bg1"/>
                </a:solidFill>
              </a:rPr>
              <a:t>- HS được làm quen với trường lớp, đồ dùng dạy học, tư thế ngồi, cách sử dụng đồ dùng học tập, tập tô, tập viết các nét chữ cơ bản và các chữ sô.</a:t>
            </a:r>
            <a:endParaRPr lang="en-US" sz="2400" b="1" smtClean="0">
              <a:solidFill>
                <a:schemeClr val="bg1"/>
              </a:solidFill>
            </a:endParaRPr>
          </a:p>
          <a:p>
            <a:pPr algn="just">
              <a:lnSpc>
                <a:spcPct val="130000"/>
              </a:lnSpc>
              <a:spcBef>
                <a:spcPts val="1200"/>
              </a:spcBef>
            </a:pPr>
            <a:r>
              <a:rPr lang="en-US" sz="2400" b="1" smtClean="0">
                <a:solidFill>
                  <a:schemeClr val="bg1"/>
                </a:solidFill>
              </a:rPr>
              <a:t>- Giúp HS làm quen với môi trường học tập mới.</a:t>
            </a:r>
            <a:endParaRPr lang="en-US" sz="2400" b="1"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A8D44F-D097-4EC3-92A6-FB8C9F6C59BB}" type="slidenum">
              <a:rPr lang="en-US" smtClean="0"/>
              <a:pPr/>
              <a:t>27</a:t>
            </a:fld>
            <a:endParaRPr lang="en-US"/>
          </a:p>
        </p:txBody>
      </p:sp>
      <p:sp>
        <p:nvSpPr>
          <p:cNvPr id="5" name="Rectangle 4"/>
          <p:cNvSpPr/>
          <p:nvPr/>
        </p:nvSpPr>
        <p:spPr>
          <a:xfrm>
            <a:off x="914400" y="1047750"/>
            <a:ext cx="3581400" cy="2308324"/>
          </a:xfrm>
          <a:prstGeom prst="rect">
            <a:avLst/>
          </a:prstGeom>
        </p:spPr>
        <p:txBody>
          <a:bodyPr wrap="square">
            <a:spAutoFit/>
          </a:bodyPr>
          <a:lstStyle/>
          <a:p>
            <a:pPr algn="just"/>
            <a:r>
              <a:rPr lang="en-US" altLang="en-US" sz="2400" b="1" smtClean="0">
                <a:solidFill>
                  <a:srgbClr val="FFFF00"/>
                </a:solidFill>
              </a:rPr>
              <a:t>Tiếng Việt </a:t>
            </a:r>
            <a:r>
              <a:rPr lang="en-US" altLang="en-US" sz="2400" b="1" smtClean="0">
                <a:solidFill>
                  <a:srgbClr val="FFFF00"/>
                </a:solidFill>
              </a:rPr>
              <a:t>1 </a:t>
            </a:r>
            <a:r>
              <a:rPr lang="en-US" altLang="en-US" sz="2400" b="1" smtClean="0">
                <a:solidFill>
                  <a:srgbClr val="FFFF00"/>
                </a:solidFill>
              </a:rPr>
              <a:t>mới: </a:t>
            </a:r>
            <a:endParaRPr lang="en-US" altLang="en-US" sz="2400" b="1" smtClean="0">
              <a:solidFill>
                <a:srgbClr val="FFFF00"/>
              </a:solidFill>
            </a:endParaRPr>
          </a:p>
          <a:p>
            <a:pPr algn="just"/>
            <a:r>
              <a:rPr lang="en-US" altLang="en-US" sz="2400" b="1" smtClean="0">
                <a:solidFill>
                  <a:schemeClr val="bg1"/>
                </a:solidFill>
              </a:rPr>
              <a:t>. </a:t>
            </a:r>
            <a:r>
              <a:rPr lang="en-US" altLang="en-US" sz="2400" b="1" smtClean="0">
                <a:solidFill>
                  <a:schemeClr val="bg1"/>
                </a:solidFill>
              </a:rPr>
              <a:t>112 </a:t>
            </a:r>
            <a:r>
              <a:rPr lang="en-US" altLang="en-US" sz="2400" b="1" smtClean="0">
                <a:solidFill>
                  <a:schemeClr val="bg1"/>
                </a:solidFill>
              </a:rPr>
              <a:t>vần tập </a:t>
            </a:r>
            <a:r>
              <a:rPr lang="en-US" altLang="en-US" sz="2400" b="1" smtClean="0">
                <a:solidFill>
                  <a:schemeClr val="bg1"/>
                </a:solidFill>
              </a:rPr>
              <a:t>1</a:t>
            </a:r>
          </a:p>
          <a:p>
            <a:pPr algn="just"/>
            <a:r>
              <a:rPr lang="en-US" altLang="en-US" sz="2400" b="1" smtClean="0">
                <a:solidFill>
                  <a:schemeClr val="bg1"/>
                </a:solidFill>
              </a:rPr>
              <a:t>. 2</a:t>
            </a:r>
            <a:r>
              <a:rPr lang="vi-VN" altLang="en-US" sz="2400" b="1" smtClean="0">
                <a:solidFill>
                  <a:schemeClr val="bg1"/>
                </a:solidFill>
              </a:rPr>
              <a:t>7</a:t>
            </a:r>
            <a:r>
              <a:rPr lang="en-US" altLang="en-US" sz="2400" b="1" smtClean="0">
                <a:solidFill>
                  <a:schemeClr val="bg1"/>
                </a:solidFill>
              </a:rPr>
              <a:t> vần tập 2. </a:t>
            </a:r>
            <a:endParaRPr lang="en-US" altLang="en-US" sz="2400" b="1" smtClean="0">
              <a:solidFill>
                <a:schemeClr val="bg1"/>
              </a:solidFill>
            </a:endParaRPr>
          </a:p>
          <a:p>
            <a:pPr algn="just"/>
            <a:r>
              <a:rPr lang="en-US" altLang="en-US" sz="2400" b="1" smtClean="0">
                <a:solidFill>
                  <a:schemeClr val="bg1"/>
                </a:solidFill>
              </a:rPr>
              <a:t>. Tổng</a:t>
            </a:r>
            <a:r>
              <a:rPr lang="en-US" altLang="en-US" sz="2400" b="1" smtClean="0">
                <a:solidFill>
                  <a:schemeClr val="bg1"/>
                </a:solidFill>
              </a:rPr>
              <a:t>: 13</a:t>
            </a:r>
            <a:r>
              <a:rPr lang="vi-VN" altLang="en-US" sz="2400" b="1" smtClean="0">
                <a:solidFill>
                  <a:schemeClr val="bg1"/>
                </a:solidFill>
              </a:rPr>
              <a:t>9</a:t>
            </a:r>
            <a:r>
              <a:rPr lang="en-US" altLang="en-US" sz="2400" b="1" smtClean="0">
                <a:solidFill>
                  <a:schemeClr val="bg1"/>
                </a:solidFill>
              </a:rPr>
              <a:t> vần.</a:t>
            </a:r>
          </a:p>
          <a:p>
            <a:pPr algn="just"/>
            <a:r>
              <a:rPr lang="en-US" altLang="en-US" sz="2400" b="1" smtClean="0">
                <a:solidFill>
                  <a:schemeClr val="bg1"/>
                </a:solidFill>
              </a:rPr>
              <a:t> </a:t>
            </a:r>
          </a:p>
          <a:p>
            <a:pPr algn="just"/>
            <a:r>
              <a:rPr lang="en-US" altLang="en-US" sz="2400" b="1" smtClean="0">
                <a:solidFill>
                  <a:schemeClr val="bg1"/>
                </a:solidFill>
              </a:rPr>
              <a:t> </a:t>
            </a:r>
          </a:p>
        </p:txBody>
      </p:sp>
      <p:sp>
        <p:nvSpPr>
          <p:cNvPr id="4" name="Rectangle 3"/>
          <p:cNvSpPr/>
          <p:nvPr/>
        </p:nvSpPr>
        <p:spPr>
          <a:xfrm>
            <a:off x="5029200" y="1123950"/>
            <a:ext cx="3200400" cy="1938992"/>
          </a:xfrm>
          <a:prstGeom prst="rect">
            <a:avLst/>
          </a:prstGeom>
        </p:spPr>
        <p:txBody>
          <a:bodyPr wrap="square">
            <a:spAutoFit/>
          </a:bodyPr>
          <a:lstStyle/>
          <a:p>
            <a:pPr algn="just"/>
            <a:r>
              <a:rPr lang="en-US" altLang="en-US" sz="2400" b="1" smtClean="0">
                <a:solidFill>
                  <a:srgbClr val="FFFF00"/>
                </a:solidFill>
              </a:rPr>
              <a:t>Tiếng </a:t>
            </a:r>
            <a:r>
              <a:rPr lang="en-US" altLang="en-US" sz="2400" b="1" smtClean="0">
                <a:solidFill>
                  <a:srgbClr val="FFFF00"/>
                </a:solidFill>
              </a:rPr>
              <a:t>Việt 1 cũ: </a:t>
            </a:r>
            <a:endParaRPr lang="en-US" altLang="en-US" sz="2400" b="1" smtClean="0">
              <a:solidFill>
                <a:srgbClr val="FFFF00"/>
              </a:solidFill>
            </a:endParaRPr>
          </a:p>
          <a:p>
            <a:pPr algn="just"/>
            <a:r>
              <a:rPr lang="en-US" altLang="en-US" sz="2400" b="1" smtClean="0">
                <a:solidFill>
                  <a:schemeClr val="bg1"/>
                </a:solidFill>
              </a:rPr>
              <a:t>. </a:t>
            </a:r>
            <a:r>
              <a:rPr lang="en-US" altLang="en-US" sz="2400" b="1" smtClean="0">
                <a:solidFill>
                  <a:schemeClr val="bg1"/>
                </a:solidFill>
              </a:rPr>
              <a:t>89 </a:t>
            </a:r>
            <a:r>
              <a:rPr lang="en-US" altLang="en-US" sz="2400" b="1" smtClean="0">
                <a:solidFill>
                  <a:schemeClr val="bg1"/>
                </a:solidFill>
              </a:rPr>
              <a:t>vần tập 1, </a:t>
            </a:r>
            <a:endParaRPr lang="en-US" altLang="en-US" sz="2400" b="1" smtClean="0">
              <a:solidFill>
                <a:schemeClr val="bg1"/>
              </a:solidFill>
            </a:endParaRPr>
          </a:p>
          <a:p>
            <a:pPr algn="just"/>
            <a:r>
              <a:rPr lang="en-US" altLang="en-US" sz="2400" b="1" smtClean="0">
                <a:solidFill>
                  <a:schemeClr val="bg1"/>
                </a:solidFill>
              </a:rPr>
              <a:t>. </a:t>
            </a:r>
            <a:r>
              <a:rPr lang="en-US" altLang="en-US" sz="2400" b="1" smtClean="0">
                <a:solidFill>
                  <a:schemeClr val="bg1"/>
                </a:solidFill>
              </a:rPr>
              <a:t>34 </a:t>
            </a:r>
            <a:r>
              <a:rPr lang="en-US" altLang="en-US" sz="2400" b="1" smtClean="0">
                <a:solidFill>
                  <a:schemeClr val="bg1"/>
                </a:solidFill>
              </a:rPr>
              <a:t>vần tập 2. </a:t>
            </a:r>
            <a:endParaRPr lang="en-US" altLang="en-US" sz="2400" b="1" smtClean="0">
              <a:solidFill>
                <a:schemeClr val="bg1"/>
              </a:solidFill>
            </a:endParaRPr>
          </a:p>
          <a:p>
            <a:pPr algn="just"/>
            <a:r>
              <a:rPr lang="en-US" altLang="en-US" sz="2400" b="1" smtClean="0">
                <a:solidFill>
                  <a:schemeClr val="bg1"/>
                </a:solidFill>
              </a:rPr>
              <a:t>. </a:t>
            </a:r>
            <a:r>
              <a:rPr lang="en-US" altLang="en-US" sz="2400" b="1" smtClean="0">
                <a:solidFill>
                  <a:schemeClr val="bg1"/>
                </a:solidFill>
              </a:rPr>
              <a:t>Tổng</a:t>
            </a:r>
            <a:r>
              <a:rPr lang="en-US" altLang="en-US" sz="2400" b="1" smtClean="0">
                <a:solidFill>
                  <a:schemeClr val="bg1"/>
                </a:solidFill>
              </a:rPr>
              <a:t>: 123 vần.</a:t>
            </a:r>
          </a:p>
          <a:p>
            <a:pPr algn="just"/>
            <a:r>
              <a:rPr lang="en-US" altLang="en-US" sz="2400" b="1" smtClean="0">
                <a:solidFill>
                  <a:schemeClr val="bg1"/>
                </a:solidFill>
              </a:rPr>
              <a:t> </a:t>
            </a:r>
          </a:p>
        </p:txBody>
      </p:sp>
      <p:sp>
        <p:nvSpPr>
          <p:cNvPr id="6" name="Rectangle 5"/>
          <p:cNvSpPr/>
          <p:nvPr/>
        </p:nvSpPr>
        <p:spPr>
          <a:xfrm>
            <a:off x="3048000" y="285750"/>
            <a:ext cx="2362200" cy="1200329"/>
          </a:xfrm>
          <a:prstGeom prst="rect">
            <a:avLst/>
          </a:prstGeom>
        </p:spPr>
        <p:txBody>
          <a:bodyPr wrap="square">
            <a:spAutoFit/>
          </a:bodyPr>
          <a:lstStyle/>
          <a:p>
            <a:pPr algn="just"/>
            <a:r>
              <a:rPr lang="en-US" altLang="en-US" sz="2400" b="1" smtClean="0">
                <a:solidFill>
                  <a:srgbClr val="FFFF00"/>
                </a:solidFill>
              </a:rPr>
              <a:t>Số lượng vần</a:t>
            </a:r>
            <a:endParaRPr lang="en-US" altLang="en-US" sz="2400" b="1" smtClean="0">
              <a:solidFill>
                <a:srgbClr val="FFFF00"/>
              </a:solidFill>
            </a:endParaRPr>
          </a:p>
          <a:p>
            <a:pPr algn="just"/>
            <a:r>
              <a:rPr lang="en-US" altLang="en-US" sz="2400" b="1" smtClean="0">
                <a:solidFill>
                  <a:schemeClr val="bg1"/>
                </a:solidFill>
              </a:rPr>
              <a:t> </a:t>
            </a:r>
          </a:p>
          <a:p>
            <a:pPr algn="just"/>
            <a:r>
              <a:rPr lang="en-US" altLang="en-US" sz="2400" b="1" smtClean="0">
                <a:solidFill>
                  <a:schemeClr val="bg1"/>
                </a:solidFill>
              </a:rPr>
              <a:t> </a:t>
            </a:r>
          </a:p>
        </p:txBody>
      </p:sp>
      <p:sp>
        <p:nvSpPr>
          <p:cNvPr id="7" name="Rectangle 6"/>
          <p:cNvSpPr/>
          <p:nvPr/>
        </p:nvSpPr>
        <p:spPr>
          <a:xfrm>
            <a:off x="685800" y="3181350"/>
            <a:ext cx="8077200" cy="1200329"/>
          </a:xfrm>
          <a:prstGeom prst="rect">
            <a:avLst/>
          </a:prstGeom>
        </p:spPr>
        <p:txBody>
          <a:bodyPr wrap="square">
            <a:spAutoFit/>
          </a:bodyPr>
          <a:lstStyle/>
          <a:p>
            <a:pPr algn="just"/>
            <a:r>
              <a:rPr lang="en-US" altLang="en-US" sz="2400" b="1" smtClean="0">
                <a:solidFill>
                  <a:schemeClr val="bg1"/>
                </a:solidFill>
              </a:rPr>
              <a:t>So </a:t>
            </a:r>
            <a:r>
              <a:rPr lang="en-US" altLang="en-US" sz="2400" b="1" smtClean="0">
                <a:solidFill>
                  <a:schemeClr val="bg1"/>
                </a:solidFill>
              </a:rPr>
              <a:t>sánh: Tiếng Việt 1 mới nhiều hơn 23 vần ở tập 1, hơn 1</a:t>
            </a:r>
            <a:r>
              <a:rPr lang="vi-VN" altLang="en-US" sz="2400" b="1" smtClean="0">
                <a:solidFill>
                  <a:schemeClr val="bg1"/>
                </a:solidFill>
              </a:rPr>
              <a:t>6</a:t>
            </a:r>
            <a:r>
              <a:rPr lang="en-US" altLang="en-US" sz="2400" b="1" smtClean="0">
                <a:solidFill>
                  <a:schemeClr val="bg1"/>
                </a:solidFill>
              </a:rPr>
              <a:t> vần cả 2 tập. </a:t>
            </a:r>
            <a:r>
              <a:rPr lang="en-US" altLang="en-US" sz="2400" b="1" smtClean="0">
                <a:solidFill>
                  <a:schemeClr val="bg1"/>
                </a:solidFill>
              </a:rPr>
              <a:t> Tập 1 tăng thêm 36 tiết. Tổng thời lượng tăng thêm 70 tiết.</a:t>
            </a:r>
            <a:endParaRPr lang="en-US" altLang="en-US" sz="2400" b="1"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61950"/>
            <a:ext cx="8001000" cy="577850"/>
          </a:xfrm>
          <a:prstGeom prst="rect">
            <a:avLst/>
          </a:prstGeom>
        </p:spPr>
        <p:txBody>
          <a:bodyPr wrap="square">
            <a:spAutoFit/>
          </a:bodyPr>
          <a:lstStyle/>
          <a:p>
            <a:pPr algn="ctr">
              <a:lnSpc>
                <a:spcPct val="150000"/>
              </a:lnSpc>
            </a:pPr>
            <a:r>
              <a:rPr lang="en-US" sz="2400" b="1" smtClean="0">
                <a:solidFill>
                  <a:srgbClr val="FFFF00"/>
                </a:solidFill>
              </a:rPr>
              <a:t>TẬP MỘT</a:t>
            </a:r>
            <a:endParaRPr lang="en-US" sz="2400" b="1" smtClean="0">
              <a:solidFill>
                <a:schemeClr val="bg1"/>
              </a:solidFill>
            </a:endParaRPr>
          </a:p>
        </p:txBody>
      </p:sp>
      <p:sp>
        <p:nvSpPr>
          <p:cNvPr id="3" name="Rectangle 2"/>
          <p:cNvSpPr/>
          <p:nvPr/>
        </p:nvSpPr>
        <p:spPr>
          <a:xfrm>
            <a:off x="685800" y="1047750"/>
            <a:ext cx="7924800" cy="3947234"/>
          </a:xfrm>
          <a:prstGeom prst="rect">
            <a:avLst/>
          </a:prstGeom>
        </p:spPr>
        <p:txBody>
          <a:bodyPr wrap="square">
            <a:spAutoFit/>
          </a:bodyPr>
          <a:lstStyle/>
          <a:p>
            <a:pPr>
              <a:lnSpc>
                <a:spcPct val="150000"/>
              </a:lnSpc>
              <a:spcBef>
                <a:spcPts val="600"/>
              </a:spcBef>
            </a:pPr>
            <a:r>
              <a:rPr lang="vi-VN" sz="2200" b="1" smtClean="0">
                <a:solidFill>
                  <a:srgbClr val="FFFF00"/>
                </a:solidFill>
              </a:rPr>
              <a:t>Các âm chữ và vần được sắp xếp </a:t>
            </a:r>
            <a:r>
              <a:rPr lang="en-US" sz="2200" b="1" smtClean="0">
                <a:solidFill>
                  <a:srgbClr val="FFFF00"/>
                </a:solidFill>
              </a:rPr>
              <a:t>dựa vào</a:t>
            </a:r>
            <a:r>
              <a:rPr lang="vi-VN" sz="2200" b="1" smtClean="0">
                <a:solidFill>
                  <a:srgbClr val="FFFF00"/>
                </a:solidFill>
              </a:rPr>
              <a:t>:</a:t>
            </a:r>
            <a:endParaRPr lang="en-US" sz="2200" b="1" smtClean="0">
              <a:solidFill>
                <a:srgbClr val="FFFF00"/>
              </a:solidFill>
            </a:endParaRPr>
          </a:p>
          <a:p>
            <a:pPr marL="180000" indent="-180000" algn="just">
              <a:lnSpc>
                <a:spcPct val="125000"/>
              </a:lnSpc>
              <a:spcBef>
                <a:spcPts val="600"/>
              </a:spcBef>
            </a:pPr>
            <a:r>
              <a:rPr lang="en-US" altLang="en-US" sz="2200" b="1" smtClean="0">
                <a:solidFill>
                  <a:schemeClr val="bg1"/>
                </a:solidFill>
              </a:rPr>
              <a:t>•</a:t>
            </a:r>
            <a:r>
              <a:rPr lang="en-US" altLang="en-US" sz="2200" b="1" smtClean="0">
                <a:solidFill>
                  <a:schemeClr val="bg1"/>
                </a:solidFill>
              </a:rPr>
              <a:t>	</a:t>
            </a:r>
            <a:r>
              <a:rPr lang="vi-VN" sz="2200" b="1" smtClean="0">
                <a:solidFill>
                  <a:schemeClr val="bg1"/>
                </a:solidFill>
              </a:rPr>
              <a:t>Khả năng dùng âm chữ tổ hợp nên tiếng, từ ngữ, câ</a:t>
            </a:r>
            <a:r>
              <a:rPr lang="en-US" sz="2200" b="1" smtClean="0">
                <a:solidFill>
                  <a:schemeClr val="bg1"/>
                </a:solidFill>
              </a:rPr>
              <a:t>u</a:t>
            </a:r>
            <a:r>
              <a:rPr lang="vi-VN" sz="2200" b="1" smtClean="0">
                <a:solidFill>
                  <a:schemeClr val="bg1"/>
                </a:solidFill>
              </a:rPr>
              <a:t>. </a:t>
            </a:r>
            <a:endParaRPr lang="en-US" sz="2200" b="1" smtClean="0">
              <a:solidFill>
                <a:schemeClr val="bg1"/>
              </a:solidFill>
            </a:endParaRPr>
          </a:p>
          <a:p>
            <a:pPr marL="180000" indent="-180000" algn="just">
              <a:lnSpc>
                <a:spcPct val="125000"/>
              </a:lnSpc>
              <a:spcBef>
                <a:spcPts val="600"/>
              </a:spcBef>
            </a:pPr>
            <a:r>
              <a:rPr lang="en-US" altLang="en-US" sz="2200" b="1" smtClean="0">
                <a:solidFill>
                  <a:schemeClr val="bg1"/>
                </a:solidFill>
              </a:rPr>
              <a:t>•	</a:t>
            </a:r>
            <a:r>
              <a:rPr lang="vi-VN" sz="2200" b="1" smtClean="0">
                <a:solidFill>
                  <a:schemeClr val="bg1"/>
                </a:solidFill>
              </a:rPr>
              <a:t>Trình tự trong bảng chữ cái và tính chất đồng dạng</a:t>
            </a:r>
            <a:r>
              <a:rPr lang="en-US" sz="2200" b="1" smtClean="0">
                <a:solidFill>
                  <a:schemeClr val="bg1"/>
                </a:solidFill>
              </a:rPr>
              <a:t>. </a:t>
            </a:r>
          </a:p>
          <a:p>
            <a:pPr marL="180000" indent="-180000" algn="just">
              <a:lnSpc>
                <a:spcPct val="125000"/>
              </a:lnSpc>
              <a:spcBef>
                <a:spcPts val="600"/>
              </a:spcBef>
            </a:pPr>
            <a:r>
              <a:rPr lang="en-US" altLang="en-US" sz="2200" b="1" smtClean="0">
                <a:solidFill>
                  <a:schemeClr val="bg1"/>
                </a:solidFill>
              </a:rPr>
              <a:t>•	</a:t>
            </a:r>
            <a:r>
              <a:rPr lang="vi-VN" sz="2200" b="1" smtClean="0">
                <a:solidFill>
                  <a:schemeClr val="bg1"/>
                </a:solidFill>
              </a:rPr>
              <a:t>Độ thông dụng </a:t>
            </a:r>
            <a:r>
              <a:rPr lang="en-US" sz="2200" b="1" smtClean="0">
                <a:solidFill>
                  <a:schemeClr val="bg1"/>
                </a:solidFill>
              </a:rPr>
              <a:t>và độ khó </a:t>
            </a:r>
            <a:r>
              <a:rPr lang="vi-VN" sz="2200" b="1" smtClean="0">
                <a:solidFill>
                  <a:schemeClr val="bg1"/>
                </a:solidFill>
              </a:rPr>
              <a:t>của </a:t>
            </a:r>
            <a:r>
              <a:rPr lang="en-US" sz="2200" b="1" smtClean="0">
                <a:solidFill>
                  <a:schemeClr val="bg1"/>
                </a:solidFill>
              </a:rPr>
              <a:t>vần</a:t>
            </a:r>
            <a:r>
              <a:rPr lang="en-US" sz="2200" b="1" smtClean="0">
                <a:solidFill>
                  <a:schemeClr val="bg1"/>
                </a:solidFill>
              </a:rPr>
              <a:t>: </a:t>
            </a:r>
            <a:endParaRPr lang="en-US" sz="2200" b="1" smtClean="0">
              <a:solidFill>
                <a:schemeClr val="bg1"/>
              </a:solidFill>
            </a:endParaRPr>
          </a:p>
          <a:p>
            <a:pPr algn="just">
              <a:spcBef>
                <a:spcPts val="600"/>
              </a:spcBef>
            </a:pPr>
            <a:r>
              <a:rPr lang="en-US" altLang="en-US" sz="2000" b="1" smtClean="0">
                <a:solidFill>
                  <a:schemeClr val="bg1"/>
                </a:solidFill>
              </a:rPr>
              <a:t>  + V</a:t>
            </a:r>
            <a:r>
              <a:rPr lang="vi-VN" altLang="en-US" sz="2000" b="1" smtClean="0">
                <a:solidFill>
                  <a:schemeClr val="bg1"/>
                </a:solidFill>
              </a:rPr>
              <a:t>ần thông dụng nhưng </a:t>
            </a:r>
            <a:r>
              <a:rPr lang="en-US" altLang="en-US" sz="2000" b="1" smtClean="0">
                <a:solidFill>
                  <a:schemeClr val="bg1"/>
                </a:solidFill>
              </a:rPr>
              <a:t>khó: </a:t>
            </a:r>
            <a:r>
              <a:rPr lang="vi-VN" altLang="en-US" sz="2000" b="1" smtClean="0">
                <a:solidFill>
                  <a:schemeClr val="bg1"/>
                </a:solidFill>
              </a:rPr>
              <a:t>xếp vào cuối tập 1.</a:t>
            </a:r>
            <a:r>
              <a:rPr lang="en-US" altLang="en-US" sz="2000" b="1" smtClean="0">
                <a:solidFill>
                  <a:schemeClr val="bg1"/>
                </a:solidFill>
              </a:rPr>
              <a:t> </a:t>
            </a:r>
          </a:p>
          <a:p>
            <a:pPr algn="just">
              <a:spcBef>
                <a:spcPts val="600"/>
              </a:spcBef>
            </a:pPr>
            <a:r>
              <a:rPr lang="en-US" altLang="en-US" sz="2000" b="1" smtClean="0">
                <a:solidFill>
                  <a:schemeClr val="bg1"/>
                </a:solidFill>
              </a:rPr>
              <a:t>  + Vần </a:t>
            </a:r>
            <a:r>
              <a:rPr lang="en-US" altLang="en-US" sz="2000" b="1" smtClean="0">
                <a:solidFill>
                  <a:schemeClr val="bg1"/>
                </a:solidFill>
              </a:rPr>
              <a:t>ít thông dụng và khó: xếp vào tập 2 (2</a:t>
            </a:r>
            <a:r>
              <a:rPr lang="vi-VN" altLang="en-US" sz="2000" b="1" smtClean="0">
                <a:solidFill>
                  <a:schemeClr val="bg1"/>
                </a:solidFill>
              </a:rPr>
              <a:t>7</a:t>
            </a:r>
            <a:r>
              <a:rPr lang="en-US" altLang="en-US" sz="2000" b="1" smtClean="0">
                <a:solidFill>
                  <a:schemeClr val="bg1"/>
                </a:solidFill>
              </a:rPr>
              <a:t> vần). </a:t>
            </a:r>
            <a:endParaRPr lang="vi-VN" altLang="en-US" sz="2000" b="1" smtClean="0">
              <a:solidFill>
                <a:schemeClr val="bg1"/>
              </a:solidFill>
            </a:endParaRPr>
          </a:p>
          <a:p>
            <a:pPr marL="180000" indent="-180000" algn="just">
              <a:lnSpc>
                <a:spcPct val="125000"/>
              </a:lnSpc>
              <a:spcBef>
                <a:spcPts val="600"/>
              </a:spcBef>
            </a:pPr>
            <a:endParaRPr lang="en-US" sz="2400" b="1" smtClean="0">
              <a:solidFill>
                <a:schemeClr val="bg1"/>
              </a:solidFill>
            </a:endParaRPr>
          </a:p>
          <a:p>
            <a:pPr marL="180000" indent="-180000" algn="just">
              <a:lnSpc>
                <a:spcPct val="125000"/>
              </a:lnSpc>
              <a:spcBef>
                <a:spcPts val="600"/>
              </a:spcBef>
            </a:pPr>
            <a:endParaRPr lang="en-US" sz="2400" b="1"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61950"/>
            <a:ext cx="8001000" cy="577850"/>
          </a:xfrm>
          <a:prstGeom prst="rect">
            <a:avLst/>
          </a:prstGeom>
        </p:spPr>
        <p:txBody>
          <a:bodyPr wrap="square">
            <a:spAutoFit/>
          </a:bodyPr>
          <a:lstStyle/>
          <a:p>
            <a:pPr algn="ctr">
              <a:lnSpc>
                <a:spcPct val="150000"/>
              </a:lnSpc>
            </a:pPr>
            <a:r>
              <a:rPr lang="en-US" sz="2400" b="1" smtClean="0">
                <a:solidFill>
                  <a:srgbClr val="FFFF00"/>
                </a:solidFill>
              </a:rPr>
              <a:t>Cấu trúc bài học</a:t>
            </a:r>
            <a:endParaRPr lang="en-US" sz="2400" b="1" smtClean="0">
              <a:solidFill>
                <a:schemeClr val="bg1"/>
              </a:solidFill>
            </a:endParaRPr>
          </a:p>
        </p:txBody>
      </p:sp>
      <p:sp>
        <p:nvSpPr>
          <p:cNvPr id="3" name="Rectangle 2"/>
          <p:cNvSpPr/>
          <p:nvPr/>
        </p:nvSpPr>
        <p:spPr>
          <a:xfrm>
            <a:off x="533400" y="1047750"/>
            <a:ext cx="8229600" cy="3093154"/>
          </a:xfrm>
          <a:prstGeom prst="rect">
            <a:avLst/>
          </a:prstGeom>
        </p:spPr>
        <p:txBody>
          <a:bodyPr wrap="square">
            <a:spAutoFit/>
          </a:bodyPr>
          <a:lstStyle/>
          <a:p>
            <a:pPr algn="just">
              <a:buFont typeface="Wingdings"/>
              <a:buChar char="Ø"/>
            </a:pPr>
            <a:r>
              <a:rPr lang="en-US" sz="2000" b="1" smtClean="0">
                <a:solidFill>
                  <a:schemeClr val="bg1"/>
                </a:solidFill>
              </a:rPr>
              <a:t> Mở đầu bài học </a:t>
            </a:r>
            <a:r>
              <a:rPr lang="en-US" sz="2000" b="1" smtClean="0">
                <a:solidFill>
                  <a:schemeClr val="bg1"/>
                </a:solidFill>
              </a:rPr>
              <a:t>được bắt đầu bằng hoạt động </a:t>
            </a:r>
            <a:r>
              <a:rPr lang="en-US" sz="2000" b="1" smtClean="0">
                <a:solidFill>
                  <a:srgbClr val="FFFF00"/>
                </a:solidFill>
              </a:rPr>
              <a:t>nhận </a:t>
            </a:r>
            <a:r>
              <a:rPr lang="en-US" sz="2000" b="1" smtClean="0">
                <a:solidFill>
                  <a:srgbClr val="FFFF00"/>
                </a:solidFill>
              </a:rPr>
              <a:t>biết</a:t>
            </a:r>
            <a:r>
              <a:rPr lang="en-US" sz="2000" b="1" smtClean="0">
                <a:solidFill>
                  <a:schemeClr val="bg1"/>
                </a:solidFill>
              </a:rPr>
              <a:t>. </a:t>
            </a:r>
            <a:endParaRPr lang="en-US" sz="2000" b="1" smtClean="0">
              <a:solidFill>
                <a:schemeClr val="bg1"/>
              </a:solidFill>
            </a:endParaRPr>
          </a:p>
          <a:p>
            <a:pPr algn="just">
              <a:spcBef>
                <a:spcPts val="1800"/>
              </a:spcBef>
              <a:buFont typeface="Wingdings"/>
              <a:buChar char="Ø"/>
            </a:pPr>
            <a:r>
              <a:rPr lang="en-US" sz="2000" b="1" smtClean="0">
                <a:solidFill>
                  <a:schemeClr val="bg1"/>
                </a:solidFill>
              </a:rPr>
              <a:t> Sau </a:t>
            </a:r>
            <a:r>
              <a:rPr lang="en-US" sz="2000" b="1" smtClean="0">
                <a:solidFill>
                  <a:schemeClr val="bg1"/>
                </a:solidFill>
              </a:rPr>
              <a:t>nhận biết </a:t>
            </a:r>
            <a:r>
              <a:rPr lang="en-US" sz="2000" b="1" smtClean="0">
                <a:solidFill>
                  <a:schemeClr val="bg1"/>
                </a:solidFill>
              </a:rPr>
              <a:t>là </a:t>
            </a:r>
            <a:r>
              <a:rPr lang="en-US" sz="2000" b="1" smtClean="0">
                <a:solidFill>
                  <a:schemeClr val="bg1"/>
                </a:solidFill>
              </a:rPr>
              <a:t>đọc: </a:t>
            </a:r>
            <a:r>
              <a:rPr lang="en-US" sz="2000" b="1" smtClean="0">
                <a:solidFill>
                  <a:srgbClr val="FFFF00"/>
                </a:solidFill>
              </a:rPr>
              <a:t>âm, vần, tiếng, </a:t>
            </a:r>
            <a:r>
              <a:rPr lang="en-US" sz="2000" b="1" smtClean="0">
                <a:solidFill>
                  <a:srgbClr val="FFFF00"/>
                </a:solidFill>
              </a:rPr>
              <a:t>từ </a:t>
            </a:r>
            <a:r>
              <a:rPr lang="en-US" sz="2000" b="1" smtClean="0">
                <a:solidFill>
                  <a:srgbClr val="FFFF00"/>
                </a:solidFill>
              </a:rPr>
              <a:t>ngữ</a:t>
            </a:r>
            <a:r>
              <a:rPr lang="en-US" sz="2000" b="1" smtClean="0">
                <a:solidFill>
                  <a:schemeClr val="bg1"/>
                </a:solidFill>
              </a:rPr>
              <a:t>;</a:t>
            </a:r>
          </a:p>
          <a:p>
            <a:pPr algn="just">
              <a:spcBef>
                <a:spcPts val="1800"/>
              </a:spcBef>
              <a:buFont typeface="Wingdings"/>
              <a:buChar char="Ø"/>
            </a:pPr>
            <a:r>
              <a:rPr lang="en-US" sz="2000" b="1" smtClean="0">
                <a:solidFill>
                  <a:schemeClr val="bg1"/>
                </a:solidFill>
              </a:rPr>
              <a:t> cuối </a:t>
            </a:r>
            <a:r>
              <a:rPr lang="en-US" sz="2000" b="1" smtClean="0">
                <a:solidFill>
                  <a:schemeClr val="bg1"/>
                </a:solidFill>
              </a:rPr>
              <a:t>tiết 1: </a:t>
            </a:r>
            <a:r>
              <a:rPr lang="en-US" sz="2000" b="1" smtClean="0">
                <a:solidFill>
                  <a:srgbClr val="FFFF00"/>
                </a:solidFill>
              </a:rPr>
              <a:t>viết </a:t>
            </a:r>
            <a:r>
              <a:rPr lang="en-US" sz="2000" b="1" smtClean="0">
                <a:solidFill>
                  <a:srgbClr val="FFFF00"/>
                </a:solidFill>
              </a:rPr>
              <a:t>bảng</a:t>
            </a:r>
          </a:p>
          <a:p>
            <a:pPr algn="just">
              <a:spcBef>
                <a:spcPts val="1800"/>
              </a:spcBef>
              <a:buFont typeface="Wingdings"/>
              <a:buChar char="Ø"/>
            </a:pPr>
            <a:r>
              <a:rPr lang="en-US" sz="2000" b="1" smtClean="0">
                <a:solidFill>
                  <a:schemeClr val="bg1"/>
                </a:solidFill>
              </a:rPr>
              <a:t>Mở đầu tiết 2: </a:t>
            </a:r>
            <a:r>
              <a:rPr lang="en-US" sz="2000" b="1" smtClean="0">
                <a:solidFill>
                  <a:srgbClr val="FFFF00"/>
                </a:solidFill>
              </a:rPr>
              <a:t>HS </a:t>
            </a:r>
            <a:r>
              <a:rPr lang="en-US" sz="2000" b="1" smtClean="0">
                <a:solidFill>
                  <a:srgbClr val="FFFF00"/>
                </a:solidFill>
              </a:rPr>
              <a:t>viết </a:t>
            </a:r>
            <a:r>
              <a:rPr lang="en-US" sz="2000" b="1" smtClean="0">
                <a:solidFill>
                  <a:srgbClr val="FFFF00"/>
                </a:solidFill>
              </a:rPr>
              <a:t>vở</a:t>
            </a:r>
          </a:p>
          <a:p>
            <a:pPr algn="just">
              <a:spcBef>
                <a:spcPts val="1800"/>
              </a:spcBef>
              <a:buFont typeface="Wingdings"/>
              <a:buChar char="Ø"/>
            </a:pPr>
            <a:r>
              <a:rPr lang="en-US" sz="2000" b="1" smtClean="0">
                <a:solidFill>
                  <a:schemeClr val="bg1"/>
                </a:solidFill>
              </a:rPr>
              <a:t> Sau viết vở: </a:t>
            </a:r>
            <a:r>
              <a:rPr lang="en-US" sz="2000" b="1" smtClean="0">
                <a:solidFill>
                  <a:srgbClr val="FFFF00"/>
                </a:solidFill>
              </a:rPr>
              <a:t>HS </a:t>
            </a:r>
            <a:r>
              <a:rPr lang="en-US" sz="2000" b="1" smtClean="0">
                <a:solidFill>
                  <a:srgbClr val="FFFF00"/>
                </a:solidFill>
              </a:rPr>
              <a:t>đọc câu, </a:t>
            </a:r>
            <a:r>
              <a:rPr lang="en-US" sz="2000" b="1" smtClean="0">
                <a:solidFill>
                  <a:srgbClr val="FFFF00"/>
                </a:solidFill>
              </a:rPr>
              <a:t>đoạn </a:t>
            </a:r>
            <a:r>
              <a:rPr lang="en-US" sz="2000" b="1" smtClean="0">
                <a:solidFill>
                  <a:srgbClr val="FFFF00"/>
                </a:solidFill>
              </a:rPr>
              <a:t>ngắn</a:t>
            </a:r>
          </a:p>
          <a:p>
            <a:pPr algn="just">
              <a:spcBef>
                <a:spcPts val="1800"/>
              </a:spcBef>
              <a:buFont typeface="Wingdings"/>
              <a:buChar char="Ø"/>
            </a:pPr>
            <a:r>
              <a:rPr lang="en-US" sz="2000" b="1" smtClean="0">
                <a:solidFill>
                  <a:schemeClr val="bg1"/>
                </a:solidFill>
              </a:rPr>
              <a:t>Cuối </a:t>
            </a:r>
            <a:r>
              <a:rPr lang="en-US" sz="2000" b="1" smtClean="0">
                <a:solidFill>
                  <a:schemeClr val="bg1"/>
                </a:solidFill>
              </a:rPr>
              <a:t>tiết 2</a:t>
            </a:r>
            <a:r>
              <a:rPr lang="en-US" sz="2000" b="1" smtClean="0">
                <a:solidFill>
                  <a:schemeClr val="bg1"/>
                </a:solidFill>
              </a:rPr>
              <a:t>: </a:t>
            </a:r>
            <a:r>
              <a:rPr lang="en-US" sz="2000" b="1" smtClean="0">
                <a:solidFill>
                  <a:srgbClr val="FFFF00"/>
                </a:solidFill>
              </a:rPr>
              <a:t>nói (và nghe) </a:t>
            </a:r>
            <a:r>
              <a:rPr lang="en-US" sz="2000" b="1" smtClean="0">
                <a:solidFill>
                  <a:schemeClr val="bg1"/>
                </a:solidFill>
              </a:rPr>
              <a:t>theo nghi thức </a:t>
            </a:r>
            <a:r>
              <a:rPr lang="en-US" sz="2000" b="1" smtClean="0">
                <a:solidFill>
                  <a:schemeClr val="bg1"/>
                </a:solidFill>
              </a:rPr>
              <a:t>lời </a:t>
            </a:r>
            <a:r>
              <a:rPr lang="en-US" sz="2000" b="1" smtClean="0">
                <a:solidFill>
                  <a:schemeClr val="bg1"/>
                </a:solidFill>
              </a:rPr>
              <a:t>nói/theo </a:t>
            </a:r>
            <a:r>
              <a:rPr lang="en-US" sz="2000" b="1" smtClean="0">
                <a:solidFill>
                  <a:schemeClr val="bg1"/>
                </a:solidFill>
              </a:rPr>
              <a:t>chủ </a:t>
            </a:r>
            <a:r>
              <a:rPr lang="en-US" sz="2000" b="1" smtClean="0">
                <a:solidFill>
                  <a:schemeClr val="bg1"/>
                </a:solidFill>
              </a:rPr>
              <a:t>điểm.</a:t>
            </a:r>
            <a:endParaRPr lang="vi-VN" altLang="en-US" sz="2000" b="1" dirty="0" smtClean="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514350"/>
            <a:ext cx="3733800" cy="646331"/>
          </a:xfrm>
          <a:prstGeom prst="rect">
            <a:avLst/>
          </a:prstGeom>
          <a:noFill/>
        </p:spPr>
        <p:txBody>
          <a:bodyPr wrap="square" rtlCol="0">
            <a:spAutoFit/>
          </a:bodyPr>
          <a:lstStyle/>
          <a:p>
            <a:r>
              <a:rPr lang="en-US" sz="3600" b="1" smtClean="0">
                <a:solidFill>
                  <a:schemeClr val="bg1"/>
                </a:solidFill>
                <a:latin typeface="Times New Roman" pitchFamily="18" charset="0"/>
                <a:cs typeface="Times New Roman" pitchFamily="18" charset="0"/>
              </a:rPr>
              <a:t>MÔN NGỮ VĂN</a:t>
            </a:r>
            <a:endParaRPr lang="en-US" sz="3600" b="1">
              <a:solidFill>
                <a:schemeClr val="bg1"/>
              </a:solidFill>
              <a:latin typeface="Times New Roman" pitchFamily="18" charset="0"/>
              <a:cs typeface="Times New Roman" pitchFamily="18" charset="0"/>
            </a:endParaRPr>
          </a:p>
        </p:txBody>
      </p:sp>
      <p:sp>
        <p:nvSpPr>
          <p:cNvPr id="3" name="TextBox 2"/>
          <p:cNvSpPr txBox="1"/>
          <p:nvPr/>
        </p:nvSpPr>
        <p:spPr>
          <a:xfrm>
            <a:off x="1295400" y="1733550"/>
            <a:ext cx="2286000" cy="523220"/>
          </a:xfrm>
          <a:prstGeom prst="rect">
            <a:avLst/>
          </a:prstGeom>
          <a:noFill/>
        </p:spPr>
        <p:txBody>
          <a:bodyPr wrap="square" rtlCol="0">
            <a:spAutoFit/>
          </a:bodyPr>
          <a:lstStyle/>
          <a:p>
            <a:r>
              <a:rPr lang="en-US" sz="2800" b="1" smtClean="0">
                <a:solidFill>
                  <a:schemeClr val="bg1"/>
                </a:solidFill>
                <a:latin typeface="Times New Roman" pitchFamily="18" charset="0"/>
                <a:cs typeface="Times New Roman" pitchFamily="18" charset="0"/>
              </a:rPr>
              <a:t>TIỂU HỌC</a:t>
            </a:r>
            <a:endParaRPr lang="en-US" sz="2800" b="1">
              <a:solidFill>
                <a:schemeClr val="bg1"/>
              </a:solidFill>
              <a:latin typeface="Times New Roman" pitchFamily="18" charset="0"/>
              <a:cs typeface="Times New Roman" pitchFamily="18" charset="0"/>
            </a:endParaRPr>
          </a:p>
        </p:txBody>
      </p:sp>
      <p:sp>
        <p:nvSpPr>
          <p:cNvPr id="5" name="TextBox 4"/>
          <p:cNvSpPr txBox="1"/>
          <p:nvPr/>
        </p:nvSpPr>
        <p:spPr>
          <a:xfrm>
            <a:off x="5334000" y="1733550"/>
            <a:ext cx="2590800" cy="523220"/>
          </a:xfrm>
          <a:prstGeom prst="rect">
            <a:avLst/>
          </a:prstGeom>
          <a:noFill/>
        </p:spPr>
        <p:txBody>
          <a:bodyPr wrap="square" rtlCol="0">
            <a:spAutoFit/>
          </a:bodyPr>
          <a:lstStyle/>
          <a:p>
            <a:r>
              <a:rPr lang="en-US" sz="2800" b="1" smtClean="0">
                <a:solidFill>
                  <a:schemeClr val="bg1"/>
                </a:solidFill>
                <a:latin typeface="Times New Roman" pitchFamily="18" charset="0"/>
                <a:cs typeface="Times New Roman" pitchFamily="18" charset="0"/>
              </a:rPr>
              <a:t>THCS, THPT</a:t>
            </a:r>
            <a:endParaRPr lang="en-US" sz="2800" b="1">
              <a:solidFill>
                <a:schemeClr val="bg1"/>
              </a:solidFill>
              <a:latin typeface="Times New Roman" pitchFamily="18" charset="0"/>
              <a:cs typeface="Times New Roman" pitchFamily="18" charset="0"/>
            </a:endParaRPr>
          </a:p>
        </p:txBody>
      </p:sp>
      <p:sp>
        <p:nvSpPr>
          <p:cNvPr id="6" name="TextBox 5"/>
          <p:cNvSpPr txBox="1"/>
          <p:nvPr/>
        </p:nvSpPr>
        <p:spPr>
          <a:xfrm>
            <a:off x="1371600" y="2724150"/>
            <a:ext cx="2286000" cy="523220"/>
          </a:xfrm>
          <a:prstGeom prst="rect">
            <a:avLst/>
          </a:prstGeom>
          <a:noFill/>
        </p:spPr>
        <p:txBody>
          <a:bodyPr wrap="square" rtlCol="0">
            <a:spAutoFit/>
          </a:bodyPr>
          <a:lstStyle/>
          <a:p>
            <a:r>
              <a:rPr lang="en-US" sz="2800" b="1" err="1" smtClean="0">
                <a:solidFill>
                  <a:schemeClr val="bg1"/>
                </a:solidFill>
                <a:latin typeface="Times New Roman" pitchFamily="18" charset="0"/>
                <a:cs typeface="Times New Roman" pitchFamily="18" charset="0"/>
              </a:rPr>
              <a:t>Tiếng</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Việt</a:t>
            </a:r>
            <a:endParaRPr lang="en-US" sz="2800" b="1">
              <a:solidFill>
                <a:schemeClr val="bg1"/>
              </a:solidFill>
              <a:latin typeface="Times New Roman" pitchFamily="18" charset="0"/>
              <a:cs typeface="Times New Roman" pitchFamily="18" charset="0"/>
            </a:endParaRPr>
          </a:p>
        </p:txBody>
      </p:sp>
      <p:sp>
        <p:nvSpPr>
          <p:cNvPr id="7" name="TextBox 6"/>
          <p:cNvSpPr txBox="1"/>
          <p:nvPr/>
        </p:nvSpPr>
        <p:spPr>
          <a:xfrm>
            <a:off x="5715000" y="2724150"/>
            <a:ext cx="1752600" cy="523220"/>
          </a:xfrm>
          <a:prstGeom prst="rect">
            <a:avLst/>
          </a:prstGeom>
          <a:noFill/>
        </p:spPr>
        <p:txBody>
          <a:bodyPr wrap="square" rtlCol="0">
            <a:spAutoFit/>
          </a:bodyPr>
          <a:lstStyle/>
          <a:p>
            <a:r>
              <a:rPr lang="en-US" sz="2800" b="1" err="1" smtClean="0">
                <a:solidFill>
                  <a:schemeClr val="bg1"/>
                </a:solidFill>
                <a:latin typeface="Times New Roman" pitchFamily="18" charset="0"/>
                <a:cs typeface="Times New Roman" pitchFamily="18" charset="0"/>
              </a:rPr>
              <a:t>Ngữ</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văn</a:t>
            </a:r>
            <a:endParaRPr lang="en-US" sz="2800" b="1">
              <a:solidFill>
                <a:schemeClr val="bg1"/>
              </a:solidFill>
              <a:latin typeface="Times New Roman" pitchFamily="18" charset="0"/>
              <a:cs typeface="Times New Roman" pitchFamily="18" charset="0"/>
            </a:endParaRPr>
          </a:p>
        </p:txBody>
      </p:sp>
      <p:cxnSp>
        <p:nvCxnSpPr>
          <p:cNvPr id="10" name="Straight Arrow Connector 9"/>
          <p:cNvCxnSpPr/>
          <p:nvPr/>
        </p:nvCxnSpPr>
        <p:spPr>
          <a:xfrm rot="10800000" flipV="1">
            <a:off x="2895600" y="1123950"/>
            <a:ext cx="1295400" cy="533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95800" y="1123950"/>
            <a:ext cx="1600200" cy="533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943100" y="2457450"/>
            <a:ext cx="5334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134894" y="2532856"/>
            <a:ext cx="5334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29000" y="3105150"/>
            <a:ext cx="22860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61950"/>
            <a:ext cx="8001000" cy="577850"/>
          </a:xfrm>
          <a:prstGeom prst="rect">
            <a:avLst/>
          </a:prstGeom>
        </p:spPr>
        <p:txBody>
          <a:bodyPr wrap="square">
            <a:spAutoFit/>
          </a:bodyPr>
          <a:lstStyle/>
          <a:p>
            <a:pPr algn="ctr">
              <a:lnSpc>
                <a:spcPct val="150000"/>
              </a:lnSpc>
            </a:pPr>
            <a:r>
              <a:rPr lang="en-US" sz="2400" b="1" smtClean="0">
                <a:solidFill>
                  <a:srgbClr val="FFFF00"/>
                </a:solidFill>
              </a:rPr>
              <a:t>Cấu trúc bài học</a:t>
            </a:r>
            <a:endParaRPr lang="en-US" sz="2400" b="1" smtClean="0">
              <a:solidFill>
                <a:schemeClr val="bg1"/>
              </a:solidFill>
            </a:endParaRPr>
          </a:p>
        </p:txBody>
      </p:sp>
      <p:sp>
        <p:nvSpPr>
          <p:cNvPr id="3" name="Rectangle 2"/>
          <p:cNvSpPr/>
          <p:nvPr/>
        </p:nvSpPr>
        <p:spPr>
          <a:xfrm>
            <a:off x="685800" y="895350"/>
            <a:ext cx="7924800" cy="3785652"/>
          </a:xfrm>
          <a:prstGeom prst="rect">
            <a:avLst/>
          </a:prstGeom>
        </p:spPr>
        <p:txBody>
          <a:bodyPr wrap="square">
            <a:spAutoFit/>
          </a:bodyPr>
          <a:lstStyle/>
          <a:p>
            <a:pPr algn="ctr">
              <a:lnSpc>
                <a:spcPct val="125000"/>
              </a:lnSpc>
              <a:spcBef>
                <a:spcPts val="600"/>
              </a:spcBef>
              <a:spcAft>
                <a:spcPts val="600"/>
              </a:spcAft>
            </a:pPr>
            <a:r>
              <a:rPr lang="en-US" sz="2400" b="1" smtClean="0">
                <a:solidFill>
                  <a:schemeClr val="bg1"/>
                </a:solidFill>
              </a:rPr>
              <a:t> Ôn </a:t>
            </a:r>
            <a:r>
              <a:rPr lang="en-US" sz="2400" b="1" smtClean="0">
                <a:solidFill>
                  <a:schemeClr val="bg1"/>
                </a:solidFill>
              </a:rPr>
              <a:t>tập và kể </a:t>
            </a:r>
            <a:r>
              <a:rPr lang="en-US" sz="2400" b="1" smtClean="0">
                <a:solidFill>
                  <a:schemeClr val="bg1"/>
                </a:solidFill>
              </a:rPr>
              <a:t>chuyện</a:t>
            </a:r>
          </a:p>
          <a:p>
            <a:pPr algn="just">
              <a:lnSpc>
                <a:spcPct val="125000"/>
              </a:lnSpc>
              <a:spcBef>
                <a:spcPts val="600"/>
              </a:spcBef>
              <a:spcAft>
                <a:spcPts val="600"/>
              </a:spcAft>
              <a:buFont typeface="Wingdings" pitchFamily="2" charset="2"/>
              <a:buChar char="Ø"/>
            </a:pPr>
            <a:r>
              <a:rPr lang="en-US" sz="2400" b="1" smtClean="0">
                <a:solidFill>
                  <a:schemeClr val="bg1"/>
                </a:solidFill>
              </a:rPr>
              <a:t> </a:t>
            </a:r>
            <a:r>
              <a:rPr lang="en-US" sz="2400" b="1" smtClean="0">
                <a:solidFill>
                  <a:schemeClr val="bg1"/>
                </a:solidFill>
              </a:rPr>
              <a:t>Ôn tập giúp HS củng cố, phát triển kĩ năng đọc tiếng, từ ngữ, câu hoặc đoạn có chứa âm chữ, vần được học; viết chính tả: viết cụm từ, câu ngắn</a:t>
            </a:r>
            <a:r>
              <a:rPr lang="en-US" sz="2400" b="1" smtClean="0">
                <a:solidFill>
                  <a:schemeClr val="bg1"/>
                </a:solidFill>
              </a:rPr>
              <a:t>.</a:t>
            </a:r>
          </a:p>
          <a:p>
            <a:pPr algn="just">
              <a:lnSpc>
                <a:spcPct val="125000"/>
              </a:lnSpc>
              <a:spcBef>
                <a:spcPts val="600"/>
              </a:spcBef>
              <a:spcAft>
                <a:spcPts val="600"/>
              </a:spcAft>
              <a:buFont typeface="Wingdings" pitchFamily="2" charset="2"/>
              <a:buChar char="Ø"/>
            </a:pPr>
            <a:r>
              <a:rPr lang="en-US" sz="2400" b="1" smtClean="0">
                <a:solidFill>
                  <a:schemeClr val="bg1"/>
                </a:solidFill>
              </a:rPr>
              <a:t> Kể </a:t>
            </a:r>
            <a:r>
              <a:rPr lang="en-US" sz="2400" b="1" smtClean="0">
                <a:solidFill>
                  <a:schemeClr val="bg1"/>
                </a:solidFill>
              </a:rPr>
              <a:t>chuyện giúp HS phát triển kĩ năng nghe, nói, tưởng tượng, suy luận,… </a:t>
            </a:r>
          </a:p>
          <a:p>
            <a:pPr algn="just">
              <a:lnSpc>
                <a:spcPct val="125000"/>
              </a:lnSpc>
              <a:spcBef>
                <a:spcPts val="600"/>
              </a:spcBef>
              <a:spcAft>
                <a:spcPts val="600"/>
              </a:spcAft>
              <a:buFont typeface="Wingdings" pitchFamily="2" charset="2"/>
              <a:buChar char="Ø"/>
            </a:pPr>
            <a:endParaRPr lang="en-US" sz="2400" b="1" smtClean="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514350"/>
            <a:ext cx="7620000" cy="4478149"/>
          </a:xfrm>
          <a:prstGeom prst="rect">
            <a:avLst/>
          </a:prstGeom>
          <a:noFill/>
        </p:spPr>
        <p:txBody>
          <a:bodyPr wrap="square" rtlCol="0">
            <a:spAutoFit/>
          </a:bodyPr>
          <a:lstStyle/>
          <a:p>
            <a:pPr algn="ctr">
              <a:lnSpc>
                <a:spcPct val="125000"/>
              </a:lnSpc>
            </a:pPr>
            <a:r>
              <a:rPr lang="en-US" sz="2800" b="1" smtClean="0">
                <a:solidFill>
                  <a:srgbClr val="FFFF00"/>
                </a:solidFill>
              </a:rPr>
              <a:t>M</a:t>
            </a:r>
            <a:r>
              <a:rPr lang="vi-VN" sz="2800" b="1" smtClean="0">
                <a:solidFill>
                  <a:srgbClr val="FFFF00"/>
                </a:solidFill>
              </a:rPr>
              <a:t>ột số lưu ý </a:t>
            </a:r>
            <a:r>
              <a:rPr lang="en-US" sz="2800" b="1" smtClean="0">
                <a:solidFill>
                  <a:srgbClr val="FFFF00"/>
                </a:solidFill>
              </a:rPr>
              <a:t>liên quan</a:t>
            </a:r>
            <a:r>
              <a:rPr lang="vi-VN" sz="2800" b="1" smtClean="0">
                <a:solidFill>
                  <a:srgbClr val="FFFF00"/>
                </a:solidFill>
              </a:rPr>
              <a:t> vấn đề về âm </a:t>
            </a:r>
            <a:r>
              <a:rPr lang="vi-VN" sz="2800" b="1" smtClean="0">
                <a:solidFill>
                  <a:srgbClr val="FFFF00"/>
                </a:solidFill>
              </a:rPr>
              <a:t>chữ</a:t>
            </a:r>
            <a:endParaRPr lang="en-US" sz="2000" smtClean="0">
              <a:solidFill>
                <a:schemeClr val="bg1"/>
              </a:solidFill>
            </a:endParaRPr>
          </a:p>
          <a:p>
            <a:pPr>
              <a:lnSpc>
                <a:spcPct val="125000"/>
              </a:lnSpc>
              <a:spcBef>
                <a:spcPts val="1200"/>
              </a:spcBef>
            </a:pPr>
            <a:r>
              <a:rPr lang="en-US" sz="2400" b="1" smtClean="0">
                <a:solidFill>
                  <a:schemeClr val="bg1"/>
                </a:solidFill>
              </a:rPr>
              <a:t>1. </a:t>
            </a:r>
            <a:r>
              <a:rPr lang="en-US" sz="2400" b="1" smtClean="0">
                <a:solidFill>
                  <a:schemeClr val="bg1"/>
                </a:solidFill>
              </a:rPr>
              <a:t> </a:t>
            </a:r>
            <a:r>
              <a:rPr lang="en-US" sz="2400" b="1" smtClean="0">
                <a:solidFill>
                  <a:schemeClr val="bg1"/>
                </a:solidFill>
              </a:rPr>
              <a:t>Chữ q (cu) và chữ u (u) kết hợp ghi âm “quờ”.</a:t>
            </a:r>
          </a:p>
          <a:p>
            <a:pPr indent="360000">
              <a:lnSpc>
                <a:spcPct val="125000"/>
              </a:lnSpc>
              <a:spcBef>
                <a:spcPts val="1200"/>
              </a:spcBef>
            </a:pPr>
            <a:r>
              <a:rPr lang="en-US" sz="2400" b="1" smtClean="0">
                <a:solidFill>
                  <a:schemeClr val="bg1"/>
                </a:solidFill>
              </a:rPr>
              <a:t>Qu (quờ) được xử lí như một âm, nhưng thực chất nó là âm đầu “cờ” kết hợp với âm đệm u. </a:t>
            </a:r>
          </a:p>
          <a:p>
            <a:pPr indent="360000">
              <a:lnSpc>
                <a:spcPct val="125000"/>
              </a:lnSpc>
              <a:spcBef>
                <a:spcPts val="1200"/>
              </a:spcBef>
            </a:pPr>
            <a:r>
              <a:rPr lang="en-US" sz="2400" b="1" smtClean="0">
                <a:solidFill>
                  <a:schemeClr val="bg1"/>
                </a:solidFill>
              </a:rPr>
              <a:t>Do q bao giờ cũng đi với u, nên coi qu (quờ) là một âm để tiện lợi về mặt sư phạm. </a:t>
            </a:r>
            <a:endParaRPr lang="en-US" sz="2400" b="1" smtClean="0">
              <a:solidFill>
                <a:schemeClr val="bg1"/>
              </a:solidFill>
            </a:endParaRPr>
          </a:p>
          <a:p>
            <a:pPr indent="360000">
              <a:lnSpc>
                <a:spcPct val="125000"/>
              </a:lnSpc>
              <a:spcBef>
                <a:spcPts val="1200"/>
              </a:spcBef>
            </a:pPr>
            <a:r>
              <a:rPr lang="en-US" sz="2400" b="1" smtClean="0">
                <a:solidFill>
                  <a:schemeClr val="bg1"/>
                </a:solidFill>
              </a:rPr>
              <a:t>* Khi gặp q và u thì đọc là quờ. Không cần phân biệt rõ âm đầu và âm đệm.</a:t>
            </a:r>
            <a:endParaRPr lang="en-US" sz="2400" b="1" dirty="0">
              <a:solidFill>
                <a:schemeClr val="bg1"/>
              </a:solidFill>
            </a:endParaRPr>
          </a:p>
        </p:txBody>
      </p:sp>
    </p:spTree>
    <p:extLst>
      <p:ext uri="{BB962C8B-B14F-4D97-AF65-F5344CB8AC3E}">
        <p14:creationId xmlns="" xmlns:p14="http://schemas.microsoft.com/office/powerpoint/2010/main" val="28385776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19150"/>
            <a:ext cx="8305800" cy="2862322"/>
          </a:xfrm>
          <a:prstGeom prst="rect">
            <a:avLst/>
          </a:prstGeom>
          <a:noFill/>
        </p:spPr>
        <p:txBody>
          <a:bodyPr wrap="square" rtlCol="0">
            <a:spAutoFit/>
          </a:bodyPr>
          <a:lstStyle/>
          <a:p>
            <a:pPr algn="just">
              <a:lnSpc>
                <a:spcPct val="125000"/>
              </a:lnSpc>
            </a:pPr>
            <a:r>
              <a:rPr lang="en-US" sz="2400" b="1" smtClean="0">
                <a:solidFill>
                  <a:schemeClr val="bg1"/>
                </a:solidFill>
              </a:rPr>
              <a:t>2. </a:t>
            </a:r>
            <a:r>
              <a:rPr lang="en-US" sz="2400" b="1" smtClean="0">
                <a:solidFill>
                  <a:schemeClr val="bg1"/>
                </a:solidFill>
              </a:rPr>
              <a:t> </a:t>
            </a:r>
            <a:r>
              <a:rPr lang="en-US" sz="2400" b="1" smtClean="0">
                <a:solidFill>
                  <a:schemeClr val="bg1"/>
                </a:solidFill>
              </a:rPr>
              <a:t>Phân biệt chữ c (xê) và k (ca) cùng ghi âm “cờ”. </a:t>
            </a:r>
          </a:p>
          <a:p>
            <a:pPr indent="360000" algn="just">
              <a:lnSpc>
                <a:spcPct val="125000"/>
              </a:lnSpc>
              <a:buFontTx/>
              <a:buChar char="-"/>
            </a:pPr>
            <a:r>
              <a:rPr lang="en-US" sz="2400" b="1" smtClean="0">
                <a:solidFill>
                  <a:schemeClr val="bg1"/>
                </a:solidFill>
              </a:rPr>
              <a:t>C</a:t>
            </a:r>
            <a:r>
              <a:rPr lang="vi-VN" sz="2400" b="1" smtClean="0">
                <a:solidFill>
                  <a:schemeClr val="bg1"/>
                </a:solidFill>
              </a:rPr>
              <a:t> </a:t>
            </a:r>
            <a:r>
              <a:rPr lang="vi-VN" sz="2400" b="1" smtClean="0">
                <a:solidFill>
                  <a:schemeClr val="bg1"/>
                </a:solidFill>
              </a:rPr>
              <a:t>(xê) và k (ca) đều đọc là “cờ”. </a:t>
            </a:r>
            <a:endParaRPr lang="en-US" sz="2400" b="1" smtClean="0">
              <a:solidFill>
                <a:schemeClr val="bg1"/>
              </a:solidFill>
            </a:endParaRPr>
          </a:p>
          <a:p>
            <a:pPr indent="360000" algn="just">
              <a:lnSpc>
                <a:spcPct val="125000"/>
              </a:lnSpc>
              <a:buFontTx/>
              <a:buChar char="-"/>
            </a:pPr>
            <a:r>
              <a:rPr lang="vi-VN" sz="2400" b="1" smtClean="0">
                <a:solidFill>
                  <a:schemeClr val="bg1"/>
                </a:solidFill>
              </a:rPr>
              <a:t>Âm </a:t>
            </a:r>
            <a:r>
              <a:rPr lang="vi-VN" sz="2400" b="1" smtClean="0">
                <a:solidFill>
                  <a:schemeClr val="bg1"/>
                </a:solidFill>
              </a:rPr>
              <a:t>“cờ” viết là k (ca) khi</a:t>
            </a:r>
            <a:r>
              <a:rPr lang="en-US" sz="2400" b="1" smtClean="0">
                <a:solidFill>
                  <a:schemeClr val="bg1"/>
                </a:solidFill>
              </a:rPr>
              <a:t> </a:t>
            </a:r>
            <a:r>
              <a:rPr lang="vi-VN" sz="2400" b="1" smtClean="0">
                <a:solidFill>
                  <a:schemeClr val="bg1"/>
                </a:solidFill>
              </a:rPr>
              <a:t>đứng trước i, e, ê</a:t>
            </a:r>
            <a:r>
              <a:rPr lang="vi-VN" sz="2400" b="1" smtClean="0">
                <a:solidFill>
                  <a:schemeClr val="bg1"/>
                </a:solidFill>
              </a:rPr>
              <a:t>;</a:t>
            </a:r>
            <a:endParaRPr lang="en-US" sz="2400" b="1" smtClean="0">
              <a:solidFill>
                <a:schemeClr val="bg1"/>
              </a:solidFill>
            </a:endParaRPr>
          </a:p>
          <a:p>
            <a:pPr indent="360000" algn="just">
              <a:lnSpc>
                <a:spcPct val="125000"/>
              </a:lnSpc>
              <a:buFontTx/>
              <a:buChar char="-"/>
            </a:pPr>
            <a:r>
              <a:rPr lang="vi-VN" sz="2400" b="1" smtClean="0">
                <a:solidFill>
                  <a:schemeClr val="bg1"/>
                </a:solidFill>
              </a:rPr>
              <a:t> </a:t>
            </a:r>
            <a:r>
              <a:rPr lang="en-US" sz="2400" b="1" smtClean="0">
                <a:solidFill>
                  <a:schemeClr val="bg1"/>
                </a:solidFill>
              </a:rPr>
              <a:t>V</a:t>
            </a:r>
            <a:r>
              <a:rPr lang="vi-VN" sz="2400" b="1" smtClean="0">
                <a:solidFill>
                  <a:schemeClr val="bg1"/>
                </a:solidFill>
              </a:rPr>
              <a:t>iết </a:t>
            </a:r>
            <a:r>
              <a:rPr lang="vi-VN" sz="2400" b="1" smtClean="0">
                <a:solidFill>
                  <a:schemeClr val="bg1"/>
                </a:solidFill>
              </a:rPr>
              <a:t>là c (xê) khi đứng trước các âm </a:t>
            </a:r>
            <a:r>
              <a:rPr lang="en-US" sz="2400" b="1" smtClean="0">
                <a:solidFill>
                  <a:schemeClr val="bg1"/>
                </a:solidFill>
              </a:rPr>
              <a:t>khác</a:t>
            </a:r>
            <a:r>
              <a:rPr lang="vi-VN" sz="2400" b="1" smtClean="0">
                <a:solidFill>
                  <a:schemeClr val="bg1"/>
                </a:solidFill>
              </a:rPr>
              <a:t>.</a:t>
            </a:r>
            <a:endParaRPr lang="en-US" sz="2400" b="1" smtClean="0">
              <a:solidFill>
                <a:schemeClr val="bg1"/>
              </a:solidFill>
            </a:endParaRPr>
          </a:p>
          <a:p>
            <a:pPr indent="360000" algn="just">
              <a:lnSpc>
                <a:spcPct val="125000"/>
              </a:lnSpc>
              <a:buFontTx/>
              <a:buChar char="-"/>
            </a:pPr>
            <a:r>
              <a:rPr lang="en-US" sz="2400" b="1" smtClean="0">
                <a:solidFill>
                  <a:schemeClr val="bg1"/>
                </a:solidFill>
              </a:rPr>
              <a:t>GV </a:t>
            </a:r>
            <a:r>
              <a:rPr lang="en-US" sz="2400" b="1" smtClean="0">
                <a:solidFill>
                  <a:schemeClr val="bg1"/>
                </a:solidFill>
              </a:rPr>
              <a:t>có thể linh hoạt lựa chọn cách đánh vần:  </a:t>
            </a:r>
            <a:endParaRPr lang="en-US" sz="2400" b="1" smtClean="0">
              <a:solidFill>
                <a:schemeClr val="bg1"/>
              </a:solidFill>
            </a:endParaRPr>
          </a:p>
          <a:p>
            <a:pPr indent="360000" algn="just">
              <a:lnSpc>
                <a:spcPct val="125000"/>
              </a:lnSpc>
            </a:pPr>
            <a:r>
              <a:rPr lang="en-US" sz="2400" b="1" smtClean="0">
                <a:solidFill>
                  <a:schemeClr val="bg1"/>
                </a:solidFill>
              </a:rPr>
              <a:t>cờ </a:t>
            </a:r>
            <a:r>
              <a:rPr lang="en-US" sz="2400" b="1" smtClean="0">
                <a:solidFill>
                  <a:schemeClr val="bg1"/>
                </a:solidFill>
              </a:rPr>
              <a:t>– ê – kê – hỏi – kể; </a:t>
            </a:r>
            <a:r>
              <a:rPr lang="en-US" sz="2400" b="1" smtClean="0">
                <a:solidFill>
                  <a:schemeClr val="bg1"/>
                </a:solidFill>
              </a:rPr>
              <a:t>hoặc</a:t>
            </a:r>
            <a:r>
              <a:rPr lang="en-US" sz="2400" b="1" smtClean="0">
                <a:solidFill>
                  <a:schemeClr val="bg1"/>
                </a:solidFill>
              </a:rPr>
              <a:t>: ca – ê – kê – hỏi – kể. </a:t>
            </a:r>
            <a:endParaRPr lang="en-US" sz="2400" b="1" dirty="0">
              <a:solidFill>
                <a:schemeClr val="bg1"/>
              </a:solidFill>
            </a:endParaRPr>
          </a:p>
        </p:txBody>
      </p:sp>
    </p:spTree>
    <p:extLst>
      <p:ext uri="{BB962C8B-B14F-4D97-AF65-F5344CB8AC3E}">
        <p14:creationId xmlns="" xmlns:p14="http://schemas.microsoft.com/office/powerpoint/2010/main" val="28385776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514350"/>
            <a:ext cx="7620000" cy="3785652"/>
          </a:xfrm>
          <a:prstGeom prst="rect">
            <a:avLst/>
          </a:prstGeom>
          <a:noFill/>
        </p:spPr>
        <p:txBody>
          <a:bodyPr wrap="square" rtlCol="0">
            <a:spAutoFit/>
          </a:bodyPr>
          <a:lstStyle/>
          <a:p>
            <a:pPr marL="252000" indent="-252000" algn="just">
              <a:lnSpc>
                <a:spcPct val="125000"/>
              </a:lnSpc>
            </a:pPr>
            <a:r>
              <a:rPr lang="en-US" sz="2400" b="1" smtClean="0">
                <a:solidFill>
                  <a:schemeClr val="bg1"/>
                </a:solidFill>
              </a:rPr>
              <a:t>3</a:t>
            </a:r>
            <a:r>
              <a:rPr lang="en-US" sz="2400" b="1" smtClean="0">
                <a:solidFill>
                  <a:schemeClr val="bg1"/>
                </a:solidFill>
              </a:rPr>
              <a:t>	</a:t>
            </a:r>
            <a:r>
              <a:rPr lang="en-US" sz="2400" b="1" smtClean="0">
                <a:solidFill>
                  <a:schemeClr val="bg1"/>
                </a:solidFill>
              </a:rPr>
              <a:t>.Vấn </a:t>
            </a:r>
            <a:r>
              <a:rPr lang="en-US" sz="2400" b="1" smtClean="0">
                <a:solidFill>
                  <a:schemeClr val="bg1"/>
                </a:solidFill>
              </a:rPr>
              <a:t>đề các chữ g (gờ đơn) và gh (gờ kép), ng (ngờ đơn) và ngh (ngờ kép): Có </a:t>
            </a:r>
            <a:r>
              <a:rPr lang="en-US" sz="2400" b="1" smtClean="0">
                <a:solidFill>
                  <a:schemeClr val="bg1"/>
                </a:solidFill>
              </a:rPr>
              <a:t>Bài 29: </a:t>
            </a:r>
            <a:r>
              <a:rPr lang="en-US" sz="2400" b="1" smtClean="0">
                <a:solidFill>
                  <a:schemeClr val="bg1"/>
                </a:solidFill>
              </a:rPr>
              <a:t>Luyện </a:t>
            </a:r>
            <a:r>
              <a:rPr lang="en-US" sz="2400" b="1" smtClean="0">
                <a:solidFill>
                  <a:schemeClr val="bg1"/>
                </a:solidFill>
              </a:rPr>
              <a:t>tập quy tắc </a:t>
            </a:r>
            <a:r>
              <a:rPr lang="en-US" sz="2400" b="1" smtClean="0">
                <a:solidFill>
                  <a:schemeClr val="bg1"/>
                </a:solidFill>
              </a:rPr>
              <a:t>chính tả.</a:t>
            </a:r>
          </a:p>
          <a:p>
            <a:pPr marL="252000" indent="-252000" algn="just">
              <a:lnSpc>
                <a:spcPct val="125000"/>
              </a:lnSpc>
            </a:pPr>
            <a:endParaRPr lang="en-US" sz="2400" b="1" smtClean="0">
              <a:solidFill>
                <a:schemeClr val="bg1"/>
              </a:solidFill>
            </a:endParaRPr>
          </a:p>
          <a:p>
            <a:pPr marL="252000" indent="-252000" algn="just">
              <a:lnSpc>
                <a:spcPct val="125000"/>
              </a:lnSpc>
            </a:pPr>
            <a:r>
              <a:rPr lang="en-US" sz="2400" b="1" smtClean="0">
                <a:solidFill>
                  <a:schemeClr val="bg1"/>
                </a:solidFill>
              </a:rPr>
              <a:t>4. </a:t>
            </a:r>
            <a:r>
              <a:rPr lang="en-US" sz="2400" b="1" smtClean="0">
                <a:solidFill>
                  <a:schemeClr val="bg1"/>
                </a:solidFill>
              </a:rPr>
              <a:t>Vấn </a:t>
            </a:r>
            <a:r>
              <a:rPr lang="en-US" sz="2400" b="1" smtClean="0">
                <a:solidFill>
                  <a:schemeClr val="bg1"/>
                </a:solidFill>
              </a:rPr>
              <a:t>đề âm p và ph: 2 âm riêng biệt. </a:t>
            </a:r>
            <a:r>
              <a:rPr lang="en-US" sz="2400" b="1" i="1" smtClean="0">
                <a:solidFill>
                  <a:schemeClr val="bg1"/>
                </a:solidFill>
              </a:rPr>
              <a:t>Tiếng Việt 1 </a:t>
            </a:r>
            <a:r>
              <a:rPr lang="en-US" sz="2400" b="1" smtClean="0">
                <a:solidFill>
                  <a:schemeClr val="bg1"/>
                </a:solidFill>
              </a:rPr>
              <a:t>không dạy âm p riêng mà kết hợp khi dạy ph. Âm p chỉ xuất hiện trong một số ít từ ngoại lai hoặc tên riêng, như pi-a-nô, Sa Pa,… </a:t>
            </a:r>
            <a:endParaRPr lang="en-US" sz="2400" b="1" dirty="0">
              <a:solidFill>
                <a:schemeClr val="bg1"/>
              </a:solidFill>
            </a:endParaRPr>
          </a:p>
        </p:txBody>
      </p:sp>
    </p:spTree>
    <p:extLst>
      <p:ext uri="{BB962C8B-B14F-4D97-AF65-F5344CB8AC3E}">
        <p14:creationId xmlns="" xmlns:p14="http://schemas.microsoft.com/office/powerpoint/2010/main" val="28385776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895350"/>
            <a:ext cx="7924800" cy="2816156"/>
          </a:xfrm>
          <a:prstGeom prst="rect">
            <a:avLst/>
          </a:prstGeom>
        </p:spPr>
        <p:txBody>
          <a:bodyPr wrap="square">
            <a:spAutoFit/>
          </a:bodyPr>
          <a:lstStyle/>
          <a:p>
            <a:pPr algn="ctr">
              <a:lnSpc>
                <a:spcPct val="125000"/>
              </a:lnSpc>
            </a:pPr>
            <a:r>
              <a:rPr lang="vi-VN" sz="2800" b="1" smtClean="0">
                <a:solidFill>
                  <a:srgbClr val="FFFF00"/>
                </a:solidFill>
              </a:rPr>
              <a:t>TỔ CHỨC </a:t>
            </a:r>
            <a:r>
              <a:rPr lang="en-US" sz="2800" b="1" smtClean="0">
                <a:solidFill>
                  <a:srgbClr val="FFFF00"/>
                </a:solidFill>
              </a:rPr>
              <a:t>DẠY HỌC CÁC DẠNG BÀI</a:t>
            </a:r>
          </a:p>
          <a:p>
            <a:pPr algn="ctr">
              <a:lnSpc>
                <a:spcPct val="125000"/>
              </a:lnSpc>
              <a:spcBef>
                <a:spcPts val="600"/>
              </a:spcBef>
              <a:spcAft>
                <a:spcPts val="600"/>
              </a:spcAft>
            </a:pPr>
            <a:r>
              <a:rPr lang="en-US" sz="2800" b="1" smtClean="0">
                <a:solidFill>
                  <a:schemeClr val="bg1"/>
                </a:solidFill>
              </a:rPr>
              <a:t>Tập 1</a:t>
            </a:r>
            <a:endParaRPr lang="en-US" sz="2400" b="1" smtClean="0">
              <a:solidFill>
                <a:schemeClr val="bg1"/>
              </a:solidFill>
            </a:endParaRPr>
          </a:p>
          <a:p>
            <a:pPr>
              <a:spcBef>
                <a:spcPts val="600"/>
              </a:spcBef>
              <a:spcAft>
                <a:spcPts val="600"/>
              </a:spcAft>
            </a:pPr>
            <a:r>
              <a:rPr lang="en-US" sz="2400" smtClean="0">
                <a:solidFill>
                  <a:schemeClr val="bg1"/>
                </a:solidFill>
              </a:rPr>
              <a:t> </a:t>
            </a:r>
            <a:r>
              <a:rPr lang="en-US" sz="2400" b="1" smtClean="0">
                <a:solidFill>
                  <a:schemeClr val="bg1"/>
                </a:solidFill>
              </a:rPr>
              <a:t>Bài âm </a:t>
            </a:r>
            <a:r>
              <a:rPr lang="en-US" sz="2400" b="1" smtClean="0">
                <a:solidFill>
                  <a:schemeClr val="bg1"/>
                </a:solidFill>
              </a:rPr>
              <a:t>chữ</a:t>
            </a:r>
            <a:endParaRPr lang="en-US" sz="2400" b="1" smtClean="0">
              <a:solidFill>
                <a:schemeClr val="bg1"/>
              </a:solidFill>
            </a:endParaRPr>
          </a:p>
          <a:p>
            <a:pPr>
              <a:spcBef>
                <a:spcPts val="600"/>
              </a:spcBef>
              <a:spcAft>
                <a:spcPts val="600"/>
              </a:spcAft>
            </a:pPr>
            <a:r>
              <a:rPr lang="en-US" sz="2400" b="1" smtClean="0">
                <a:solidFill>
                  <a:schemeClr val="bg1"/>
                </a:solidFill>
              </a:rPr>
              <a:t> Bài vần (2 vần và 3 vần)           </a:t>
            </a:r>
          </a:p>
          <a:p>
            <a:pPr>
              <a:spcBef>
                <a:spcPts val="600"/>
              </a:spcBef>
              <a:spcAft>
                <a:spcPts val="600"/>
              </a:spcAft>
            </a:pPr>
            <a:r>
              <a:rPr lang="en-US" sz="2400" b="1" smtClean="0">
                <a:solidFill>
                  <a:schemeClr val="bg1"/>
                </a:solidFill>
              </a:rPr>
              <a:t> Bài ôn tập và kể chuyện       </a:t>
            </a:r>
            <a:r>
              <a:rPr lang="en-US" sz="2400" smtClean="0">
                <a:solidFill>
                  <a:schemeClr val="bg1"/>
                </a:solidFill>
              </a:rPr>
              <a:t>    </a:t>
            </a:r>
            <a:endParaRPr lang="en-US" sz="1800" dirty="0" smtClean="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3000" y="590550"/>
            <a:ext cx="7315200" cy="2759730"/>
          </a:xfrm>
          <a:prstGeom prst="rect">
            <a:avLst/>
          </a:prstGeom>
          <a:noFill/>
        </p:spPr>
        <p:txBody>
          <a:bodyPr wrap="square" rtlCol="0">
            <a:spAutoFit/>
          </a:bodyPr>
          <a:lstStyle/>
          <a:p>
            <a:pPr algn="ctr">
              <a:lnSpc>
                <a:spcPct val="125000"/>
              </a:lnSpc>
              <a:spcBef>
                <a:spcPts val="700"/>
              </a:spcBef>
            </a:pPr>
            <a:r>
              <a:rPr lang="en-US" sz="2400" b="1" smtClean="0">
                <a:solidFill>
                  <a:srgbClr val="FFFF00"/>
                </a:solidFill>
              </a:rPr>
              <a:t>Bài âm </a:t>
            </a:r>
            <a:r>
              <a:rPr lang="en-US" sz="2400" b="1" smtClean="0">
                <a:solidFill>
                  <a:srgbClr val="FFFF00"/>
                </a:solidFill>
              </a:rPr>
              <a:t>chữ </a:t>
            </a:r>
            <a:endParaRPr lang="en-US" sz="2400" b="1" smtClean="0">
              <a:solidFill>
                <a:srgbClr val="FFFF00"/>
              </a:solidFill>
            </a:endParaRPr>
          </a:p>
          <a:p>
            <a:pPr algn="just">
              <a:lnSpc>
                <a:spcPct val="125000"/>
              </a:lnSpc>
              <a:spcBef>
                <a:spcPts val="700"/>
              </a:spcBef>
            </a:pPr>
            <a:r>
              <a:rPr lang="en-US" sz="2400" b="1" smtClean="0">
                <a:solidFill>
                  <a:schemeClr val="bg1"/>
                </a:solidFill>
              </a:rPr>
              <a:t>- Dạy </a:t>
            </a:r>
            <a:r>
              <a:rPr lang="en-US" sz="2400" b="1" smtClean="0">
                <a:solidFill>
                  <a:schemeClr val="bg1"/>
                </a:solidFill>
              </a:rPr>
              <a:t>trong </a:t>
            </a:r>
            <a:r>
              <a:rPr lang="en-US" sz="2400" b="1" smtClean="0">
                <a:solidFill>
                  <a:schemeClr val="bg1"/>
                </a:solidFill>
              </a:rPr>
              <a:t>6 </a:t>
            </a:r>
            <a:r>
              <a:rPr lang="en-US" sz="2400" b="1" smtClean="0">
                <a:solidFill>
                  <a:schemeClr val="bg1"/>
                </a:solidFill>
              </a:rPr>
              <a:t>tuần</a:t>
            </a:r>
          </a:p>
          <a:p>
            <a:pPr algn="just">
              <a:lnSpc>
                <a:spcPct val="125000"/>
              </a:lnSpc>
              <a:spcBef>
                <a:spcPts val="700"/>
              </a:spcBef>
            </a:pPr>
            <a:r>
              <a:rPr lang="en-US" sz="2400" b="1" smtClean="0">
                <a:solidFill>
                  <a:schemeClr val="bg1"/>
                </a:solidFill>
              </a:rPr>
              <a:t>- Mỗi bài học được thiết kế trong 2 tiết, 2 trang </a:t>
            </a:r>
          </a:p>
          <a:p>
            <a:pPr algn="just">
              <a:lnSpc>
                <a:spcPct val="125000"/>
              </a:lnSpc>
              <a:spcBef>
                <a:spcPts val="700"/>
              </a:spcBef>
            </a:pPr>
            <a:r>
              <a:rPr lang="en-US" sz="2400" b="1" smtClean="0">
                <a:solidFill>
                  <a:schemeClr val="bg1"/>
                </a:solidFill>
              </a:rPr>
              <a:t>- HS được học từ 1 đến 2 âm chữ và dấu thanh.</a:t>
            </a:r>
          </a:p>
          <a:p>
            <a:pPr algn="just">
              <a:lnSpc>
                <a:spcPct val="125000"/>
              </a:lnSpc>
              <a:spcBef>
                <a:spcPts val="700"/>
              </a:spcBef>
            </a:pPr>
            <a:endParaRPr lang="en-US" sz="2400" b="1">
              <a:solidFill>
                <a:schemeClr val="bg1"/>
              </a:solidFill>
              <a:latin typeface="Times New Roman" pitchFamily="18" charset="0"/>
              <a:ea typeface="Cambria" panose="02040503050406030204" pitchFamily="18" charset="0"/>
              <a:cs typeface="Times New Roman" pitchFamily="18" charset="0"/>
            </a:endParaRPr>
          </a:p>
        </p:txBody>
      </p:sp>
    </p:spTree>
    <p:extLst>
      <p:ext uri="{BB962C8B-B14F-4D97-AF65-F5344CB8AC3E}">
        <p14:creationId xmlns="" xmlns:p14="http://schemas.microsoft.com/office/powerpoint/2010/main" val="28385776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590550"/>
            <a:ext cx="8458200" cy="3772828"/>
          </a:xfrm>
          <a:prstGeom prst="rect">
            <a:avLst/>
          </a:prstGeom>
          <a:noFill/>
        </p:spPr>
        <p:txBody>
          <a:bodyPr wrap="square" rtlCol="0">
            <a:spAutoFit/>
          </a:bodyPr>
          <a:lstStyle/>
          <a:p>
            <a:pPr algn="ctr">
              <a:lnSpc>
                <a:spcPct val="125000"/>
              </a:lnSpc>
              <a:spcBef>
                <a:spcPts val="700"/>
              </a:spcBef>
            </a:pPr>
            <a:r>
              <a:rPr lang="en-US" sz="2400" b="1" smtClean="0">
                <a:solidFill>
                  <a:srgbClr val="FFFF00"/>
                </a:solidFill>
              </a:rPr>
              <a:t>Bài </a:t>
            </a:r>
            <a:r>
              <a:rPr lang="en-US" sz="2400" b="1" smtClean="0">
                <a:solidFill>
                  <a:srgbClr val="FFFF00"/>
                </a:solidFill>
              </a:rPr>
              <a:t>vần</a:t>
            </a:r>
          </a:p>
          <a:p>
            <a:pPr algn="just">
              <a:lnSpc>
                <a:spcPct val="125000"/>
              </a:lnSpc>
              <a:spcBef>
                <a:spcPts val="700"/>
              </a:spcBef>
            </a:pPr>
            <a:r>
              <a:rPr lang="en-US" sz="2400" b="1" smtClean="0">
                <a:solidFill>
                  <a:schemeClr val="bg1"/>
                </a:solidFill>
              </a:rPr>
              <a:t>- 40 bài học vần, 14 bài 2 vần, 20 bài 3 vần, 6 bài 4 vần</a:t>
            </a:r>
          </a:p>
          <a:p>
            <a:pPr algn="just">
              <a:lnSpc>
                <a:spcPct val="125000"/>
              </a:lnSpc>
              <a:spcBef>
                <a:spcPts val="700"/>
              </a:spcBef>
            </a:pPr>
            <a:r>
              <a:rPr lang="en-US" sz="2400" b="1" smtClean="0">
                <a:solidFill>
                  <a:schemeClr val="bg1"/>
                </a:solidFill>
              </a:rPr>
              <a:t>- Học các vần đồng dạng.</a:t>
            </a:r>
          </a:p>
          <a:p>
            <a:pPr algn="just">
              <a:lnSpc>
                <a:spcPct val="125000"/>
              </a:lnSpc>
              <a:spcBef>
                <a:spcPts val="700"/>
              </a:spcBef>
            </a:pPr>
            <a:r>
              <a:rPr lang="en-US" sz="2400" b="1" smtClean="0">
                <a:solidFill>
                  <a:schemeClr val="bg1"/>
                </a:solidFill>
              </a:rPr>
              <a:t>- Bài 3,4 vần có số tiếng, từ ngữ để đọc giống bài 2 vần.</a:t>
            </a:r>
          </a:p>
          <a:p>
            <a:pPr algn="just">
              <a:lnSpc>
                <a:spcPct val="125000"/>
              </a:lnSpc>
              <a:spcBef>
                <a:spcPts val="700"/>
              </a:spcBef>
            </a:pPr>
            <a:r>
              <a:rPr lang="en-US" sz="2400" b="1" smtClean="0">
                <a:solidFill>
                  <a:schemeClr val="bg1"/>
                </a:solidFill>
              </a:rPr>
              <a:t>- Không nhất thiết phải học thành thạo ngay các vần mà học theo năng lực</a:t>
            </a:r>
          </a:p>
          <a:p>
            <a:pPr algn="just">
              <a:lnSpc>
                <a:spcPct val="125000"/>
              </a:lnSpc>
              <a:spcBef>
                <a:spcPts val="700"/>
              </a:spcBef>
            </a:pPr>
            <a:endParaRPr lang="en-US" sz="2400" b="1">
              <a:solidFill>
                <a:schemeClr val="bg1"/>
              </a:solidFill>
              <a:latin typeface="Times New Roman" pitchFamily="18" charset="0"/>
              <a:ea typeface="Cambria" panose="02040503050406030204" pitchFamily="18" charset="0"/>
              <a:cs typeface="Times New Roman" pitchFamily="18" charset="0"/>
            </a:endParaRPr>
          </a:p>
        </p:txBody>
      </p:sp>
    </p:spTree>
    <p:extLst>
      <p:ext uri="{BB962C8B-B14F-4D97-AF65-F5344CB8AC3E}">
        <p14:creationId xmlns="" xmlns:p14="http://schemas.microsoft.com/office/powerpoint/2010/main" val="28385776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85750"/>
            <a:ext cx="4191000" cy="4708981"/>
          </a:xfrm>
          <a:prstGeom prst="rect">
            <a:avLst/>
          </a:prstGeom>
          <a:noFill/>
          <a:ln w="19050">
            <a:solidFill>
              <a:schemeClr val="bg1"/>
            </a:solidFill>
          </a:ln>
        </p:spPr>
        <p:txBody>
          <a:bodyPr wrap="square" rtlCol="0">
            <a:spAutoFit/>
          </a:bodyPr>
          <a:lstStyle/>
          <a:p>
            <a:pPr algn="ctr"/>
            <a:r>
              <a:rPr lang="en-US" sz="2000" b="1" smtClean="0">
                <a:solidFill>
                  <a:srgbClr val="FFFF00"/>
                </a:solidFill>
              </a:rPr>
              <a:t>QUY TRÌNH DẠY BÀI ÂM CHỮ</a:t>
            </a:r>
          </a:p>
          <a:p>
            <a:r>
              <a:rPr lang="en-US" sz="2000" b="1" smtClean="0">
                <a:solidFill>
                  <a:srgbClr val="FFFF00"/>
                </a:solidFill>
              </a:rPr>
              <a:t>Tiết 1</a:t>
            </a:r>
          </a:p>
          <a:p>
            <a:r>
              <a:rPr lang="en-US" sz="2000" b="1" smtClean="0">
                <a:solidFill>
                  <a:schemeClr val="bg1"/>
                </a:solidFill>
              </a:rPr>
              <a:t>1. Khởi động</a:t>
            </a:r>
          </a:p>
          <a:p>
            <a:r>
              <a:rPr lang="en-US" sz="2000" b="1" smtClean="0">
                <a:solidFill>
                  <a:schemeClr val="bg1"/>
                </a:solidFill>
              </a:rPr>
              <a:t>2. Nhận biết</a:t>
            </a:r>
          </a:p>
          <a:p>
            <a:r>
              <a:rPr lang="en-US" sz="2000" b="1" smtClean="0">
                <a:solidFill>
                  <a:schemeClr val="bg1"/>
                </a:solidFill>
              </a:rPr>
              <a:t>3. Đọc</a:t>
            </a:r>
          </a:p>
          <a:p>
            <a:r>
              <a:rPr lang="en-US" sz="2000" b="1" smtClean="0">
                <a:solidFill>
                  <a:schemeClr val="bg1"/>
                </a:solidFill>
              </a:rPr>
              <a:t>a. Đọc âm</a:t>
            </a:r>
          </a:p>
          <a:p>
            <a:r>
              <a:rPr lang="en-US" sz="2000" b="1" smtClean="0">
                <a:solidFill>
                  <a:schemeClr val="bg1"/>
                </a:solidFill>
              </a:rPr>
              <a:t>b. Đọc tiếng</a:t>
            </a:r>
          </a:p>
          <a:p>
            <a:r>
              <a:rPr lang="en-US" sz="2000" b="1" smtClean="0">
                <a:solidFill>
                  <a:schemeClr val="bg1"/>
                </a:solidFill>
              </a:rPr>
              <a:t>c. Đọc từ ngữ</a:t>
            </a:r>
          </a:p>
          <a:p>
            <a:r>
              <a:rPr lang="en-US" sz="2000" b="1" smtClean="0">
                <a:solidFill>
                  <a:schemeClr val="bg1"/>
                </a:solidFill>
              </a:rPr>
              <a:t>d. Đọc lại tiếng, từ ngữ</a:t>
            </a:r>
          </a:p>
          <a:p>
            <a:r>
              <a:rPr lang="en-US" sz="2000" b="1" smtClean="0">
                <a:solidFill>
                  <a:schemeClr val="bg1"/>
                </a:solidFill>
              </a:rPr>
              <a:t>4. Viết bảng</a:t>
            </a:r>
          </a:p>
          <a:p>
            <a:r>
              <a:rPr lang="en-US" sz="2000" b="1" smtClean="0">
                <a:solidFill>
                  <a:srgbClr val="FFFF00"/>
                </a:solidFill>
              </a:rPr>
              <a:t>Tiết 2</a:t>
            </a:r>
          </a:p>
          <a:p>
            <a:r>
              <a:rPr lang="en-US" sz="2000" b="1" smtClean="0">
                <a:solidFill>
                  <a:schemeClr val="bg1"/>
                </a:solidFill>
              </a:rPr>
              <a:t>5. Viết vở</a:t>
            </a:r>
          </a:p>
          <a:p>
            <a:r>
              <a:rPr lang="en-US" sz="2000" b="1" smtClean="0">
                <a:solidFill>
                  <a:schemeClr val="bg1"/>
                </a:solidFill>
              </a:rPr>
              <a:t>6. Đọc đoạn (Đọc câu)</a:t>
            </a:r>
          </a:p>
          <a:p>
            <a:r>
              <a:rPr lang="en-US" sz="2000" b="1" smtClean="0">
                <a:solidFill>
                  <a:schemeClr val="bg1"/>
                </a:solidFill>
              </a:rPr>
              <a:t>7. Nói theo tranh</a:t>
            </a:r>
          </a:p>
          <a:p>
            <a:r>
              <a:rPr lang="en-US" sz="2000" b="1" smtClean="0">
                <a:solidFill>
                  <a:schemeClr val="bg1"/>
                </a:solidFill>
              </a:rPr>
              <a:t>8. Củng cố</a:t>
            </a:r>
          </a:p>
        </p:txBody>
      </p:sp>
      <p:sp>
        <p:nvSpPr>
          <p:cNvPr id="3" name="TextBox 2"/>
          <p:cNvSpPr txBox="1"/>
          <p:nvPr/>
        </p:nvSpPr>
        <p:spPr>
          <a:xfrm>
            <a:off x="4648200" y="285750"/>
            <a:ext cx="4191000" cy="4708981"/>
          </a:xfrm>
          <a:prstGeom prst="rect">
            <a:avLst/>
          </a:prstGeom>
          <a:noFill/>
          <a:ln w="19050">
            <a:solidFill>
              <a:schemeClr val="bg1"/>
            </a:solidFill>
          </a:ln>
        </p:spPr>
        <p:txBody>
          <a:bodyPr wrap="square" rtlCol="0">
            <a:spAutoFit/>
          </a:bodyPr>
          <a:lstStyle/>
          <a:p>
            <a:pPr algn="ctr"/>
            <a:r>
              <a:rPr lang="en-US" sz="2000" b="1" smtClean="0">
                <a:solidFill>
                  <a:srgbClr val="FFFF00"/>
                </a:solidFill>
              </a:rPr>
              <a:t>QUY TRÌNH DẠY BÀI VẦN</a:t>
            </a:r>
          </a:p>
          <a:p>
            <a:r>
              <a:rPr lang="en-US" sz="2000" b="1" smtClean="0">
                <a:solidFill>
                  <a:srgbClr val="FFFF00"/>
                </a:solidFill>
              </a:rPr>
              <a:t>Tiết 1</a:t>
            </a:r>
          </a:p>
          <a:p>
            <a:r>
              <a:rPr lang="en-US" sz="2000" b="1" smtClean="0">
                <a:solidFill>
                  <a:schemeClr val="bg1"/>
                </a:solidFill>
              </a:rPr>
              <a:t>1. Khởi động</a:t>
            </a:r>
          </a:p>
          <a:p>
            <a:r>
              <a:rPr lang="en-US" sz="2000" b="1" smtClean="0">
                <a:solidFill>
                  <a:schemeClr val="bg1"/>
                </a:solidFill>
              </a:rPr>
              <a:t>2. Nhận biết</a:t>
            </a:r>
          </a:p>
          <a:p>
            <a:r>
              <a:rPr lang="en-US" sz="2000" b="1" smtClean="0">
                <a:solidFill>
                  <a:schemeClr val="bg1"/>
                </a:solidFill>
              </a:rPr>
              <a:t>3. Đọc</a:t>
            </a:r>
          </a:p>
          <a:p>
            <a:r>
              <a:rPr lang="en-US" sz="2000" b="1" smtClean="0">
                <a:solidFill>
                  <a:schemeClr val="bg1"/>
                </a:solidFill>
              </a:rPr>
              <a:t>a. Đọc vần</a:t>
            </a:r>
          </a:p>
          <a:p>
            <a:r>
              <a:rPr lang="en-US" sz="2000" b="1" smtClean="0">
                <a:solidFill>
                  <a:schemeClr val="bg1"/>
                </a:solidFill>
              </a:rPr>
              <a:t>b. Đọc tiếng</a:t>
            </a:r>
          </a:p>
          <a:p>
            <a:r>
              <a:rPr lang="en-US" sz="2000" b="1" smtClean="0">
                <a:solidFill>
                  <a:schemeClr val="bg1"/>
                </a:solidFill>
              </a:rPr>
              <a:t>c. Đọc từ ngữ</a:t>
            </a:r>
          </a:p>
          <a:p>
            <a:r>
              <a:rPr lang="en-US" sz="2000" b="1" smtClean="0">
                <a:solidFill>
                  <a:schemeClr val="bg1"/>
                </a:solidFill>
              </a:rPr>
              <a:t>d. Đọc lại tiếng, từ ngữ</a:t>
            </a:r>
          </a:p>
          <a:p>
            <a:r>
              <a:rPr lang="en-US" sz="2000" b="1" smtClean="0">
                <a:solidFill>
                  <a:schemeClr val="bg1"/>
                </a:solidFill>
              </a:rPr>
              <a:t>4. Viết bảng</a:t>
            </a:r>
          </a:p>
          <a:p>
            <a:r>
              <a:rPr lang="en-US" sz="2000" b="1" smtClean="0">
                <a:solidFill>
                  <a:srgbClr val="FFFF00"/>
                </a:solidFill>
              </a:rPr>
              <a:t>Tiết 2</a:t>
            </a:r>
          </a:p>
          <a:p>
            <a:r>
              <a:rPr lang="en-US" sz="2000" b="1" smtClean="0">
                <a:solidFill>
                  <a:schemeClr val="bg1"/>
                </a:solidFill>
              </a:rPr>
              <a:t>5. Viết vở</a:t>
            </a:r>
          </a:p>
          <a:p>
            <a:r>
              <a:rPr lang="en-US" sz="2000" b="1" smtClean="0">
                <a:solidFill>
                  <a:schemeClr val="bg1"/>
                </a:solidFill>
              </a:rPr>
              <a:t>6. Đọc đoạn</a:t>
            </a:r>
          </a:p>
          <a:p>
            <a:r>
              <a:rPr lang="en-US" sz="2000" b="1" smtClean="0">
                <a:solidFill>
                  <a:schemeClr val="bg1"/>
                </a:solidFill>
              </a:rPr>
              <a:t>7. Nói theo tranh</a:t>
            </a:r>
          </a:p>
          <a:p>
            <a:r>
              <a:rPr lang="en-US" sz="2000" b="1" smtClean="0">
                <a:solidFill>
                  <a:schemeClr val="bg1"/>
                </a:solidFill>
              </a:rPr>
              <a:t>8. Củng cố</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242158"/>
            <a:ext cx="8458200" cy="4901342"/>
          </a:xfrm>
          <a:prstGeom prst="rect">
            <a:avLst/>
          </a:prstGeom>
          <a:noFill/>
        </p:spPr>
        <p:txBody>
          <a:bodyPr wrap="square" rtlCol="0">
            <a:spAutoFit/>
          </a:bodyPr>
          <a:lstStyle/>
          <a:p>
            <a:pPr algn="ctr">
              <a:lnSpc>
                <a:spcPct val="125000"/>
              </a:lnSpc>
              <a:spcBef>
                <a:spcPts val="700"/>
              </a:spcBef>
            </a:pPr>
            <a:r>
              <a:rPr lang="en-US" sz="2400" b="1" smtClean="0">
                <a:solidFill>
                  <a:srgbClr val="FFFF00"/>
                </a:solidFill>
              </a:rPr>
              <a:t>Sự khác biệt giữa dạy bài 2 vần với bài 3,4 vần</a:t>
            </a:r>
          </a:p>
          <a:p>
            <a:pPr algn="just">
              <a:lnSpc>
                <a:spcPct val="125000"/>
              </a:lnSpc>
              <a:spcBef>
                <a:spcPts val="700"/>
              </a:spcBef>
            </a:pPr>
            <a:r>
              <a:rPr lang="en-US" sz="2000" b="1" smtClean="0">
                <a:solidFill>
                  <a:srgbClr val="FFFF00"/>
                </a:solidFill>
              </a:rPr>
              <a:t>- Bài 2 vần:</a:t>
            </a:r>
          </a:p>
          <a:p>
            <a:pPr algn="just">
              <a:lnSpc>
                <a:spcPct val="125000"/>
              </a:lnSpc>
              <a:spcBef>
                <a:spcPts val="700"/>
              </a:spcBef>
            </a:pPr>
            <a:r>
              <a:rPr lang="en-US" sz="2000" b="1" smtClean="0">
                <a:solidFill>
                  <a:schemeClr val="bg1"/>
                </a:solidFill>
              </a:rPr>
              <a:t>* Đọc vần thứ nhất (đánh vần, đọc trơn, ghép chữ tạo vần)</a:t>
            </a:r>
          </a:p>
          <a:p>
            <a:pPr algn="just">
              <a:lnSpc>
                <a:spcPct val="125000"/>
              </a:lnSpc>
              <a:spcBef>
                <a:spcPts val="700"/>
              </a:spcBef>
            </a:pPr>
            <a:r>
              <a:rPr lang="en-US" sz="2000" b="1" smtClean="0">
                <a:solidFill>
                  <a:schemeClr val="bg1"/>
                </a:solidFill>
              </a:rPr>
              <a:t>* Đọc vần thứ hai (quy trình như vần thứ nhất)</a:t>
            </a:r>
          </a:p>
          <a:p>
            <a:pPr algn="just">
              <a:lnSpc>
                <a:spcPct val="125000"/>
              </a:lnSpc>
              <a:spcBef>
                <a:spcPts val="700"/>
              </a:spcBef>
            </a:pPr>
            <a:r>
              <a:rPr lang="en-US" sz="2000" b="1" smtClean="0">
                <a:solidFill>
                  <a:schemeClr val="bg1"/>
                </a:solidFill>
              </a:rPr>
              <a:t>* So sánh 2 vần: giống nhau/khác nhau</a:t>
            </a:r>
          </a:p>
          <a:p>
            <a:pPr algn="just">
              <a:lnSpc>
                <a:spcPct val="125000"/>
              </a:lnSpc>
              <a:spcBef>
                <a:spcPts val="700"/>
              </a:spcBef>
            </a:pPr>
            <a:r>
              <a:rPr lang="en-US" sz="2000" b="1" smtClean="0">
                <a:solidFill>
                  <a:srgbClr val="FFFF00"/>
                </a:solidFill>
              </a:rPr>
              <a:t>- Bài 3,4 vần: </a:t>
            </a:r>
          </a:p>
          <a:p>
            <a:pPr algn="just">
              <a:lnSpc>
                <a:spcPct val="125000"/>
              </a:lnSpc>
              <a:spcBef>
                <a:spcPts val="700"/>
              </a:spcBef>
            </a:pPr>
            <a:r>
              <a:rPr lang="en-US" sz="2000" b="1" smtClean="0">
                <a:solidFill>
                  <a:schemeClr val="bg1"/>
                </a:solidFill>
              </a:rPr>
              <a:t>* So sánh 2 vần: giống nhau/ khác nhau.</a:t>
            </a:r>
          </a:p>
          <a:p>
            <a:pPr algn="just">
              <a:lnSpc>
                <a:spcPct val="125000"/>
              </a:lnSpc>
              <a:spcBef>
                <a:spcPts val="700"/>
              </a:spcBef>
            </a:pPr>
            <a:r>
              <a:rPr lang="en-US" sz="2000" b="1" smtClean="0">
                <a:solidFill>
                  <a:schemeClr val="bg1"/>
                </a:solidFill>
              </a:rPr>
              <a:t>* Đánh vần các vần</a:t>
            </a:r>
          </a:p>
          <a:p>
            <a:pPr algn="just">
              <a:lnSpc>
                <a:spcPct val="125000"/>
              </a:lnSpc>
              <a:spcBef>
                <a:spcPts val="700"/>
              </a:spcBef>
            </a:pPr>
            <a:r>
              <a:rPr lang="en-US" sz="2000" b="1" smtClean="0">
                <a:solidFill>
                  <a:schemeClr val="bg1"/>
                </a:solidFill>
              </a:rPr>
              <a:t>* Đọc trơn các vần</a:t>
            </a:r>
          </a:p>
          <a:p>
            <a:pPr algn="just">
              <a:lnSpc>
                <a:spcPct val="125000"/>
              </a:lnSpc>
              <a:spcBef>
                <a:spcPts val="700"/>
              </a:spcBef>
            </a:pPr>
            <a:endParaRPr lang="en-US" sz="2400" b="1">
              <a:solidFill>
                <a:schemeClr val="bg1"/>
              </a:solidFill>
              <a:latin typeface="Times New Roman" pitchFamily="18" charset="0"/>
              <a:ea typeface="Cambria" panose="02040503050406030204" pitchFamily="18" charset="0"/>
              <a:cs typeface="Times New Roman" pitchFamily="18" charset="0"/>
            </a:endParaRPr>
          </a:p>
        </p:txBody>
      </p:sp>
    </p:spTree>
    <p:extLst>
      <p:ext uri="{BB962C8B-B14F-4D97-AF65-F5344CB8AC3E}">
        <p14:creationId xmlns="" xmlns:p14="http://schemas.microsoft.com/office/powerpoint/2010/main" val="28385776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85750"/>
            <a:ext cx="4191000" cy="3108543"/>
          </a:xfrm>
          <a:prstGeom prst="rect">
            <a:avLst/>
          </a:prstGeom>
          <a:noFill/>
          <a:ln w="19050">
            <a:solidFill>
              <a:schemeClr val="bg1"/>
            </a:solidFill>
          </a:ln>
        </p:spPr>
        <p:txBody>
          <a:bodyPr wrap="square" rtlCol="0">
            <a:spAutoFit/>
          </a:bodyPr>
          <a:lstStyle/>
          <a:p>
            <a:pPr algn="ctr"/>
            <a:r>
              <a:rPr lang="en-US" sz="1800" b="1" smtClean="0">
                <a:solidFill>
                  <a:srgbClr val="FFFF00"/>
                </a:solidFill>
              </a:rPr>
              <a:t>QUY TRÌNH DẠY BÀI</a:t>
            </a:r>
          </a:p>
          <a:p>
            <a:pPr algn="ctr"/>
            <a:r>
              <a:rPr lang="en-US" sz="1800" b="1" smtClean="0">
                <a:solidFill>
                  <a:srgbClr val="FFFF00"/>
                </a:solidFill>
              </a:rPr>
              <a:t> ÔN TẬP KỂ CHUYỆN VỀ ÂM CHỮ</a:t>
            </a:r>
          </a:p>
          <a:p>
            <a:r>
              <a:rPr lang="en-US" sz="2000" b="1" smtClean="0">
                <a:solidFill>
                  <a:srgbClr val="FFFF00"/>
                </a:solidFill>
              </a:rPr>
              <a:t>Tiết 1</a:t>
            </a:r>
          </a:p>
          <a:p>
            <a:r>
              <a:rPr lang="en-US" sz="2000" b="1" smtClean="0">
                <a:solidFill>
                  <a:schemeClr val="bg1"/>
                </a:solidFill>
              </a:rPr>
              <a:t>1. Khởi động</a:t>
            </a:r>
          </a:p>
          <a:p>
            <a:r>
              <a:rPr lang="en-US" sz="2000" b="1" smtClean="0">
                <a:solidFill>
                  <a:schemeClr val="bg1"/>
                </a:solidFill>
              </a:rPr>
              <a:t>2. Đọc tiếng, từ ngữ</a:t>
            </a:r>
          </a:p>
          <a:p>
            <a:r>
              <a:rPr lang="en-US" sz="2000" b="1" smtClean="0">
                <a:solidFill>
                  <a:schemeClr val="bg1"/>
                </a:solidFill>
              </a:rPr>
              <a:t>3. Đọc đoạn</a:t>
            </a:r>
          </a:p>
          <a:p>
            <a:r>
              <a:rPr lang="en-US" sz="2000" b="1" smtClean="0">
                <a:solidFill>
                  <a:schemeClr val="bg1"/>
                </a:solidFill>
              </a:rPr>
              <a:t>4. Viết (từ, cụm từ)</a:t>
            </a:r>
          </a:p>
          <a:p>
            <a:r>
              <a:rPr lang="en-US" sz="2000" b="1" smtClean="0">
                <a:solidFill>
                  <a:srgbClr val="FFFF00"/>
                </a:solidFill>
              </a:rPr>
              <a:t>Tiết 2</a:t>
            </a:r>
          </a:p>
          <a:p>
            <a:r>
              <a:rPr lang="en-US" sz="2000" b="1" smtClean="0">
                <a:solidFill>
                  <a:schemeClr val="bg1"/>
                </a:solidFill>
              </a:rPr>
              <a:t>5. Kể chuyện</a:t>
            </a:r>
          </a:p>
          <a:p>
            <a:r>
              <a:rPr lang="en-US" sz="2000" b="1" smtClean="0">
                <a:solidFill>
                  <a:schemeClr val="bg1"/>
                </a:solidFill>
              </a:rPr>
              <a:t>6. Củng cố</a:t>
            </a:r>
          </a:p>
        </p:txBody>
      </p:sp>
      <p:sp>
        <p:nvSpPr>
          <p:cNvPr id="3" name="TextBox 2"/>
          <p:cNvSpPr txBox="1"/>
          <p:nvPr/>
        </p:nvSpPr>
        <p:spPr>
          <a:xfrm>
            <a:off x="4648200" y="285750"/>
            <a:ext cx="4191000" cy="3170099"/>
          </a:xfrm>
          <a:prstGeom prst="rect">
            <a:avLst/>
          </a:prstGeom>
          <a:noFill/>
          <a:ln w="19050">
            <a:solidFill>
              <a:schemeClr val="bg1"/>
            </a:solidFill>
          </a:ln>
        </p:spPr>
        <p:txBody>
          <a:bodyPr wrap="square" rtlCol="0">
            <a:spAutoFit/>
          </a:bodyPr>
          <a:lstStyle/>
          <a:p>
            <a:pPr algn="ctr"/>
            <a:r>
              <a:rPr lang="en-US" sz="2000" b="1" smtClean="0">
                <a:solidFill>
                  <a:srgbClr val="FFFF00"/>
                </a:solidFill>
              </a:rPr>
              <a:t>QUY TRÌNH DẠY BÀI</a:t>
            </a:r>
          </a:p>
          <a:p>
            <a:pPr algn="ctr"/>
            <a:r>
              <a:rPr lang="en-US" sz="2000" b="1" smtClean="0">
                <a:solidFill>
                  <a:srgbClr val="FFFF00"/>
                </a:solidFill>
              </a:rPr>
              <a:t> ÔN TẬP KỂ CHUYỆN VỀ VẦN</a:t>
            </a:r>
          </a:p>
          <a:p>
            <a:r>
              <a:rPr lang="en-US" sz="2000" b="1" smtClean="0">
                <a:solidFill>
                  <a:srgbClr val="FFFF00"/>
                </a:solidFill>
              </a:rPr>
              <a:t>Tiết 1</a:t>
            </a:r>
          </a:p>
          <a:p>
            <a:r>
              <a:rPr lang="en-US" sz="2000" b="1" smtClean="0">
                <a:solidFill>
                  <a:schemeClr val="bg1"/>
                </a:solidFill>
              </a:rPr>
              <a:t>1. Khởi động</a:t>
            </a:r>
          </a:p>
          <a:p>
            <a:r>
              <a:rPr lang="en-US" sz="2000" b="1" smtClean="0">
                <a:solidFill>
                  <a:schemeClr val="bg1"/>
                </a:solidFill>
              </a:rPr>
              <a:t>2. Đọc tiếng, từ ngữ</a:t>
            </a:r>
          </a:p>
          <a:p>
            <a:r>
              <a:rPr lang="en-US" sz="2000" b="1" smtClean="0">
                <a:solidFill>
                  <a:schemeClr val="bg1"/>
                </a:solidFill>
              </a:rPr>
              <a:t>3. Đọc đoạn</a:t>
            </a:r>
          </a:p>
          <a:p>
            <a:r>
              <a:rPr lang="en-US" sz="2000" b="1" smtClean="0">
                <a:solidFill>
                  <a:schemeClr val="bg1"/>
                </a:solidFill>
              </a:rPr>
              <a:t>4. Viết câu</a:t>
            </a:r>
          </a:p>
          <a:p>
            <a:r>
              <a:rPr lang="en-US" sz="2000" b="1" smtClean="0">
                <a:solidFill>
                  <a:srgbClr val="FFFF00"/>
                </a:solidFill>
              </a:rPr>
              <a:t>Tiết 2</a:t>
            </a:r>
          </a:p>
          <a:p>
            <a:r>
              <a:rPr lang="en-US" sz="2000" b="1" smtClean="0">
                <a:solidFill>
                  <a:schemeClr val="bg1"/>
                </a:solidFill>
              </a:rPr>
              <a:t>5. Kể chuyện</a:t>
            </a:r>
          </a:p>
          <a:p>
            <a:r>
              <a:rPr lang="en-US" sz="2000" b="1" smtClean="0">
                <a:solidFill>
                  <a:schemeClr val="bg1"/>
                </a:solidFill>
              </a:rPr>
              <a:t>6. Củng cố</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133350"/>
            <a:ext cx="3962400" cy="523220"/>
          </a:xfrm>
          <a:prstGeom prst="rect">
            <a:avLst/>
          </a:prstGeom>
          <a:noFill/>
        </p:spPr>
        <p:txBody>
          <a:bodyPr wrap="square" rtlCol="0">
            <a:spAutoFit/>
          </a:bodyPr>
          <a:lstStyle/>
          <a:p>
            <a:r>
              <a:rPr lang="en-US" sz="2800" b="1" smtClean="0">
                <a:solidFill>
                  <a:schemeClr val="bg1"/>
                </a:solidFill>
                <a:latin typeface="Times New Roman" pitchFamily="18" charset="0"/>
                <a:cs typeface="Times New Roman" pitchFamily="18" charset="0"/>
              </a:rPr>
              <a:t>Trao đổi, thảo luận</a:t>
            </a:r>
            <a:endParaRPr lang="en-US" sz="2800" b="1">
              <a:solidFill>
                <a:schemeClr val="bg1"/>
              </a:solidFill>
              <a:latin typeface="Times New Roman" pitchFamily="18" charset="0"/>
              <a:cs typeface="Times New Roman" pitchFamily="18" charset="0"/>
            </a:endParaRPr>
          </a:p>
        </p:txBody>
      </p:sp>
      <p:sp>
        <p:nvSpPr>
          <p:cNvPr id="5" name="TextBox 4"/>
          <p:cNvSpPr txBox="1"/>
          <p:nvPr/>
        </p:nvSpPr>
        <p:spPr>
          <a:xfrm>
            <a:off x="514738" y="971550"/>
            <a:ext cx="8534400"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1. Tổng số tiết Tiếng Việt lớp 1/năm, phân bố theo từng kì học như thế nào?</a:t>
            </a:r>
            <a:endParaRPr lang="en-US" sz="2000" b="1">
              <a:solidFill>
                <a:schemeClr val="bg1"/>
              </a:solidFill>
              <a:latin typeface="Times New Roman" pitchFamily="18" charset="0"/>
              <a:cs typeface="Times New Roman" pitchFamily="18" charset="0"/>
            </a:endParaRPr>
          </a:p>
        </p:txBody>
      </p:sp>
      <p:sp>
        <p:nvSpPr>
          <p:cNvPr id="6" name="TextBox 5"/>
          <p:cNvSpPr txBox="1"/>
          <p:nvPr/>
        </p:nvSpPr>
        <p:spPr>
          <a:xfrm>
            <a:off x="553614" y="1557813"/>
            <a:ext cx="7010400"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2. Nêu mục tiêu dạy học môn Tiếng Việt theo TT32?</a:t>
            </a:r>
            <a:endParaRPr lang="en-US" sz="2000" b="1">
              <a:solidFill>
                <a:schemeClr val="bg1"/>
              </a:solidFill>
              <a:latin typeface="Times New Roman" pitchFamily="18" charset="0"/>
              <a:cs typeface="Times New Roman" pitchFamily="18" charset="0"/>
            </a:endParaRPr>
          </a:p>
        </p:txBody>
      </p:sp>
      <p:sp>
        <p:nvSpPr>
          <p:cNvPr id="8" name="TextBox 7"/>
          <p:cNvSpPr txBox="1"/>
          <p:nvPr/>
        </p:nvSpPr>
        <p:spPr>
          <a:xfrm>
            <a:off x="612710" y="2114550"/>
            <a:ext cx="7010400" cy="400110"/>
          </a:xfrm>
          <a:prstGeom prst="rect">
            <a:avLst/>
          </a:prstGeom>
          <a:noFill/>
        </p:spPr>
        <p:txBody>
          <a:bodyPr wrap="square" rtlCol="0">
            <a:spAutoFit/>
          </a:bodyPr>
          <a:lstStyle/>
          <a:p>
            <a:r>
              <a:rPr lang="en-US" sz="2000" b="1">
                <a:solidFill>
                  <a:schemeClr val="bg1"/>
                </a:solidFill>
                <a:latin typeface="Times New Roman" pitchFamily="18" charset="0"/>
                <a:cs typeface="Times New Roman" pitchFamily="18" charset="0"/>
              </a:rPr>
              <a:t>3</a:t>
            </a:r>
            <a:r>
              <a:rPr lang="en-US" sz="2000" b="1" smtClean="0">
                <a:solidFill>
                  <a:schemeClr val="bg1"/>
                </a:solidFill>
                <a:latin typeface="Times New Roman" pitchFamily="18" charset="0"/>
                <a:cs typeface="Times New Roman" pitchFamily="18" charset="0"/>
              </a:rPr>
              <a:t>. Xác định yêu cầu cần đạt và nội dung dạy học Tiếng Việt 1?</a:t>
            </a:r>
            <a:endParaRPr lang="en-US" sz="2000" b="1">
              <a:solidFill>
                <a:schemeClr val="bg1"/>
              </a:solidFill>
              <a:latin typeface="Times New Roman" pitchFamily="18" charset="0"/>
              <a:cs typeface="Times New Roman" pitchFamily="18" charset="0"/>
            </a:endParaRPr>
          </a:p>
        </p:txBody>
      </p:sp>
      <p:sp>
        <p:nvSpPr>
          <p:cNvPr id="9" name="TextBox 8"/>
          <p:cNvSpPr txBox="1"/>
          <p:nvPr/>
        </p:nvSpPr>
        <p:spPr>
          <a:xfrm>
            <a:off x="2667000" y="3822770"/>
            <a:ext cx="3837992" cy="400110"/>
          </a:xfrm>
          <a:prstGeom prst="rect">
            <a:avLst/>
          </a:prstGeom>
          <a:noFill/>
        </p:spPr>
        <p:txBody>
          <a:bodyPr wrap="square" rtlCol="0">
            <a:spAutoFit/>
          </a:bodyPr>
          <a:lstStyle/>
          <a:p>
            <a:r>
              <a:rPr lang="en-US" sz="2000" b="1" smtClean="0">
                <a:solidFill>
                  <a:srgbClr val="FFFF00"/>
                </a:solidFill>
                <a:latin typeface="Times New Roman" pitchFamily="18" charset="0"/>
                <a:cs typeface="Times New Roman" pitchFamily="18" charset="0"/>
              </a:rPr>
              <a:t>Trao đổi, thảo luận: 15 phút</a:t>
            </a:r>
            <a:endParaRPr lang="en-US" sz="2000" b="1">
              <a:solidFill>
                <a:srgbClr val="FFFF00"/>
              </a:solidFill>
              <a:latin typeface="Times New Roman" pitchFamily="18" charset="0"/>
              <a:cs typeface="Times New Roman" pitchFamily="18" charset="0"/>
            </a:endParaRPr>
          </a:p>
        </p:txBody>
      </p:sp>
      <p:sp>
        <p:nvSpPr>
          <p:cNvPr id="10" name="TextBox 9"/>
          <p:cNvSpPr txBox="1"/>
          <p:nvPr/>
        </p:nvSpPr>
        <p:spPr>
          <a:xfrm>
            <a:off x="609600" y="2724150"/>
            <a:ext cx="7677539"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4. Quan điểm biên soạn của SGK TV1 – Bộ sách KNTT với CS?</a:t>
            </a:r>
            <a:endParaRPr lang="en-US" sz="2000" b="1">
              <a:solidFill>
                <a:schemeClr val="bg1"/>
              </a:solidFill>
              <a:latin typeface="Times New Roman" pitchFamily="18" charset="0"/>
              <a:cs typeface="Times New Roman" pitchFamily="18" charset="0"/>
            </a:endParaRPr>
          </a:p>
        </p:txBody>
      </p:sp>
      <p:sp>
        <p:nvSpPr>
          <p:cNvPr id="11" name="TextBox 10"/>
          <p:cNvSpPr txBox="1"/>
          <p:nvPr/>
        </p:nvSpPr>
        <p:spPr>
          <a:xfrm>
            <a:off x="640703" y="3257550"/>
            <a:ext cx="7677539" cy="400110"/>
          </a:xfrm>
          <a:prstGeom prst="rect">
            <a:avLst/>
          </a:prstGeom>
          <a:noFill/>
        </p:spPr>
        <p:txBody>
          <a:bodyPr wrap="square" rtlCol="0">
            <a:spAutoFit/>
          </a:bodyPr>
          <a:lstStyle/>
          <a:p>
            <a:r>
              <a:rPr lang="en-US" sz="2000" b="1">
                <a:solidFill>
                  <a:schemeClr val="bg1"/>
                </a:solidFill>
                <a:latin typeface="Times New Roman" pitchFamily="18" charset="0"/>
                <a:cs typeface="Times New Roman" pitchFamily="18" charset="0"/>
              </a:rPr>
              <a:t>5</a:t>
            </a:r>
            <a:r>
              <a:rPr lang="en-US" sz="2000" b="1" smtClean="0">
                <a:solidFill>
                  <a:schemeClr val="bg1"/>
                </a:solidFill>
                <a:latin typeface="Times New Roman" pitchFamily="18" charset="0"/>
                <a:cs typeface="Times New Roman" pitchFamily="18" charset="0"/>
              </a:rPr>
              <a:t>. Những điểm mới cơ bản của SGK TV1 là gì?</a:t>
            </a:r>
            <a:endParaRPr lang="en-US" sz="2000" b="1">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475697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33350"/>
            <a:ext cx="6009904" cy="960328"/>
          </a:xfrm>
          <a:prstGeom prst="rect">
            <a:avLst/>
          </a:prstGeom>
          <a:noFill/>
        </p:spPr>
        <p:txBody>
          <a:bodyPr wrap="square" rtlCol="0">
            <a:spAutoFit/>
          </a:bodyPr>
          <a:lstStyle/>
          <a:p>
            <a:pPr algn="ctr">
              <a:lnSpc>
                <a:spcPct val="150000"/>
              </a:lnSpc>
            </a:pPr>
            <a:r>
              <a:rPr lang="en-US" sz="2000" b="1" smtClean="0">
                <a:solidFill>
                  <a:srgbClr val="FFFF00"/>
                </a:solidFill>
                <a:latin typeface="Times New Roman" pitchFamily="18" charset="0"/>
                <a:cs typeface="Times New Roman" pitchFamily="18" charset="0"/>
              </a:rPr>
              <a:t>HƯỚNG DẪN XÂY DỰNG KẾ HOẠCH DẠY BÀI ÂM, CHỮ  (2 TIẾT)</a:t>
            </a:r>
            <a:endParaRPr lang="en-US" sz="2000" b="1" i="1" smtClean="0">
              <a:solidFill>
                <a:srgbClr val="FFFF00"/>
              </a:solidFill>
              <a:latin typeface="Times New Roman" pitchFamily="18" charset="0"/>
              <a:cs typeface="Times New Roman" pitchFamily="18" charset="0"/>
            </a:endParaRPr>
          </a:p>
        </p:txBody>
      </p:sp>
      <p:sp>
        <p:nvSpPr>
          <p:cNvPr id="6" name="TextBox 5"/>
          <p:cNvSpPr txBox="1"/>
          <p:nvPr/>
        </p:nvSpPr>
        <p:spPr>
          <a:xfrm>
            <a:off x="2362200" y="971550"/>
            <a:ext cx="3757056" cy="496996"/>
          </a:xfrm>
          <a:prstGeom prst="rect">
            <a:avLst/>
          </a:prstGeom>
          <a:noFill/>
        </p:spPr>
        <p:txBody>
          <a:bodyPr wrap="square" rtlCol="0">
            <a:spAutoFit/>
          </a:bodyPr>
          <a:lstStyle/>
          <a:p>
            <a:pPr algn="ctr">
              <a:lnSpc>
                <a:spcPct val="150000"/>
              </a:lnSpc>
            </a:pPr>
            <a:r>
              <a:rPr lang="en-US" sz="2000" b="1" smtClean="0">
                <a:solidFill>
                  <a:schemeClr val="bg1"/>
                </a:solidFill>
                <a:ea typeface="Cambria" pitchFamily="18" charset="0"/>
              </a:rPr>
              <a:t>Tiết 1</a:t>
            </a:r>
            <a:endParaRPr lang="en-US" sz="2000" dirty="0" smtClean="0">
              <a:solidFill>
                <a:schemeClr val="bg1"/>
              </a:solidFill>
              <a:latin typeface="Cambria" pitchFamily="18" charset="0"/>
              <a:ea typeface="Cambria" pitchFamily="18" charset="0"/>
            </a:endParaRPr>
          </a:p>
        </p:txBody>
      </p:sp>
      <p:sp>
        <p:nvSpPr>
          <p:cNvPr id="5121" name="Rectangle 1"/>
          <p:cNvSpPr>
            <a:spLocks noChangeArrowheads="1"/>
          </p:cNvSpPr>
          <p:nvPr/>
        </p:nvSpPr>
        <p:spPr bwMode="auto">
          <a:xfrm>
            <a:off x="152400" y="1504950"/>
            <a:ext cx="8686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mn-lt"/>
                <a:ea typeface="Times New Roman" pitchFamily="18" charset="0"/>
                <a:cs typeface="Times New Roman" pitchFamily="18" charset="0"/>
              </a:rPr>
              <a:t>I. MỤC TIÊU </a:t>
            </a:r>
            <a:endParaRPr kumimoji="0" lang="en-US" sz="2000" b="0" i="0" u="none" strike="noStrike" cap="none" normalizeH="0" baseline="0" smtClean="0">
              <a:ln>
                <a:noFill/>
              </a:ln>
              <a:solidFill>
                <a:schemeClr val="bg1"/>
              </a:solidFill>
              <a:effectLst/>
              <a:latin typeface="+mn-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smtClean="0">
                <a:ln>
                  <a:noFill/>
                </a:ln>
                <a:solidFill>
                  <a:schemeClr val="bg1"/>
                </a:solidFill>
                <a:effectLst/>
                <a:latin typeface="+mn-lt"/>
                <a:ea typeface="Times New Roman" pitchFamily="18" charset="0"/>
                <a:cs typeface="Times New Roman" pitchFamily="18" charset="0"/>
              </a:rPr>
              <a:t>Có nội dung và cách thể hiện phù hợp với định hướng phát triển năng lực và phẩm chất của học sinh:</a:t>
            </a:r>
            <a:endParaRPr kumimoji="0" lang="en-US" sz="2000" b="0" i="0" u="none" strike="noStrike" cap="none" normalizeH="0" baseline="0" smtClean="0">
              <a:ln>
                <a:noFill/>
              </a:ln>
              <a:solidFill>
                <a:schemeClr val="bg1"/>
              </a:solidFill>
              <a:effectLst/>
              <a:latin typeface="+mn-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mn-lt"/>
                <a:ea typeface="Times New Roman" pitchFamily="18" charset="0"/>
                <a:cs typeface="Times New Roman" pitchFamily="18" charset="0"/>
              </a:rPr>
              <a:t>- Mục tiêu về kiến thức cần đạt đối với âm, chữ.</a:t>
            </a:r>
            <a:endParaRPr kumimoji="0" lang="en-US" sz="2000" b="0" i="0" u="none" strike="noStrike" cap="none" normalizeH="0" baseline="0" smtClean="0">
              <a:ln>
                <a:noFill/>
              </a:ln>
              <a:solidFill>
                <a:schemeClr val="bg1"/>
              </a:solidFill>
              <a:effectLst/>
              <a:latin typeface="+mn-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mn-lt"/>
                <a:ea typeface="Times New Roman" pitchFamily="18" charset="0"/>
                <a:cs typeface="Times New Roman" pitchFamily="18" charset="0"/>
              </a:rPr>
              <a:t>- Mục tiêu về các năng lực cần đạt (năng lực đặc thù).</a:t>
            </a:r>
            <a:endParaRPr kumimoji="0" lang="en-US" sz="2000" b="0" i="0" u="none" strike="noStrike" cap="none" normalizeH="0" baseline="0" smtClean="0">
              <a:ln>
                <a:noFill/>
              </a:ln>
              <a:solidFill>
                <a:schemeClr val="bg1"/>
              </a:solidFill>
              <a:effectLst/>
              <a:latin typeface="+mn-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mn-lt"/>
                <a:ea typeface="Times New Roman" pitchFamily="18" charset="0"/>
                <a:cs typeface="Times New Roman" pitchFamily="18" charset="0"/>
              </a:rPr>
              <a:t>-</a:t>
            </a:r>
            <a:r>
              <a:rPr lang="en-US" sz="2000" smtClean="0">
                <a:solidFill>
                  <a:schemeClr val="bg1"/>
                </a:solidFill>
                <a:latin typeface="+mn-lt"/>
                <a:ea typeface="Times New Roman" pitchFamily="18" charset="0"/>
                <a:cs typeface="Times New Roman" pitchFamily="18" charset="0"/>
              </a:rPr>
              <a:t> </a:t>
            </a:r>
            <a:r>
              <a:rPr kumimoji="0" lang="en-US" sz="2000" b="0" i="0" u="none" strike="noStrike" cap="none" normalizeH="0" baseline="0" smtClean="0">
                <a:ln>
                  <a:noFill/>
                </a:ln>
                <a:solidFill>
                  <a:schemeClr val="bg1"/>
                </a:solidFill>
                <a:effectLst/>
                <a:latin typeface="+mn-lt"/>
                <a:ea typeface="Times New Roman" pitchFamily="18" charset="0"/>
                <a:cs typeface="Times New Roman" pitchFamily="18" charset="0"/>
              </a:rPr>
              <a:t>Mục tiêu về phẩm chất cần giáo dục và năng lực chung cần phát triển.</a:t>
            </a:r>
            <a:endParaRPr kumimoji="0" lang="en-US" sz="2000" b="0" i="0" u="none" strike="noStrike" cap="none" normalizeH="0" baseline="0" smtClean="0">
              <a:ln>
                <a:noFill/>
              </a:ln>
              <a:solidFill>
                <a:schemeClr val="bg1"/>
              </a:solidFill>
              <a:effectLst/>
              <a:latin typeface="+mn-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smtClean="0">
                <a:ln>
                  <a:noFill/>
                </a:ln>
                <a:solidFill>
                  <a:schemeClr val="bg1"/>
                </a:solidFill>
                <a:effectLst/>
                <a:latin typeface="+mn-lt"/>
                <a:ea typeface="Times New Roman" pitchFamily="18" charset="0"/>
                <a:cs typeface="Times New Roman" pitchFamily="18" charset="0"/>
              </a:rPr>
              <a:t>(Khi trình bày không cần phân tách giữa kiến thức và năng lực đặc thù vì khó để phân tách cụ thể)</a:t>
            </a:r>
            <a:endParaRPr kumimoji="0" lang="en-US" sz="2000" b="0" i="0" u="none" strike="noStrike" cap="none" normalizeH="0" baseline="0" smtClean="0">
              <a:ln>
                <a:noFill/>
              </a:ln>
              <a:solidFill>
                <a:schemeClr val="bg1"/>
              </a:solidFill>
              <a:effectLst/>
              <a:latin typeface="+mn-lt"/>
              <a:cs typeface="Arial" pitchFamily="34" charset="0"/>
            </a:endParaRPr>
          </a:p>
        </p:txBody>
      </p:sp>
    </p:spTree>
    <p:extLst>
      <p:ext uri="{BB962C8B-B14F-4D97-AF65-F5344CB8AC3E}">
        <p14:creationId xmlns="" xmlns:p14="http://schemas.microsoft.com/office/powerpoint/2010/main" val="28385776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85800" y="285750"/>
            <a:ext cx="8001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mn-lt"/>
                <a:ea typeface="Times New Roman" pitchFamily="18" charset="0"/>
                <a:cs typeface="Times New Roman" pitchFamily="18" charset="0"/>
              </a:rPr>
              <a:t>VD:</a:t>
            </a:r>
            <a:r>
              <a:rPr kumimoji="0" lang="en-US" sz="2000" b="0" i="0" u="none" strike="noStrike" cap="none" normalizeH="0" baseline="0" smtClean="0">
                <a:ln>
                  <a:noFill/>
                </a:ln>
                <a:solidFill>
                  <a:srgbClr val="FFFF00"/>
                </a:solidFill>
                <a:effectLst/>
                <a:latin typeface="+mn-lt"/>
                <a:ea typeface="Times New Roman" pitchFamily="18" charset="0"/>
                <a:cs typeface="Times New Roman" pitchFamily="18" charset="0"/>
              </a:rPr>
              <a:t>  </a:t>
            </a:r>
            <a:r>
              <a:rPr kumimoji="0" lang="en-US" sz="2000" b="1" i="0" u="none" strike="noStrike" cap="none" normalizeH="0" baseline="0" smtClean="0">
                <a:ln>
                  <a:noFill/>
                </a:ln>
                <a:solidFill>
                  <a:srgbClr val="FFFF00"/>
                </a:solidFill>
                <a:effectLst/>
                <a:latin typeface="+mn-lt"/>
                <a:ea typeface="Times New Roman" pitchFamily="18" charset="0"/>
                <a:cs typeface="Times New Roman" pitchFamily="18" charset="0"/>
              </a:rPr>
              <a:t>Bài 2 B b `</a:t>
            </a:r>
            <a:endParaRPr kumimoji="0" lang="en-US" sz="2000" b="0" i="0" u="none" strike="noStrike" cap="none" normalizeH="0" baseline="0" smtClean="0">
              <a:ln>
                <a:noFill/>
              </a:ln>
              <a:solidFill>
                <a:srgbClr val="FFFF00"/>
              </a:solidFill>
              <a:effectLst/>
              <a:latin typeface="+mn-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C000"/>
                </a:solidFill>
                <a:effectLst/>
                <a:latin typeface="+mn-lt"/>
                <a:ea typeface="Times New Roman" pitchFamily="18" charset="0"/>
                <a:cs typeface="Times New Roman" pitchFamily="18" charset="0"/>
              </a:rPr>
              <a:t>- Về kiến thức cần đạt: </a:t>
            </a:r>
            <a:r>
              <a:rPr kumimoji="0" lang="en-US" sz="2000" b="0" i="0" u="none" strike="noStrike" cap="none" normalizeH="0" baseline="0" smtClean="0">
                <a:ln>
                  <a:noFill/>
                </a:ln>
                <a:solidFill>
                  <a:schemeClr val="bg1"/>
                </a:solidFill>
                <a:effectLst/>
                <a:latin typeface="+mn-lt"/>
                <a:ea typeface="Times New Roman" pitchFamily="18" charset="0"/>
                <a:cs typeface="Times New Roman" pitchFamily="18" charset="0"/>
              </a:rPr>
              <a:t>nhận biết, đọc, viết chữ b dấu huyền, viết đúng các tiếng từ ngữ có chữ b, dấu huyền. Trả lời các câu hỏi có liên quan đến bài.</a:t>
            </a:r>
            <a:endParaRPr kumimoji="0" lang="en-US" sz="2000" b="0" i="0" u="none" strike="noStrike" cap="none" normalizeH="0" baseline="0" smtClean="0">
              <a:ln>
                <a:noFill/>
              </a:ln>
              <a:solidFill>
                <a:schemeClr val="bg1"/>
              </a:solidFill>
              <a:effectLst/>
              <a:latin typeface="+mn-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C000"/>
                </a:solidFill>
                <a:effectLst/>
                <a:latin typeface="+mn-lt"/>
                <a:ea typeface="Times New Roman" pitchFamily="18" charset="0"/>
                <a:cs typeface="Times New Roman" pitchFamily="18" charset="0"/>
              </a:rPr>
              <a:t>- Về năng lực ngôn ngữ: </a:t>
            </a:r>
            <a:endParaRPr kumimoji="0" lang="en-US" sz="2000" b="0" i="0" u="none" strike="noStrike" cap="none" normalizeH="0" baseline="0" smtClean="0">
              <a:ln>
                <a:noFill/>
              </a:ln>
              <a:solidFill>
                <a:srgbClr val="FFC000"/>
              </a:solidFill>
              <a:effectLst/>
              <a:latin typeface="+mn-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mn-lt"/>
                <a:ea typeface="Times New Roman" pitchFamily="18" charset="0"/>
                <a:cs typeface="Times New Roman" pitchFamily="18" charset="0"/>
              </a:rPr>
              <a:t>+ Biết đọc, viết đúng âm b, thanh huyền, tiếng, từ ngữ có chứa âm, dấu. </a:t>
            </a:r>
            <a:endParaRPr kumimoji="0" lang="en-US" sz="2000" b="0" i="0" u="none" strike="noStrike" cap="none" normalizeH="0" baseline="0" smtClean="0">
              <a:ln>
                <a:noFill/>
              </a:ln>
              <a:solidFill>
                <a:schemeClr val="bg1"/>
              </a:solidFill>
              <a:effectLst/>
              <a:latin typeface="+mn-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mn-lt"/>
                <a:ea typeface="Times New Roman" pitchFamily="18" charset="0"/>
                <a:cs typeface="Times New Roman" pitchFamily="18" charset="0"/>
              </a:rPr>
              <a:t>+ Phát triển vốn từ ngữ dựa trên âm b, thanh huyền</a:t>
            </a:r>
            <a:endParaRPr kumimoji="0" lang="en-US" sz="2000" b="0" i="0" u="none" strike="noStrike" cap="none" normalizeH="0" baseline="0" smtClean="0">
              <a:ln>
                <a:noFill/>
              </a:ln>
              <a:solidFill>
                <a:schemeClr val="bg1"/>
              </a:solidFill>
              <a:effectLst/>
              <a:latin typeface="+mn-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mn-lt"/>
                <a:ea typeface="Times New Roman" pitchFamily="18" charset="0"/>
                <a:cs typeface="Times New Roman" pitchFamily="18" charset="0"/>
              </a:rPr>
              <a:t>+ Phát triển ngôn ngữ nói theo chủ điểm gia đình.</a:t>
            </a:r>
            <a:endParaRPr kumimoji="0" lang="en-US" sz="2000" b="0" i="0" u="none" strike="noStrike" cap="none" normalizeH="0" baseline="0" smtClean="0">
              <a:ln>
                <a:noFill/>
              </a:ln>
              <a:solidFill>
                <a:schemeClr val="bg1"/>
              </a:solidFill>
              <a:effectLst/>
              <a:latin typeface="+mn-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mn-lt"/>
                <a:ea typeface="Times New Roman" pitchFamily="18" charset="0"/>
                <a:cs typeface="Times New Roman" pitchFamily="18" charset="0"/>
              </a:rPr>
              <a:t>+ Phát triển kĩ năng quan sát, nhận biết, suy đoán nội dung tranh….</a:t>
            </a:r>
            <a:endParaRPr kumimoji="0" lang="en-US" sz="2000" b="0" i="0" u="none" strike="noStrike" cap="none" normalizeH="0" baseline="0" smtClean="0">
              <a:ln>
                <a:noFill/>
              </a:ln>
              <a:solidFill>
                <a:schemeClr val="bg1"/>
              </a:solidFill>
              <a:effectLst/>
              <a:latin typeface="+mn-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C000"/>
                </a:solidFill>
                <a:effectLst/>
                <a:latin typeface="+mn-lt"/>
                <a:ea typeface="Times New Roman" pitchFamily="18" charset="0"/>
                <a:cs typeface="Times New Roman" pitchFamily="18" charset="0"/>
              </a:rPr>
              <a:t>- Về phẩm chất cần giáo dục: </a:t>
            </a:r>
            <a:r>
              <a:rPr kumimoji="0" lang="en-US" sz="2000" b="0" i="0" u="none" strike="noStrike" cap="none" normalizeH="0" baseline="0" smtClean="0">
                <a:ln>
                  <a:noFill/>
                </a:ln>
                <a:solidFill>
                  <a:schemeClr val="bg1"/>
                </a:solidFill>
                <a:effectLst/>
                <a:latin typeface="+mn-lt"/>
                <a:ea typeface="Times New Roman" pitchFamily="18" charset="0"/>
                <a:cs typeface="Times New Roman" pitchFamily="18" charset="0"/>
              </a:rPr>
              <a:t>cảm nhận tình cảm tốt đẹp trong gia đình, yêu gia đình,… </a:t>
            </a:r>
            <a:endParaRPr kumimoji="0" lang="en-US" sz="2000" b="0" i="0" u="none" strike="noStrike" cap="none" normalizeH="0" baseline="0" smtClean="0">
              <a:ln>
                <a:noFill/>
              </a:ln>
              <a:solidFill>
                <a:schemeClr val="bg1"/>
              </a:solidFill>
              <a:effectLst/>
              <a:latin typeface="+mn-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C000"/>
                </a:solidFill>
                <a:effectLst/>
                <a:latin typeface="+mn-lt"/>
                <a:ea typeface="Times New Roman" pitchFamily="18" charset="0"/>
                <a:cs typeface="Times New Roman" pitchFamily="18" charset="0"/>
              </a:rPr>
              <a:t>- Năng lực chung cần phát huy: </a:t>
            </a:r>
            <a:r>
              <a:rPr kumimoji="0" lang="en-US" sz="2000" b="0" i="0" u="none" strike="noStrike" cap="none" normalizeH="0" baseline="0" smtClean="0">
                <a:ln>
                  <a:noFill/>
                </a:ln>
                <a:solidFill>
                  <a:schemeClr val="bg1"/>
                </a:solidFill>
                <a:effectLst/>
                <a:latin typeface="+mn-lt"/>
                <a:ea typeface="Times New Roman" pitchFamily="18" charset="0"/>
                <a:cs typeface="Times New Roman" pitchFamily="18" charset="0"/>
              </a:rPr>
              <a:t>chủ động tích cực trong thực hiện nhiệm vụ, mạnh dạn, tự tin…</a:t>
            </a:r>
            <a:endParaRPr kumimoji="0" lang="en-US" sz="2000" b="0" i="0" u="none" strike="noStrike" cap="none" normalizeH="0" baseline="0" smtClean="0">
              <a:ln>
                <a:noFill/>
              </a:ln>
              <a:solidFill>
                <a:schemeClr val="bg1"/>
              </a:solidFill>
              <a:effectLst/>
              <a:latin typeface="+mn-lt"/>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85800" y="285750"/>
            <a:ext cx="8001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800" b="1" smtClean="0">
                <a:solidFill>
                  <a:schemeClr val="bg1"/>
                </a:solidFill>
              </a:rPr>
              <a:t>* </a:t>
            </a:r>
            <a:r>
              <a:rPr lang="en-US" sz="1800" b="1" smtClean="0">
                <a:solidFill>
                  <a:srgbClr val="FFFF00"/>
                </a:solidFill>
              </a:rPr>
              <a:t>Có thể trình bày như sau: Bài 2: B b`</a:t>
            </a:r>
            <a:endParaRPr lang="en-US" sz="1800" b="1" i="1" smtClean="0">
              <a:solidFill>
                <a:srgbClr val="FFFF00"/>
              </a:solidFill>
            </a:endParaRPr>
          </a:p>
          <a:p>
            <a:pPr algn="just"/>
            <a:r>
              <a:rPr lang="en-US" sz="1800" b="1" smtClean="0">
                <a:solidFill>
                  <a:schemeClr val="bg1"/>
                </a:solidFill>
              </a:rPr>
              <a:t>Mục tiêu: Giúp HS</a:t>
            </a:r>
            <a:endParaRPr lang="en-US" sz="1800" b="1" i="1" smtClean="0">
              <a:solidFill>
                <a:schemeClr val="bg1"/>
              </a:solidFill>
            </a:endParaRPr>
          </a:p>
          <a:p>
            <a:pPr algn="just"/>
            <a:r>
              <a:rPr lang="en-US" sz="1800" smtClean="0">
                <a:solidFill>
                  <a:schemeClr val="bg1"/>
                </a:solidFill>
              </a:rPr>
              <a:t>- Nhận biết và đọc đúng âm b; đọc đúng tiếng, từ, câu có âm b, thanh huyền; hiểu và trả lời được các câu hỏi có liên quan đến nội dung đã học.</a:t>
            </a:r>
            <a:endParaRPr lang="en-US" sz="1800" b="1" i="1" smtClean="0">
              <a:solidFill>
                <a:schemeClr val="bg1"/>
              </a:solidFill>
            </a:endParaRPr>
          </a:p>
          <a:p>
            <a:pPr algn="just"/>
            <a:r>
              <a:rPr lang="en-US" sz="1800" smtClean="0">
                <a:solidFill>
                  <a:schemeClr val="bg1"/>
                </a:solidFill>
              </a:rPr>
              <a:t>- Viết đúng chữ b, dấu huyền; viết đúng các tiếng, từ ngữ có chữ b, dấu huyền.</a:t>
            </a:r>
            <a:endParaRPr lang="en-US" sz="1800" b="1" i="1" smtClean="0">
              <a:solidFill>
                <a:schemeClr val="bg1"/>
              </a:solidFill>
            </a:endParaRPr>
          </a:p>
          <a:p>
            <a:pPr algn="just"/>
            <a:r>
              <a:rPr lang="en-US" sz="1800" smtClean="0">
                <a:solidFill>
                  <a:schemeClr val="bg1"/>
                </a:solidFill>
              </a:rPr>
              <a:t>- Phát triển vốn từ dựa trên những từ ngữ chứa âm b và thanh huyền có trong bài học.</a:t>
            </a:r>
            <a:endParaRPr lang="en-US" sz="1800" b="1" i="1" smtClean="0">
              <a:solidFill>
                <a:schemeClr val="bg1"/>
              </a:solidFill>
            </a:endParaRPr>
          </a:p>
          <a:p>
            <a:pPr algn="just"/>
            <a:r>
              <a:rPr lang="en-US" sz="1800" smtClean="0">
                <a:solidFill>
                  <a:schemeClr val="bg1"/>
                </a:solidFill>
              </a:rPr>
              <a:t>- Phát triển ngôn ngữ nói theo chủ điểm gia đình được gợi ý trong tranh.</a:t>
            </a:r>
            <a:endParaRPr lang="en-US" sz="1800" b="1" i="1" smtClean="0">
              <a:solidFill>
                <a:schemeClr val="bg1"/>
              </a:solidFill>
            </a:endParaRPr>
          </a:p>
          <a:p>
            <a:pPr algn="just"/>
            <a:r>
              <a:rPr lang="en-US" sz="1800" smtClean="0">
                <a:solidFill>
                  <a:schemeClr val="bg1"/>
                </a:solidFill>
              </a:rPr>
              <a:t>- Phát triển kỹ năng quan sát, nhận biết nhân vật (nhận biết các thành viên trong gia đình: ông, bà, bố, mẹ, anh, chị, em…) và suy đoán được nội dung tranh (tình yêu thương giữa ông bà và cháu, tình cảm giữa con cái với cha mẹ…)</a:t>
            </a:r>
            <a:endParaRPr lang="en-US" sz="1800" b="1" i="1" smtClean="0">
              <a:solidFill>
                <a:schemeClr val="bg1"/>
              </a:solidFill>
            </a:endParaRPr>
          </a:p>
          <a:p>
            <a:pPr algn="just"/>
            <a:r>
              <a:rPr lang="en-US" sz="1800" smtClean="0">
                <a:solidFill>
                  <a:schemeClr val="bg1"/>
                </a:solidFill>
              </a:rPr>
              <a:t>- Cảm nhận được tình cảm gia đình tốt đẹp. </a:t>
            </a:r>
            <a:endParaRPr lang="en-US" sz="1800" b="1" i="1" smtClean="0">
              <a:solidFill>
                <a:schemeClr val="bg1"/>
              </a:solidFill>
            </a:endParaRPr>
          </a:p>
          <a:p>
            <a:pPr algn="just"/>
            <a:r>
              <a:rPr lang="en-US" sz="1800" smtClean="0">
                <a:solidFill>
                  <a:schemeClr val="bg1"/>
                </a:solidFill>
              </a:rPr>
              <a:t>- Phát huy tính tích cực, chủ động, mạnh dạn tự tin trong trao đổi.</a:t>
            </a:r>
            <a:endParaRPr lang="en-US" sz="1800" b="1" i="1">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85800" y="895350"/>
            <a:ext cx="8001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b="1" smtClean="0">
                <a:solidFill>
                  <a:srgbClr val="FFFF00"/>
                </a:solidFill>
              </a:rPr>
              <a:t>II. CHUẨN BỊ</a:t>
            </a:r>
            <a:endParaRPr lang="en-US" sz="2400" b="1" i="1" smtClean="0">
              <a:solidFill>
                <a:srgbClr val="FFFF00"/>
              </a:solidFill>
            </a:endParaRPr>
          </a:p>
          <a:p>
            <a:pPr algn="just"/>
            <a:r>
              <a:rPr lang="en-US" sz="2400" smtClean="0">
                <a:solidFill>
                  <a:schemeClr val="bg1"/>
                </a:solidFill>
              </a:rPr>
              <a:t>1. Chuẩn bị về kiến thức (tiếng Việt, đời sống) mà GV cần để dạy tốt bài.</a:t>
            </a:r>
            <a:endParaRPr lang="en-US" sz="2400" b="1" i="1" smtClean="0">
              <a:solidFill>
                <a:schemeClr val="bg1"/>
              </a:solidFill>
            </a:endParaRPr>
          </a:p>
          <a:p>
            <a:pPr algn="just"/>
            <a:r>
              <a:rPr lang="en-US" sz="2400" smtClean="0">
                <a:solidFill>
                  <a:schemeClr val="bg1"/>
                </a:solidFill>
              </a:rPr>
              <a:t>a. Kiến thức Tiếng Việt</a:t>
            </a:r>
            <a:endParaRPr lang="en-US" sz="2400" b="1" i="1" smtClean="0">
              <a:solidFill>
                <a:schemeClr val="bg1"/>
              </a:solidFill>
            </a:endParaRPr>
          </a:p>
          <a:p>
            <a:pPr algn="just"/>
            <a:r>
              <a:rPr lang="en-US" sz="2400" smtClean="0">
                <a:solidFill>
                  <a:schemeClr val="bg1"/>
                </a:solidFill>
              </a:rPr>
              <a:t>b. Kiến thức đời sống</a:t>
            </a:r>
            <a:endParaRPr lang="en-US" sz="2400" b="1" i="1" smtClean="0">
              <a:solidFill>
                <a:schemeClr val="bg1"/>
              </a:solidFill>
            </a:endParaRPr>
          </a:p>
          <a:p>
            <a:pPr algn="just"/>
            <a:r>
              <a:rPr lang="en-US" sz="2400" smtClean="0">
                <a:solidFill>
                  <a:schemeClr val="bg1"/>
                </a:solidFill>
              </a:rPr>
              <a:t>2. Chuẩn bị về phương tiện dạy học.</a:t>
            </a:r>
            <a:endParaRPr lang="en-US" sz="2400" b="1" i="1" smtClean="0">
              <a:solidFill>
                <a:schemeClr val="bg1"/>
              </a:solidFill>
            </a:endParaRPr>
          </a:p>
          <a:p>
            <a:pPr algn="just"/>
            <a:r>
              <a:rPr lang="en-US" sz="2400" smtClean="0">
                <a:solidFill>
                  <a:schemeClr val="bg1"/>
                </a:solidFill>
              </a:rPr>
              <a:t>- Tranh minh họa.</a:t>
            </a:r>
            <a:endParaRPr lang="en-US" sz="2400" b="1" i="1" smtClean="0">
              <a:solidFill>
                <a:schemeClr val="bg1"/>
              </a:solidFill>
            </a:endParaRPr>
          </a:p>
          <a:p>
            <a:pPr algn="just"/>
            <a:r>
              <a:rPr lang="en-US" sz="2400" smtClean="0">
                <a:solidFill>
                  <a:schemeClr val="bg1"/>
                </a:solidFill>
              </a:rPr>
              <a:t>- Máy chiếu,…</a:t>
            </a:r>
            <a:endParaRPr lang="en-US" sz="2400" b="1" i="1">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85800" y="590550"/>
            <a:ext cx="80010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200" b="1" smtClean="0">
                <a:solidFill>
                  <a:srgbClr val="FFFF00"/>
                </a:solidFill>
              </a:rPr>
              <a:t>VD: Bài 2 B b `</a:t>
            </a:r>
            <a:endParaRPr lang="en-US" sz="2200" b="1" i="1" smtClean="0">
              <a:solidFill>
                <a:srgbClr val="FFFF00"/>
              </a:solidFill>
            </a:endParaRPr>
          </a:p>
          <a:p>
            <a:r>
              <a:rPr lang="en-US" sz="2200" b="1" smtClean="0">
                <a:solidFill>
                  <a:schemeClr val="bg1"/>
                </a:solidFill>
              </a:rPr>
              <a:t>II. Chuẩn bị</a:t>
            </a:r>
          </a:p>
          <a:p>
            <a:r>
              <a:rPr lang="en-US" sz="2200" i="1" smtClean="0">
                <a:solidFill>
                  <a:schemeClr val="bg1"/>
                </a:solidFill>
              </a:rPr>
              <a:t>1. Kiến thứcTiếng Việt: </a:t>
            </a:r>
            <a:endParaRPr lang="en-US" sz="2200" b="1" i="1" smtClean="0">
              <a:solidFill>
                <a:schemeClr val="bg1"/>
              </a:solidFill>
            </a:endParaRPr>
          </a:p>
          <a:p>
            <a:r>
              <a:rPr lang="en-US" sz="2200" smtClean="0">
                <a:solidFill>
                  <a:schemeClr val="bg1"/>
                </a:solidFill>
              </a:rPr>
              <a:t>+ GV nắm vững cách phát âm của âm b: phụ âm môi – môi</a:t>
            </a:r>
            <a:endParaRPr lang="en-US" sz="2200" b="1" i="1" smtClean="0">
              <a:solidFill>
                <a:schemeClr val="bg1"/>
              </a:solidFill>
            </a:endParaRPr>
          </a:p>
          <a:p>
            <a:r>
              <a:rPr lang="en-US" sz="2200" smtClean="0">
                <a:solidFill>
                  <a:schemeClr val="bg1"/>
                </a:solidFill>
              </a:rPr>
              <a:t>+  Nắm vững cấu tạo và cách viết chữ ghi âm b.</a:t>
            </a:r>
          </a:p>
          <a:p>
            <a:r>
              <a:rPr lang="en-US" sz="2200" i="1" smtClean="0">
                <a:solidFill>
                  <a:schemeClr val="bg1"/>
                </a:solidFill>
              </a:rPr>
              <a:t>2. Kiến thức đời sống</a:t>
            </a:r>
          </a:p>
          <a:p>
            <a:r>
              <a:rPr lang="en-US" sz="2200" smtClean="0">
                <a:solidFill>
                  <a:schemeClr val="bg1"/>
                </a:solidFill>
              </a:rPr>
              <a:t>+ Hiểu một số sự vật: búp bê, ba ba,…</a:t>
            </a:r>
            <a:endParaRPr lang="en-US" sz="2200" b="1" i="1" smtClean="0">
              <a:solidFill>
                <a:schemeClr val="bg1"/>
              </a:solidFill>
            </a:endParaRPr>
          </a:p>
          <a:p>
            <a:r>
              <a:rPr lang="en-US" sz="2200" i="1" smtClean="0">
                <a:solidFill>
                  <a:schemeClr val="bg1"/>
                </a:solidFill>
              </a:rPr>
              <a:t>3. Chuẩn bị về phương tiện:</a:t>
            </a:r>
            <a:endParaRPr lang="en-US" sz="2200" b="1" i="1" smtClean="0">
              <a:solidFill>
                <a:schemeClr val="bg1"/>
              </a:solidFill>
            </a:endParaRPr>
          </a:p>
          <a:p>
            <a:r>
              <a:rPr lang="en-US" sz="2200" smtClean="0">
                <a:solidFill>
                  <a:schemeClr val="bg1"/>
                </a:solidFill>
              </a:rPr>
              <a:t>+ Bộ thẻ âm chữ</a:t>
            </a:r>
            <a:endParaRPr lang="en-US" sz="2200" b="1" i="1" smtClean="0">
              <a:solidFill>
                <a:schemeClr val="bg1"/>
              </a:solidFill>
            </a:endParaRPr>
          </a:p>
          <a:p>
            <a:r>
              <a:rPr lang="en-US" sz="2200" smtClean="0">
                <a:solidFill>
                  <a:schemeClr val="bg1"/>
                </a:solidFill>
              </a:rPr>
              <a:t>+ Trình chiếu: Hình ảnh về búp bê, ba ba, gia đình….</a:t>
            </a:r>
            <a:endParaRPr lang="en-US" sz="2200" b="1" i="1" smtClean="0">
              <a:solidFill>
                <a:schemeClr val="bg1"/>
              </a:solidFill>
            </a:endParaRPr>
          </a:p>
          <a:p>
            <a:r>
              <a:rPr lang="en-US" sz="2200" smtClean="0">
                <a:solidFill>
                  <a:schemeClr val="bg1"/>
                </a:solidFill>
              </a:rPr>
              <a:t>+ Phần mềm hướng dẫn viết chữ,…</a:t>
            </a:r>
            <a:endParaRPr lang="en-US" sz="2200" b="1" i="1" smtClean="0">
              <a:solidFill>
                <a:schemeClr val="bg1"/>
              </a:solidFill>
            </a:endParaRPr>
          </a:p>
          <a:p>
            <a:pPr algn="just"/>
            <a:endParaRPr lang="en-US" sz="2400" b="1" i="1">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85800" y="590550"/>
            <a:ext cx="8001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b="1" smtClean="0">
                <a:solidFill>
                  <a:srgbClr val="FFFF00"/>
                </a:solidFill>
              </a:rPr>
              <a:t>III. HOẠT ĐỘNG DẠY HỌC</a:t>
            </a:r>
            <a:endParaRPr lang="en-US" sz="2400" b="1" i="1" smtClean="0">
              <a:solidFill>
                <a:srgbClr val="FFFF00"/>
              </a:solidFill>
            </a:endParaRPr>
          </a:p>
          <a:p>
            <a:pPr algn="just"/>
            <a:r>
              <a:rPr lang="en-US" sz="2400" b="1" smtClean="0">
                <a:solidFill>
                  <a:schemeClr val="bg1"/>
                </a:solidFill>
              </a:rPr>
              <a:t>1. Ôn và khởi động (hoặc khởi động) (2 – 3’)</a:t>
            </a:r>
            <a:endParaRPr lang="en-US" sz="2400" b="1" i="1" smtClean="0">
              <a:solidFill>
                <a:schemeClr val="bg1"/>
              </a:solidFill>
            </a:endParaRPr>
          </a:p>
          <a:p>
            <a:pPr algn="just"/>
            <a:r>
              <a:rPr lang="en-US" sz="2400" smtClean="0">
                <a:solidFill>
                  <a:schemeClr val="bg1"/>
                </a:solidFill>
              </a:rPr>
              <a:t>- HS ôn lại chữ đã học ở tiết trước. GV có thể cho HS chơi trò chơi nhận biết các nét tạo ra chữ đã học bằng trò chơi phù hợp.</a:t>
            </a:r>
            <a:endParaRPr lang="en-US" sz="2400" b="1" i="1" smtClean="0">
              <a:solidFill>
                <a:schemeClr val="bg1"/>
              </a:solidFill>
            </a:endParaRPr>
          </a:p>
          <a:p>
            <a:pPr algn="just"/>
            <a:r>
              <a:rPr lang="en-US" sz="2400" b="1" smtClean="0">
                <a:solidFill>
                  <a:schemeClr val="bg1"/>
                </a:solidFill>
              </a:rPr>
              <a:t>2. Nhận biết (5’)</a:t>
            </a:r>
            <a:endParaRPr lang="en-US" sz="2400" b="1" i="1" smtClean="0">
              <a:solidFill>
                <a:schemeClr val="bg1"/>
              </a:solidFill>
            </a:endParaRPr>
          </a:p>
          <a:p>
            <a:pPr algn="just"/>
            <a:r>
              <a:rPr lang="en-US" sz="2400" smtClean="0">
                <a:solidFill>
                  <a:schemeClr val="bg1"/>
                </a:solidFill>
              </a:rPr>
              <a:t>- Học sinh quan sát các tranh và trả lời câu hỏi có nội dung liên quan đến tranh.</a:t>
            </a:r>
            <a:endParaRPr lang="en-US" sz="2400" b="1" i="1" smtClean="0">
              <a:solidFill>
                <a:schemeClr val="bg1"/>
              </a:solidFill>
            </a:endParaRPr>
          </a:p>
          <a:p>
            <a:pPr algn="just"/>
            <a:r>
              <a:rPr lang="en-US" sz="2400" smtClean="0">
                <a:solidFill>
                  <a:schemeClr val="bg1"/>
                </a:solidFill>
              </a:rPr>
              <a:t>- Học sinh nhận biết câu dưới tranh và nói theo.</a:t>
            </a:r>
            <a:endParaRPr lang="en-US" sz="2400" b="1" i="1" smtClean="0">
              <a:solidFill>
                <a:schemeClr val="bg1"/>
              </a:solidFill>
            </a:endParaRPr>
          </a:p>
          <a:p>
            <a:pPr algn="just"/>
            <a:r>
              <a:rPr lang="en-US" sz="2400" smtClean="0">
                <a:solidFill>
                  <a:schemeClr val="bg1"/>
                </a:solidFill>
              </a:rPr>
              <a:t>- Học sinh nhận biết tiếng có âm cần học.</a:t>
            </a:r>
            <a:endParaRPr lang="en-US" sz="2400" b="1" i="1" smtClean="0">
              <a:solidFill>
                <a:schemeClr val="bg1"/>
              </a:solidFill>
            </a:endParaRPr>
          </a:p>
          <a:p>
            <a:pPr algn="just"/>
            <a:r>
              <a:rPr lang="en-US" sz="2400" smtClean="0">
                <a:solidFill>
                  <a:schemeClr val="bg1"/>
                </a:solidFill>
              </a:rPr>
              <a:t>-</a:t>
            </a:r>
            <a:r>
              <a:rPr lang="en-US" sz="2400" smtClean="0"/>
              <a:t> </a:t>
            </a:r>
            <a:r>
              <a:rPr lang="en-US" sz="2400" smtClean="0">
                <a:solidFill>
                  <a:schemeClr val="bg1"/>
                </a:solidFill>
              </a:rPr>
              <a:t>Giới thiệu âm mới. GV viết bảng, HS nhắc lại</a:t>
            </a:r>
            <a:endParaRPr lang="en-US" sz="2400" b="1" i="1" smtClean="0">
              <a:solidFill>
                <a:schemeClr val="bg1"/>
              </a:solidFill>
            </a:endParaRPr>
          </a:p>
          <a:p>
            <a:pPr algn="just">
              <a:buFontTx/>
              <a:buChar char="-"/>
            </a:pPr>
            <a:endParaRPr lang="en-US" sz="2400" b="1" i="1">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85800" y="590550"/>
            <a:ext cx="8001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smtClean="0">
                <a:solidFill>
                  <a:schemeClr val="bg1"/>
                </a:solidFill>
              </a:rPr>
              <a:t>3. Đọc (15 – 17’)</a:t>
            </a:r>
            <a:endParaRPr lang="en-US" sz="2400" b="1" i="1" smtClean="0">
              <a:solidFill>
                <a:schemeClr val="bg1"/>
              </a:solidFill>
            </a:endParaRPr>
          </a:p>
          <a:p>
            <a:r>
              <a:rPr lang="en-US" sz="2400" b="1" smtClean="0">
                <a:solidFill>
                  <a:schemeClr val="bg1"/>
                </a:solidFill>
              </a:rPr>
              <a:t>a. Đọc âm </a:t>
            </a:r>
            <a:endParaRPr lang="en-US" sz="2400" b="1" i="1" smtClean="0">
              <a:solidFill>
                <a:schemeClr val="bg1"/>
              </a:solidFill>
            </a:endParaRPr>
          </a:p>
          <a:p>
            <a:r>
              <a:rPr lang="en-US" sz="2400" smtClean="0">
                <a:solidFill>
                  <a:schemeClr val="bg1"/>
                </a:solidFill>
              </a:rPr>
              <a:t>- GV đưa chữ lên bảng để giúp HS nhận biết chữ trong bài học.</a:t>
            </a:r>
            <a:endParaRPr lang="en-US" sz="2400" b="1" i="1" smtClean="0">
              <a:solidFill>
                <a:schemeClr val="bg1"/>
              </a:solidFill>
            </a:endParaRPr>
          </a:p>
          <a:p>
            <a:r>
              <a:rPr lang="en-US" sz="2400" smtClean="0">
                <a:solidFill>
                  <a:schemeClr val="bg1"/>
                </a:solidFill>
              </a:rPr>
              <a:t>- GV đọc mẫu âm .</a:t>
            </a:r>
            <a:endParaRPr lang="en-US" sz="2400" b="1" i="1" smtClean="0">
              <a:solidFill>
                <a:schemeClr val="bg1"/>
              </a:solidFill>
            </a:endParaRPr>
          </a:p>
          <a:p>
            <a:r>
              <a:rPr lang="en-US" sz="2400" smtClean="0">
                <a:solidFill>
                  <a:schemeClr val="bg1"/>
                </a:solidFill>
              </a:rPr>
              <a:t>- GV yêu cầu HS đọc âm nối tiếp, sau đó từng nhóm và cả lớp đồng thanh đọc một số lần. </a:t>
            </a:r>
            <a:endParaRPr lang="en-US" sz="2400" b="1" i="1" smtClean="0">
              <a:solidFill>
                <a:schemeClr val="bg1"/>
              </a:solidFill>
            </a:endParaRPr>
          </a:p>
          <a:p>
            <a:pPr algn="just">
              <a:buFontTx/>
              <a:buChar char="-"/>
            </a:pPr>
            <a:endParaRPr lang="en-US" sz="2400" b="1" i="1">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85800" y="590550"/>
            <a:ext cx="8001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smtClean="0">
                <a:solidFill>
                  <a:schemeClr val="bg1"/>
                </a:solidFill>
              </a:rPr>
              <a:t>b. Đọc tiếng</a:t>
            </a:r>
            <a:endParaRPr lang="en-US" sz="2400" b="1" i="1" smtClean="0">
              <a:solidFill>
                <a:schemeClr val="bg1"/>
              </a:solidFill>
            </a:endParaRPr>
          </a:p>
          <a:p>
            <a:r>
              <a:rPr lang="en-US" sz="2400" i="1" smtClean="0">
                <a:solidFill>
                  <a:schemeClr val="bg1"/>
                </a:solidFill>
              </a:rPr>
              <a:t>- Đọc tiếng mẫu: </a:t>
            </a:r>
            <a:endParaRPr lang="en-US" sz="2400" b="1" i="1" smtClean="0">
              <a:solidFill>
                <a:schemeClr val="bg1"/>
              </a:solidFill>
            </a:endParaRPr>
          </a:p>
          <a:p>
            <a:r>
              <a:rPr lang="en-US" sz="2400" smtClean="0">
                <a:solidFill>
                  <a:schemeClr val="bg1"/>
                </a:solidFill>
              </a:rPr>
              <a:t>+ GV giới thiệu mô hình tiếng mẫu (trong SHS): </a:t>
            </a:r>
            <a:endParaRPr lang="en-US" sz="2400" b="1" i="1" smtClean="0">
              <a:solidFill>
                <a:schemeClr val="bg1"/>
              </a:solidFill>
            </a:endParaRPr>
          </a:p>
          <a:p>
            <a:r>
              <a:rPr lang="en-US" sz="2400" smtClean="0">
                <a:solidFill>
                  <a:schemeClr val="bg1"/>
                </a:solidFill>
              </a:rPr>
              <a:t>GV khuyến khích HS vận dụng mô hình các tiếng đã học để nhận biết mô hình và đọc thành tiếng </a:t>
            </a:r>
            <a:endParaRPr lang="en-US" sz="2400" b="1" i="1" smtClean="0">
              <a:solidFill>
                <a:schemeClr val="bg1"/>
              </a:solidFill>
            </a:endParaRPr>
          </a:p>
          <a:p>
            <a:r>
              <a:rPr lang="en-US" sz="2400" smtClean="0">
                <a:solidFill>
                  <a:schemeClr val="bg1"/>
                </a:solidFill>
              </a:rPr>
              <a:t>+ HS đánh vần tiếng mẫu (cá nhân, đồng thanh)</a:t>
            </a:r>
            <a:endParaRPr lang="en-US" sz="2400" b="1" i="1" smtClean="0">
              <a:solidFill>
                <a:schemeClr val="bg1"/>
              </a:solidFill>
            </a:endParaRPr>
          </a:p>
          <a:p>
            <a:r>
              <a:rPr lang="en-US" sz="2400" smtClean="0">
                <a:solidFill>
                  <a:schemeClr val="bg1"/>
                </a:solidFill>
              </a:rPr>
              <a:t>+ HS đọc trơn tiếng mẫu (cá nhân, đồng thanh) </a:t>
            </a:r>
            <a:endParaRPr lang="en-US" sz="2400" b="1" i="1" smtClean="0">
              <a:solidFill>
                <a:schemeClr val="bg1"/>
              </a:solidFill>
            </a:endParaRPr>
          </a:p>
          <a:p>
            <a:pPr algn="just"/>
            <a:endParaRPr lang="en-US" sz="2400" b="1" i="1">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85800" y="590550"/>
            <a:ext cx="80010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600"/>
              </a:spcAft>
            </a:pPr>
            <a:r>
              <a:rPr lang="en-US" sz="2000" b="1" i="1" smtClean="0">
                <a:solidFill>
                  <a:schemeClr val="bg1"/>
                </a:solidFill>
              </a:rPr>
              <a:t>- Đọc tiếng trong SHS: </a:t>
            </a:r>
            <a:r>
              <a:rPr lang="en-US" sz="2000" b="1" i="1" smtClean="0">
                <a:solidFill>
                  <a:srgbClr val="FFFF00"/>
                </a:solidFill>
              </a:rPr>
              <a:t>(bước này bắt đầu từ bài 6 mới có)</a:t>
            </a:r>
          </a:p>
          <a:p>
            <a:pPr algn="just">
              <a:spcAft>
                <a:spcPts val="600"/>
              </a:spcAft>
            </a:pPr>
            <a:r>
              <a:rPr lang="en-US" sz="2000" smtClean="0">
                <a:solidFill>
                  <a:schemeClr val="bg1"/>
                </a:solidFill>
              </a:rPr>
              <a:t>+ Đọc tiếng chứa âm chữ thứ nhất.</a:t>
            </a:r>
            <a:endParaRPr lang="en-US" sz="2000" b="1" i="1" smtClean="0">
              <a:solidFill>
                <a:schemeClr val="bg1"/>
              </a:solidFill>
            </a:endParaRPr>
          </a:p>
          <a:p>
            <a:pPr algn="just">
              <a:spcAft>
                <a:spcPts val="600"/>
              </a:spcAft>
            </a:pPr>
            <a:r>
              <a:rPr lang="en-US" sz="2000" smtClean="0">
                <a:solidFill>
                  <a:schemeClr val="bg1"/>
                </a:solidFill>
              </a:rPr>
              <a:t>. G đưa các tiếng chứa âm chữ thứ nhất, yêu cầu HS tìm điểm chung (cùng chứa âm chữ thứ nhất)</a:t>
            </a:r>
            <a:endParaRPr lang="en-US" sz="2000" b="1" i="1" smtClean="0">
              <a:solidFill>
                <a:schemeClr val="bg1"/>
              </a:solidFill>
            </a:endParaRPr>
          </a:p>
          <a:p>
            <a:pPr algn="just">
              <a:spcAft>
                <a:spcPts val="600"/>
              </a:spcAft>
            </a:pPr>
            <a:r>
              <a:rPr lang="en-US" sz="2000" smtClean="0">
                <a:solidFill>
                  <a:schemeClr val="bg1"/>
                </a:solidFill>
              </a:rPr>
              <a:t>. Đánh vần tiếng: một số HS đánh vần tất cả các tiếng có cùng một âm chữ đang học (nếu lớp H đọc tốt, bỏ qua bước này)</a:t>
            </a:r>
            <a:endParaRPr lang="en-US" sz="2000" b="1" i="1" smtClean="0">
              <a:solidFill>
                <a:schemeClr val="bg1"/>
              </a:solidFill>
            </a:endParaRPr>
          </a:p>
          <a:p>
            <a:pPr algn="just">
              <a:spcAft>
                <a:spcPts val="600"/>
              </a:spcAft>
            </a:pPr>
            <a:r>
              <a:rPr lang="en-US" sz="2000" smtClean="0">
                <a:solidFill>
                  <a:schemeClr val="bg1"/>
                </a:solidFill>
              </a:rPr>
              <a:t>. H đọc trơn các tiếng có cùng một chữ đang học (H nào lúng túng, GV có thể cho H đó đánh vần lại rồi mới đọc trơn)</a:t>
            </a:r>
            <a:endParaRPr lang="en-US" sz="2000" b="1" i="1" smtClean="0">
              <a:solidFill>
                <a:schemeClr val="bg1"/>
              </a:solidFill>
            </a:endParaRPr>
          </a:p>
          <a:p>
            <a:pPr algn="just">
              <a:spcAft>
                <a:spcPts val="600"/>
              </a:spcAft>
            </a:pPr>
            <a:r>
              <a:rPr lang="en-US" sz="2000" smtClean="0">
                <a:solidFill>
                  <a:schemeClr val="bg1"/>
                </a:solidFill>
              </a:rPr>
              <a:t>+ Đọc tiếng chứa âm chữ thứ hai: quy trình tương tự.</a:t>
            </a:r>
            <a:endParaRPr lang="en-US" sz="2000" b="1" i="1" smtClean="0">
              <a:solidFill>
                <a:schemeClr val="bg1"/>
              </a:solidFill>
            </a:endParaRPr>
          </a:p>
          <a:p>
            <a:pPr algn="just">
              <a:spcAft>
                <a:spcPts val="600"/>
              </a:spcAft>
            </a:pPr>
            <a:r>
              <a:rPr lang="en-US" sz="2000" smtClean="0">
                <a:solidFill>
                  <a:schemeClr val="bg1"/>
                </a:solidFill>
              </a:rPr>
              <a:t>+ Đọc trơn các tiếng chứa âm chữ đang học </a:t>
            </a:r>
            <a:endParaRPr lang="en-US" sz="2000" b="1" i="1" smtClean="0">
              <a:solidFill>
                <a:schemeClr val="bg1"/>
              </a:solidFill>
            </a:endParaRPr>
          </a:p>
          <a:p>
            <a:pPr algn="just">
              <a:spcAft>
                <a:spcPts val="600"/>
              </a:spcAft>
            </a:pPr>
            <a:r>
              <a:rPr lang="en-US" sz="2000" smtClean="0">
                <a:solidFill>
                  <a:schemeClr val="bg1"/>
                </a:solidFill>
              </a:rPr>
              <a:t>+ Đọc tất cả các tiếng.</a:t>
            </a:r>
            <a:r>
              <a:rPr lang="en-US" sz="2000" i="1" smtClean="0">
                <a:solidFill>
                  <a:schemeClr val="bg1"/>
                </a:solidFill>
              </a:rPr>
              <a:t> </a:t>
            </a:r>
            <a:endParaRPr lang="en-US" sz="2000" b="1" i="1" smtClean="0">
              <a:solidFill>
                <a:schemeClr val="bg1"/>
              </a:solidFill>
            </a:endParaRPr>
          </a:p>
          <a:p>
            <a:pPr algn="just"/>
            <a:endParaRPr lang="en-US" sz="2400" b="1" i="1">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85800" y="590550"/>
            <a:ext cx="8001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i="1" smtClean="0">
                <a:solidFill>
                  <a:schemeClr val="bg1"/>
                </a:solidFill>
              </a:rPr>
              <a:t>- Ghép chữ cái tạo tiếng: </a:t>
            </a:r>
            <a:endParaRPr lang="en-US" sz="2400" b="1" i="1" smtClean="0">
              <a:solidFill>
                <a:schemeClr val="bg1"/>
              </a:solidFill>
            </a:endParaRPr>
          </a:p>
          <a:p>
            <a:pPr algn="just"/>
            <a:r>
              <a:rPr lang="en-US" sz="2400" smtClean="0">
                <a:solidFill>
                  <a:schemeClr val="bg1"/>
                </a:solidFill>
              </a:rPr>
              <a:t>+ HS tự tạo các tiếng có chứa âm vừa học</a:t>
            </a:r>
            <a:endParaRPr lang="en-US" sz="2400" b="1" i="1" smtClean="0">
              <a:solidFill>
                <a:schemeClr val="bg1"/>
              </a:solidFill>
            </a:endParaRPr>
          </a:p>
          <a:p>
            <a:pPr algn="just"/>
            <a:r>
              <a:rPr lang="en-US" sz="2400" smtClean="0">
                <a:solidFill>
                  <a:schemeClr val="bg1"/>
                </a:solidFill>
              </a:rPr>
              <a:t>+ GV yêu cầu HS phân tích tiếng. HS nêu lại cách ghép.</a:t>
            </a:r>
            <a:endParaRPr lang="en-US" sz="2400" b="1" i="1" smtClean="0">
              <a:solidFill>
                <a:schemeClr val="bg1"/>
              </a:solidFill>
            </a:endParaRPr>
          </a:p>
          <a:p>
            <a:pPr algn="just"/>
            <a:r>
              <a:rPr lang="en-US" sz="2400" b="1" smtClean="0">
                <a:solidFill>
                  <a:schemeClr val="bg1"/>
                </a:solidFill>
              </a:rPr>
              <a:t>c. Đọc từ ngữ</a:t>
            </a:r>
            <a:endParaRPr lang="en-US" sz="2400" b="1" i="1" smtClean="0">
              <a:solidFill>
                <a:schemeClr val="bg1"/>
              </a:solidFill>
            </a:endParaRPr>
          </a:p>
          <a:p>
            <a:pPr algn="just"/>
            <a:r>
              <a:rPr lang="en-US" sz="2400" smtClean="0">
                <a:solidFill>
                  <a:schemeClr val="bg1"/>
                </a:solidFill>
              </a:rPr>
              <a:t>- GV lần lượt đưa tranh minh hoạ cho từng từ: </a:t>
            </a:r>
            <a:endParaRPr lang="en-US" sz="2400" b="1" i="1" smtClean="0">
              <a:solidFill>
                <a:schemeClr val="bg1"/>
              </a:solidFill>
            </a:endParaRPr>
          </a:p>
          <a:p>
            <a:pPr algn="just"/>
            <a:r>
              <a:rPr lang="en-US" sz="2400" smtClean="0">
                <a:solidFill>
                  <a:schemeClr val="bg1"/>
                </a:solidFill>
              </a:rPr>
              <a:t>+ GV nêu yêu cầu nói tên sự vật trong tranh.</a:t>
            </a:r>
            <a:endParaRPr lang="en-US" sz="2400" b="1" i="1" smtClean="0">
              <a:solidFill>
                <a:schemeClr val="bg1"/>
              </a:solidFill>
            </a:endParaRPr>
          </a:p>
          <a:p>
            <a:pPr algn="just"/>
            <a:r>
              <a:rPr lang="en-US" sz="2400" smtClean="0">
                <a:solidFill>
                  <a:schemeClr val="bg1"/>
                </a:solidFill>
              </a:rPr>
              <a:t>+ GV viết tiếng, từ vừa nêu dưới tranh. </a:t>
            </a:r>
            <a:endParaRPr lang="en-US" sz="2400" b="1" i="1" smtClean="0">
              <a:solidFill>
                <a:schemeClr val="bg1"/>
              </a:solidFill>
            </a:endParaRPr>
          </a:p>
          <a:p>
            <a:pPr algn="just"/>
            <a:r>
              <a:rPr lang="en-US" sz="2400" smtClean="0">
                <a:solidFill>
                  <a:schemeClr val="bg1"/>
                </a:solidFill>
              </a:rPr>
              <a:t>+ GV yêu cầu HS phân tích và đánh vần tiếng. </a:t>
            </a:r>
            <a:endParaRPr lang="en-US" sz="2400" b="1" i="1" smtClean="0">
              <a:solidFill>
                <a:schemeClr val="bg1"/>
              </a:solidFill>
            </a:endParaRPr>
          </a:p>
          <a:p>
            <a:pPr algn="just"/>
            <a:r>
              <a:rPr lang="en-US" sz="2400" smtClean="0">
                <a:solidFill>
                  <a:schemeClr val="bg1"/>
                </a:solidFill>
              </a:rPr>
              <a:t>+  Đọc trơn nổi tiếp, mỗi HS đọc một từ ngữ. </a:t>
            </a:r>
            <a:endParaRPr lang="en-US" sz="2400" b="1" i="1" smtClean="0">
              <a:solidFill>
                <a:schemeClr val="bg1"/>
              </a:solidFill>
            </a:endParaRPr>
          </a:p>
          <a:p>
            <a:pPr algn="just"/>
            <a:r>
              <a:rPr lang="en-US" sz="2400" smtClean="0">
                <a:solidFill>
                  <a:schemeClr val="bg1"/>
                </a:solidFill>
              </a:rPr>
              <a:t>-  HS đọc trơn nối tiếp các từ ngữ. Lớp đọc đồng thanh một số lần.</a:t>
            </a:r>
            <a:endParaRPr lang="en-US" sz="2400" b="1" i="1" smtClean="0">
              <a:solidFill>
                <a:schemeClr val="bg1"/>
              </a:solidFill>
            </a:endParaRPr>
          </a:p>
          <a:p>
            <a:pPr algn="just"/>
            <a:endParaRPr lang="en-US" sz="2400" b="1" i="1">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133350"/>
            <a:ext cx="2819400" cy="523220"/>
          </a:xfrm>
          <a:prstGeom prst="rect">
            <a:avLst/>
          </a:prstGeom>
          <a:noFill/>
        </p:spPr>
        <p:txBody>
          <a:bodyPr wrap="square" rtlCol="0">
            <a:spAutoFit/>
          </a:bodyPr>
          <a:lstStyle/>
          <a:p>
            <a:r>
              <a:rPr lang="en-US" sz="2800" b="1" smtClean="0">
                <a:solidFill>
                  <a:schemeClr val="bg1"/>
                </a:solidFill>
                <a:latin typeface="Times New Roman" pitchFamily="18" charset="0"/>
                <a:cs typeface="Times New Roman" pitchFamily="18" charset="0"/>
              </a:rPr>
              <a:t>Chương trình</a:t>
            </a:r>
            <a:endParaRPr lang="en-US" sz="2800" b="1">
              <a:solidFill>
                <a:schemeClr val="bg1"/>
              </a:solidFill>
              <a:latin typeface="Times New Roman" pitchFamily="18" charset="0"/>
              <a:cs typeface="Times New Roman" pitchFamily="18" charset="0"/>
            </a:endParaRPr>
          </a:p>
        </p:txBody>
      </p:sp>
      <p:sp>
        <p:nvSpPr>
          <p:cNvPr id="5" name="TextBox 4"/>
          <p:cNvSpPr txBox="1"/>
          <p:nvPr/>
        </p:nvSpPr>
        <p:spPr>
          <a:xfrm>
            <a:off x="914400" y="971550"/>
            <a:ext cx="1676400" cy="954107"/>
          </a:xfrm>
          <a:prstGeom prst="rect">
            <a:avLst/>
          </a:prstGeom>
          <a:noFill/>
          <a:ln w="28575">
            <a:solidFill>
              <a:srgbClr val="FFC000"/>
            </a:solidFill>
          </a:ln>
        </p:spPr>
        <p:txBody>
          <a:bodyPr wrap="square" rtlCol="0">
            <a:spAutoFit/>
          </a:bodyPr>
          <a:lstStyle/>
          <a:p>
            <a:pPr algn="ctr"/>
            <a:r>
              <a:rPr lang="en-US" sz="2800" b="1" smtClean="0">
                <a:solidFill>
                  <a:schemeClr val="bg1"/>
                </a:solidFill>
                <a:latin typeface="Times New Roman" pitchFamily="18" charset="0"/>
                <a:cs typeface="Times New Roman" pitchFamily="18" charset="0"/>
              </a:rPr>
              <a:t>Lớp 1 </a:t>
            </a:r>
          </a:p>
          <a:p>
            <a:pPr algn="ctr"/>
            <a:r>
              <a:rPr lang="en-US" sz="2800" b="1" smtClean="0">
                <a:ln w="9525">
                  <a:solidFill>
                    <a:schemeClr val="tx1"/>
                  </a:solidFill>
                </a:ln>
                <a:solidFill>
                  <a:schemeClr val="bg1"/>
                </a:solidFill>
                <a:latin typeface="Times New Roman" pitchFamily="18" charset="0"/>
                <a:cs typeface="Times New Roman" pitchFamily="18" charset="0"/>
              </a:rPr>
              <a:t>420</a:t>
            </a:r>
            <a:r>
              <a:rPr lang="en-US" sz="2800" b="1" smtClean="0">
                <a:solidFill>
                  <a:schemeClr val="bg1"/>
                </a:solidFill>
                <a:latin typeface="Times New Roman" pitchFamily="18" charset="0"/>
                <a:cs typeface="Times New Roman" pitchFamily="18" charset="0"/>
              </a:rPr>
              <a:t> tiết </a:t>
            </a:r>
            <a:endParaRPr lang="en-US" sz="2800" b="1">
              <a:solidFill>
                <a:schemeClr val="bg1"/>
              </a:solidFill>
              <a:latin typeface="Times New Roman" pitchFamily="18" charset="0"/>
              <a:cs typeface="Times New Roman" pitchFamily="18" charset="0"/>
            </a:endParaRPr>
          </a:p>
        </p:txBody>
      </p:sp>
      <p:sp>
        <p:nvSpPr>
          <p:cNvPr id="6" name="TextBox 5"/>
          <p:cNvSpPr txBox="1"/>
          <p:nvPr/>
        </p:nvSpPr>
        <p:spPr>
          <a:xfrm>
            <a:off x="3124200" y="971549"/>
            <a:ext cx="1828800" cy="954107"/>
          </a:xfrm>
          <a:prstGeom prst="rect">
            <a:avLst/>
          </a:prstGeom>
          <a:noFill/>
          <a:ln w="28575">
            <a:solidFill>
              <a:srgbClr val="FFC000"/>
            </a:solidFill>
          </a:ln>
        </p:spPr>
        <p:txBody>
          <a:bodyPr wrap="square" rtlCol="0">
            <a:spAutoFit/>
          </a:bodyPr>
          <a:lstStyle/>
          <a:p>
            <a:pPr algn="ctr"/>
            <a:r>
              <a:rPr lang="en-US" sz="2800" b="1" smtClean="0">
                <a:solidFill>
                  <a:schemeClr val="bg1"/>
                </a:solidFill>
                <a:latin typeface="Times New Roman" pitchFamily="18" charset="0"/>
                <a:cs typeface="Times New Roman" pitchFamily="18" charset="0"/>
              </a:rPr>
              <a:t>Lớp 2 </a:t>
            </a:r>
          </a:p>
          <a:p>
            <a:pPr algn="ctr"/>
            <a:r>
              <a:rPr lang="en-US" sz="2800" b="1" smtClean="0">
                <a:solidFill>
                  <a:schemeClr val="bg1"/>
                </a:solidFill>
                <a:latin typeface="Times New Roman" pitchFamily="18" charset="0"/>
                <a:cs typeface="Times New Roman" pitchFamily="18" charset="0"/>
              </a:rPr>
              <a:t>350 tiết</a:t>
            </a:r>
            <a:endParaRPr lang="en-US" sz="2800" b="1">
              <a:solidFill>
                <a:schemeClr val="bg1"/>
              </a:solidFill>
              <a:latin typeface="Times New Roman" pitchFamily="18" charset="0"/>
              <a:cs typeface="Times New Roman" pitchFamily="18" charset="0"/>
            </a:endParaRPr>
          </a:p>
        </p:txBody>
      </p:sp>
      <p:sp>
        <p:nvSpPr>
          <p:cNvPr id="7" name="TextBox 6"/>
          <p:cNvSpPr txBox="1"/>
          <p:nvPr/>
        </p:nvSpPr>
        <p:spPr>
          <a:xfrm>
            <a:off x="5562600" y="975098"/>
            <a:ext cx="2326433" cy="954107"/>
          </a:xfrm>
          <a:prstGeom prst="rect">
            <a:avLst/>
          </a:prstGeom>
          <a:noFill/>
          <a:ln w="28575">
            <a:solidFill>
              <a:srgbClr val="FFC000"/>
            </a:solidFill>
          </a:ln>
        </p:spPr>
        <p:txBody>
          <a:bodyPr wrap="square" rtlCol="0">
            <a:spAutoFit/>
          </a:bodyPr>
          <a:lstStyle/>
          <a:p>
            <a:pPr algn="ctr"/>
            <a:r>
              <a:rPr lang="en-US" sz="2800" b="1" smtClean="0">
                <a:solidFill>
                  <a:schemeClr val="bg1"/>
                </a:solidFill>
                <a:latin typeface="Times New Roman" pitchFamily="18" charset="0"/>
                <a:cs typeface="Times New Roman" pitchFamily="18" charset="0"/>
              </a:rPr>
              <a:t>Lớp 3,4,5</a:t>
            </a:r>
          </a:p>
          <a:p>
            <a:pPr algn="ctr"/>
            <a:r>
              <a:rPr lang="en-US" sz="2800" b="1" smtClean="0">
                <a:solidFill>
                  <a:schemeClr val="bg1"/>
                </a:solidFill>
                <a:latin typeface="Times New Roman" pitchFamily="18" charset="0"/>
                <a:cs typeface="Times New Roman" pitchFamily="18" charset="0"/>
              </a:rPr>
              <a:t> 245 tiết/lớp</a:t>
            </a:r>
            <a:endParaRPr lang="en-US" sz="2800" b="1">
              <a:solidFill>
                <a:schemeClr val="bg1"/>
              </a:solidFill>
              <a:latin typeface="Times New Roman" pitchFamily="18" charset="0"/>
              <a:cs typeface="Times New Roman" pitchFamily="18" charset="0"/>
            </a:endParaRPr>
          </a:p>
        </p:txBody>
      </p:sp>
      <p:sp>
        <p:nvSpPr>
          <p:cNvPr id="8" name="Rectangle 7"/>
          <p:cNvSpPr/>
          <p:nvPr/>
        </p:nvSpPr>
        <p:spPr>
          <a:xfrm>
            <a:off x="468083" y="2273814"/>
            <a:ext cx="1219200" cy="1015663"/>
          </a:xfrm>
          <a:prstGeom prst="rect">
            <a:avLst/>
          </a:prstGeom>
          <a:ln w="19050">
            <a:solidFill>
              <a:srgbClr val="FFC000"/>
            </a:solidFill>
          </a:ln>
        </p:spPr>
        <p:txBody>
          <a:bodyPr wrap="square">
            <a:spAutoFit/>
          </a:bodyPr>
          <a:lstStyle/>
          <a:p>
            <a:pPr lvl="0" algn="ctr"/>
            <a:r>
              <a:rPr lang="en-US" sz="2000" b="1" smtClean="0">
                <a:solidFill>
                  <a:srgbClr val="FFFFFF"/>
                </a:solidFill>
                <a:latin typeface="Times New Roman" pitchFamily="18" charset="0"/>
                <a:cs typeface="Times New Roman" pitchFamily="18" charset="0"/>
              </a:rPr>
              <a:t>HKI</a:t>
            </a:r>
          </a:p>
          <a:p>
            <a:pPr lvl="0" algn="ctr"/>
            <a:r>
              <a:rPr lang="en-US" sz="2000" b="1" smtClean="0">
                <a:solidFill>
                  <a:srgbClr val="FFFFFF"/>
                </a:solidFill>
                <a:latin typeface="Times New Roman" pitchFamily="18" charset="0"/>
                <a:cs typeface="Times New Roman" pitchFamily="18" charset="0"/>
              </a:rPr>
              <a:t>18 tuần </a:t>
            </a:r>
          </a:p>
          <a:p>
            <a:pPr lvl="0" algn="ctr"/>
            <a:r>
              <a:rPr lang="en-US" sz="2000" b="1" smtClean="0">
                <a:solidFill>
                  <a:srgbClr val="FFFFFF"/>
                </a:solidFill>
                <a:latin typeface="Times New Roman" pitchFamily="18" charset="0"/>
                <a:cs typeface="Times New Roman" pitchFamily="18" charset="0"/>
              </a:rPr>
              <a:t>(216 tiết)</a:t>
            </a:r>
            <a:endParaRPr lang="en-US" sz="2000" b="1">
              <a:solidFill>
                <a:srgbClr val="FFFFFF"/>
              </a:solidFill>
              <a:latin typeface="Times New Roman" pitchFamily="18" charset="0"/>
              <a:cs typeface="Times New Roman" pitchFamily="18" charset="0"/>
            </a:endParaRPr>
          </a:p>
        </p:txBody>
      </p:sp>
      <p:sp>
        <p:nvSpPr>
          <p:cNvPr id="9" name="Rectangle 8"/>
          <p:cNvSpPr/>
          <p:nvPr/>
        </p:nvSpPr>
        <p:spPr>
          <a:xfrm>
            <a:off x="1894114" y="2273813"/>
            <a:ext cx="1219200" cy="1015663"/>
          </a:xfrm>
          <a:prstGeom prst="rect">
            <a:avLst/>
          </a:prstGeom>
          <a:ln w="19050">
            <a:solidFill>
              <a:srgbClr val="FFC000"/>
            </a:solidFill>
          </a:ln>
        </p:spPr>
        <p:txBody>
          <a:bodyPr wrap="square">
            <a:spAutoFit/>
          </a:bodyPr>
          <a:lstStyle/>
          <a:p>
            <a:pPr lvl="0" algn="ctr"/>
            <a:r>
              <a:rPr lang="en-US" sz="2000" b="1" smtClean="0">
                <a:solidFill>
                  <a:srgbClr val="FFFFFF"/>
                </a:solidFill>
                <a:latin typeface="Times New Roman" pitchFamily="18" charset="0"/>
                <a:cs typeface="Times New Roman" pitchFamily="18" charset="0"/>
              </a:rPr>
              <a:t>HKII</a:t>
            </a:r>
          </a:p>
          <a:p>
            <a:pPr lvl="0" algn="ctr"/>
            <a:r>
              <a:rPr lang="en-US" sz="2000" b="1" smtClean="0">
                <a:solidFill>
                  <a:srgbClr val="FFFFFF"/>
                </a:solidFill>
                <a:latin typeface="Times New Roman" pitchFamily="18" charset="0"/>
                <a:cs typeface="Times New Roman" pitchFamily="18" charset="0"/>
              </a:rPr>
              <a:t>17 tuần </a:t>
            </a:r>
          </a:p>
          <a:p>
            <a:pPr lvl="0" algn="ctr"/>
            <a:r>
              <a:rPr lang="en-US" sz="2000" b="1" smtClean="0">
                <a:solidFill>
                  <a:srgbClr val="FFFFFF"/>
                </a:solidFill>
                <a:latin typeface="Times New Roman" pitchFamily="18" charset="0"/>
                <a:cs typeface="Times New Roman" pitchFamily="18" charset="0"/>
              </a:rPr>
              <a:t>(204 tiết)</a:t>
            </a:r>
            <a:endParaRPr lang="en-US" sz="2000" b="1">
              <a:solidFill>
                <a:srgbClr val="FFFFFF"/>
              </a:solidFill>
              <a:latin typeface="Times New Roman" pitchFamily="18" charset="0"/>
              <a:cs typeface="Times New Roman" pitchFamily="18" charset="0"/>
            </a:endParaRPr>
          </a:p>
        </p:txBody>
      </p:sp>
      <p:sp>
        <p:nvSpPr>
          <p:cNvPr id="10" name="Rectangle 9"/>
          <p:cNvSpPr/>
          <p:nvPr/>
        </p:nvSpPr>
        <p:spPr>
          <a:xfrm>
            <a:off x="1143000" y="3867150"/>
            <a:ext cx="1219200" cy="707886"/>
          </a:xfrm>
          <a:prstGeom prst="rect">
            <a:avLst/>
          </a:prstGeom>
          <a:ln w="19050">
            <a:solidFill>
              <a:srgbClr val="FFC000"/>
            </a:solidFill>
          </a:ln>
        </p:spPr>
        <p:txBody>
          <a:bodyPr wrap="square">
            <a:spAutoFit/>
          </a:bodyPr>
          <a:lstStyle/>
          <a:p>
            <a:pPr lvl="0" algn="ctr"/>
            <a:r>
              <a:rPr lang="en-US" sz="2000" b="1" smtClean="0">
                <a:solidFill>
                  <a:srgbClr val="FFFFFF"/>
                </a:solidFill>
                <a:latin typeface="Times New Roman" pitchFamily="18" charset="0"/>
                <a:cs typeface="Times New Roman" pitchFamily="18" charset="0"/>
              </a:rPr>
              <a:t>12 </a:t>
            </a:r>
            <a:r>
              <a:rPr lang="en-US" sz="2000" b="1" err="1" smtClean="0">
                <a:solidFill>
                  <a:srgbClr val="FFFFFF"/>
                </a:solidFill>
                <a:latin typeface="Times New Roman" pitchFamily="18" charset="0"/>
                <a:cs typeface="Times New Roman" pitchFamily="18" charset="0"/>
              </a:rPr>
              <a:t>tiết</a:t>
            </a:r>
            <a:r>
              <a:rPr lang="en-US" sz="2000" b="1" smtClean="0">
                <a:solidFill>
                  <a:srgbClr val="FFFFFF"/>
                </a:solidFill>
                <a:latin typeface="Times New Roman" pitchFamily="18" charset="0"/>
                <a:cs typeface="Times New Roman" pitchFamily="18" charset="0"/>
              </a:rPr>
              <a:t>/</a:t>
            </a:r>
            <a:r>
              <a:rPr lang="en-US" sz="2000" b="1" err="1" smtClean="0">
                <a:solidFill>
                  <a:srgbClr val="FFFFFF"/>
                </a:solidFill>
                <a:latin typeface="Times New Roman" pitchFamily="18" charset="0"/>
                <a:cs typeface="Times New Roman" pitchFamily="18" charset="0"/>
              </a:rPr>
              <a:t>tuần</a:t>
            </a:r>
            <a:endParaRPr lang="en-US" sz="2000" b="1">
              <a:solidFill>
                <a:srgbClr val="FFFFFF"/>
              </a:solidFill>
              <a:latin typeface="Times New Roman" pitchFamily="18" charset="0"/>
              <a:cs typeface="Times New Roman" pitchFamily="18" charset="0"/>
            </a:endParaRPr>
          </a:p>
        </p:txBody>
      </p:sp>
      <p:sp>
        <p:nvSpPr>
          <p:cNvPr id="11" name="Down Arrow 10"/>
          <p:cNvSpPr/>
          <p:nvPr/>
        </p:nvSpPr>
        <p:spPr>
          <a:xfrm>
            <a:off x="1631297" y="1962150"/>
            <a:ext cx="228600" cy="2286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Brace 12"/>
          <p:cNvSpPr/>
          <p:nvPr/>
        </p:nvSpPr>
        <p:spPr>
          <a:xfrm rot="5400000">
            <a:off x="1524000" y="2724150"/>
            <a:ext cx="381000" cy="1600200"/>
          </a:xfrm>
          <a:prstGeom prst="rightBrace">
            <a:avLst>
              <a:gd name="adj1" fmla="val 0"/>
              <a:gd name="adj2" fmla="val 5000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3657600" y="3257550"/>
            <a:ext cx="1219200" cy="707886"/>
          </a:xfrm>
          <a:prstGeom prst="rect">
            <a:avLst/>
          </a:prstGeom>
          <a:ln w="19050">
            <a:solidFill>
              <a:srgbClr val="FFC000"/>
            </a:solidFill>
          </a:ln>
        </p:spPr>
        <p:txBody>
          <a:bodyPr wrap="square">
            <a:spAutoFit/>
          </a:bodyPr>
          <a:lstStyle/>
          <a:p>
            <a:pPr lvl="0" algn="ctr"/>
            <a:r>
              <a:rPr lang="en-US" sz="2000" b="1" smtClean="0">
                <a:solidFill>
                  <a:srgbClr val="FFFFFF"/>
                </a:solidFill>
                <a:latin typeface="Times New Roman" pitchFamily="18" charset="0"/>
                <a:cs typeface="Times New Roman" pitchFamily="18" charset="0"/>
              </a:rPr>
              <a:t>10 tiết học sáng</a:t>
            </a:r>
            <a:endParaRPr lang="en-US" sz="2000" b="1">
              <a:solidFill>
                <a:srgbClr val="FFFFFF"/>
              </a:solidFill>
              <a:latin typeface="Times New Roman" pitchFamily="18" charset="0"/>
              <a:cs typeface="Times New Roman" pitchFamily="18" charset="0"/>
            </a:endParaRPr>
          </a:p>
        </p:txBody>
      </p:sp>
      <p:sp>
        <p:nvSpPr>
          <p:cNvPr id="14" name="Right Arrow 13"/>
          <p:cNvSpPr/>
          <p:nvPr/>
        </p:nvSpPr>
        <p:spPr>
          <a:xfrm>
            <a:off x="2362200" y="4248150"/>
            <a:ext cx="990600" cy="762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57600" y="4171950"/>
            <a:ext cx="1219200" cy="707886"/>
          </a:xfrm>
          <a:prstGeom prst="rect">
            <a:avLst/>
          </a:prstGeom>
          <a:ln w="19050">
            <a:solidFill>
              <a:srgbClr val="FFC000"/>
            </a:solidFill>
          </a:ln>
        </p:spPr>
        <p:txBody>
          <a:bodyPr wrap="square">
            <a:spAutoFit/>
          </a:bodyPr>
          <a:lstStyle/>
          <a:p>
            <a:pPr lvl="0" algn="ctr"/>
            <a:r>
              <a:rPr lang="en-US" sz="2000" b="1" smtClean="0">
                <a:solidFill>
                  <a:srgbClr val="FFFFFF"/>
                </a:solidFill>
                <a:latin typeface="Times New Roman" pitchFamily="18" charset="0"/>
                <a:cs typeface="Times New Roman" pitchFamily="18" charset="0"/>
              </a:rPr>
              <a:t>2 tiết linh hoạt</a:t>
            </a:r>
            <a:endParaRPr lang="en-US" sz="2000" b="1">
              <a:solidFill>
                <a:srgbClr val="FFFFFF"/>
              </a:solidFill>
              <a:latin typeface="Times New Roman" pitchFamily="18" charset="0"/>
              <a:cs typeface="Times New Roman" pitchFamily="18" charset="0"/>
            </a:endParaRPr>
          </a:p>
        </p:txBody>
      </p:sp>
      <p:sp>
        <p:nvSpPr>
          <p:cNvPr id="16" name="Right Brace 15"/>
          <p:cNvSpPr/>
          <p:nvPr/>
        </p:nvSpPr>
        <p:spPr>
          <a:xfrm>
            <a:off x="3352800" y="3638550"/>
            <a:ext cx="152400" cy="1066800"/>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1905022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85800" y="590550"/>
            <a:ext cx="8001000" cy="48474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600"/>
              </a:spcAft>
            </a:pPr>
            <a:r>
              <a:rPr lang="en-US" sz="2400" b="1" smtClean="0">
                <a:solidFill>
                  <a:schemeClr val="bg1"/>
                </a:solidFill>
              </a:rPr>
              <a:t>d. Đọc lại các tiếng, từ ngữ :</a:t>
            </a:r>
            <a:endParaRPr lang="en-US" sz="2400" b="1" i="1" smtClean="0">
              <a:solidFill>
                <a:schemeClr val="bg1"/>
              </a:solidFill>
            </a:endParaRPr>
          </a:p>
          <a:p>
            <a:pPr>
              <a:spcAft>
                <a:spcPts val="600"/>
              </a:spcAft>
            </a:pPr>
            <a:r>
              <a:rPr lang="en-US" sz="2400" smtClean="0">
                <a:solidFill>
                  <a:schemeClr val="bg1"/>
                </a:solidFill>
              </a:rPr>
              <a:t>- Từng nhóm và sau đó cả lớp đọc đồng thanh một lần.</a:t>
            </a:r>
            <a:endParaRPr lang="en-US" sz="2400" b="1" i="1" smtClean="0">
              <a:solidFill>
                <a:schemeClr val="bg1"/>
              </a:solidFill>
            </a:endParaRPr>
          </a:p>
          <a:p>
            <a:pPr>
              <a:spcAft>
                <a:spcPts val="600"/>
              </a:spcAft>
            </a:pPr>
            <a:r>
              <a:rPr lang="en-US" sz="2400" b="1" smtClean="0">
                <a:solidFill>
                  <a:schemeClr val="bg1"/>
                </a:solidFill>
              </a:rPr>
              <a:t>4. Viết bảng (10’)</a:t>
            </a:r>
            <a:endParaRPr lang="en-US" sz="2400" b="1" i="1" smtClean="0">
              <a:solidFill>
                <a:schemeClr val="bg1"/>
              </a:solidFill>
            </a:endParaRPr>
          </a:p>
          <a:p>
            <a:pPr>
              <a:spcAft>
                <a:spcPts val="600"/>
              </a:spcAft>
            </a:pPr>
            <a:r>
              <a:rPr lang="en-US" sz="2400" smtClean="0">
                <a:solidFill>
                  <a:schemeClr val="bg1"/>
                </a:solidFill>
              </a:rPr>
              <a:t>- GV đưa mẫu chữ, HS quan sát. </a:t>
            </a:r>
            <a:endParaRPr lang="en-US" sz="2400" b="1" i="1" smtClean="0">
              <a:solidFill>
                <a:schemeClr val="bg1"/>
              </a:solidFill>
            </a:endParaRPr>
          </a:p>
          <a:p>
            <a:pPr>
              <a:spcAft>
                <a:spcPts val="600"/>
              </a:spcAft>
            </a:pPr>
            <a:r>
              <a:rPr lang="en-US" sz="2400" smtClean="0">
                <a:solidFill>
                  <a:schemeClr val="bg1"/>
                </a:solidFill>
              </a:rPr>
              <a:t>- GV viết mẫu và nêu quy trình và cách viết chữ </a:t>
            </a:r>
            <a:endParaRPr lang="en-US" sz="2400" b="1" i="1" smtClean="0">
              <a:solidFill>
                <a:schemeClr val="bg1"/>
              </a:solidFill>
            </a:endParaRPr>
          </a:p>
          <a:p>
            <a:pPr>
              <a:spcAft>
                <a:spcPts val="600"/>
              </a:spcAft>
            </a:pPr>
            <a:r>
              <a:rPr lang="en-US" sz="2400" smtClean="0">
                <a:solidFill>
                  <a:schemeClr val="bg1"/>
                </a:solidFill>
              </a:rPr>
              <a:t>- HS viết chữ vào bảng con, cỡ chữ vừa.</a:t>
            </a:r>
            <a:endParaRPr lang="en-US" sz="2400" b="1" i="1" smtClean="0">
              <a:solidFill>
                <a:schemeClr val="bg1"/>
              </a:solidFill>
            </a:endParaRPr>
          </a:p>
          <a:p>
            <a:pPr>
              <a:spcAft>
                <a:spcPts val="600"/>
              </a:spcAft>
            </a:pPr>
            <a:r>
              <a:rPr lang="en-US" sz="2400" smtClean="0">
                <a:solidFill>
                  <a:schemeClr val="bg1"/>
                </a:solidFill>
              </a:rPr>
              <a:t>- HS nhận xét, đánh giá chữ viết của bạn.</a:t>
            </a:r>
            <a:endParaRPr lang="en-US" sz="2400" b="1" i="1" smtClean="0">
              <a:solidFill>
                <a:schemeClr val="bg1"/>
              </a:solidFill>
            </a:endParaRPr>
          </a:p>
          <a:p>
            <a:pPr>
              <a:spcAft>
                <a:spcPts val="600"/>
              </a:spcAft>
            </a:pPr>
            <a:r>
              <a:rPr lang="en-US" sz="2400" smtClean="0">
                <a:solidFill>
                  <a:schemeClr val="bg1"/>
                </a:solidFill>
              </a:rPr>
              <a:t>- GV nhận xét, đánh giá chữ viết của HS.</a:t>
            </a:r>
            <a:endParaRPr lang="en-US" sz="2400" b="1" i="1" smtClean="0">
              <a:solidFill>
                <a:schemeClr val="bg1"/>
              </a:solidFill>
            </a:endParaRPr>
          </a:p>
          <a:p>
            <a:pPr>
              <a:spcAft>
                <a:spcPts val="600"/>
              </a:spcAft>
            </a:pPr>
            <a:r>
              <a:rPr lang="en-US" sz="2400" smtClean="0">
                <a:solidFill>
                  <a:schemeClr val="bg1"/>
                </a:solidFill>
              </a:rPr>
              <a:t>- GV quan sát và sửa lỗi cho HS.</a:t>
            </a:r>
            <a:endParaRPr lang="en-US" sz="2400" b="1" i="1" smtClean="0">
              <a:solidFill>
                <a:schemeClr val="bg1"/>
              </a:solidFill>
            </a:endParaRPr>
          </a:p>
          <a:p>
            <a:r>
              <a:rPr lang="en-US" sz="2400" smtClean="0"/>
              <a:t> </a:t>
            </a:r>
            <a:endParaRPr lang="en-US" sz="2400" b="1" i="1" smtClean="0"/>
          </a:p>
          <a:p>
            <a:pPr algn="just"/>
            <a:endParaRPr lang="en-US" sz="2400" b="1" i="1">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09600" y="209550"/>
            <a:ext cx="8001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smtClean="0">
                <a:solidFill>
                  <a:schemeClr val="bg1"/>
                </a:solidFill>
              </a:rPr>
              <a:t>TIẾT 2</a:t>
            </a:r>
          </a:p>
          <a:p>
            <a:r>
              <a:rPr lang="en-US" sz="2000" b="1" smtClean="0">
                <a:solidFill>
                  <a:schemeClr val="bg1"/>
                </a:solidFill>
              </a:rPr>
              <a:t>5. Viết vở (10 - 12’)</a:t>
            </a:r>
            <a:endParaRPr lang="en-US" sz="2000" b="1" i="1" smtClean="0">
              <a:solidFill>
                <a:schemeClr val="bg1"/>
              </a:solidFill>
            </a:endParaRPr>
          </a:p>
          <a:p>
            <a:r>
              <a:rPr lang="en-US" sz="2000" smtClean="0">
                <a:solidFill>
                  <a:schemeClr val="bg1"/>
                </a:solidFill>
              </a:rPr>
              <a:t>- GV hướng dẫn HS tô chữ (chữ viết thường, chữ cỡ vừa) vào vở Tập viết 1, tập một. </a:t>
            </a:r>
            <a:endParaRPr lang="en-US" sz="2000" b="1" i="1" smtClean="0">
              <a:solidFill>
                <a:schemeClr val="bg1"/>
              </a:solidFill>
            </a:endParaRPr>
          </a:p>
          <a:p>
            <a:r>
              <a:rPr lang="en-US" sz="2000" smtClean="0">
                <a:solidFill>
                  <a:schemeClr val="bg1"/>
                </a:solidFill>
              </a:rPr>
              <a:t>- GV quan sát và hỗ trợ cho những HS gặp khó khăn khi viết hoặc viết chưa đúng cách.</a:t>
            </a:r>
            <a:endParaRPr lang="en-US" sz="2000" b="1" i="1" smtClean="0">
              <a:solidFill>
                <a:schemeClr val="bg1"/>
              </a:solidFill>
            </a:endParaRPr>
          </a:p>
          <a:p>
            <a:r>
              <a:rPr lang="en-US" sz="2000" smtClean="0">
                <a:solidFill>
                  <a:schemeClr val="bg1"/>
                </a:solidFill>
              </a:rPr>
              <a:t>- GV nhận xét và sửa bài của một số HS</a:t>
            </a:r>
            <a:endParaRPr lang="en-US" sz="2000" b="1" i="1" smtClean="0">
              <a:solidFill>
                <a:schemeClr val="bg1"/>
              </a:solidFill>
            </a:endParaRPr>
          </a:p>
          <a:p>
            <a:r>
              <a:rPr lang="en-US" sz="2000" b="1" smtClean="0">
                <a:solidFill>
                  <a:schemeClr val="bg1"/>
                </a:solidFill>
              </a:rPr>
              <a:t>6. Đọc câu (17 – 18’)</a:t>
            </a:r>
            <a:endParaRPr lang="en-US" sz="2000" b="1" i="1" smtClean="0">
              <a:solidFill>
                <a:schemeClr val="bg1"/>
              </a:solidFill>
            </a:endParaRPr>
          </a:p>
          <a:p>
            <a:r>
              <a:rPr lang="en-US" sz="2000" smtClean="0">
                <a:solidFill>
                  <a:schemeClr val="bg1"/>
                </a:solidFill>
              </a:rPr>
              <a:t>- HS đọc thầm câu, tìm tiếng có chứa âm vừa học.</a:t>
            </a:r>
            <a:endParaRPr lang="en-US" sz="2000" b="1" i="1" smtClean="0">
              <a:solidFill>
                <a:schemeClr val="bg1"/>
              </a:solidFill>
            </a:endParaRPr>
          </a:p>
          <a:p>
            <a:r>
              <a:rPr lang="en-US" sz="2000" smtClean="0">
                <a:solidFill>
                  <a:schemeClr val="bg1"/>
                </a:solidFill>
              </a:rPr>
              <a:t>- GV đọc mẫu cả câu </a:t>
            </a:r>
            <a:endParaRPr lang="en-US" sz="2000" b="1" i="1" smtClean="0">
              <a:solidFill>
                <a:schemeClr val="bg1"/>
              </a:solidFill>
            </a:endParaRPr>
          </a:p>
          <a:p>
            <a:r>
              <a:rPr lang="en-US" sz="2000" smtClean="0">
                <a:solidFill>
                  <a:schemeClr val="bg1"/>
                </a:solidFill>
              </a:rPr>
              <a:t>- HS đọc thành tiếng cả câu (cá nhân hoặc nhóm) sau đó cả lớp đọc đồng thanh theo GV </a:t>
            </a:r>
            <a:endParaRPr lang="en-US" sz="2000" b="1" i="1" smtClean="0">
              <a:solidFill>
                <a:schemeClr val="bg1"/>
              </a:solidFill>
            </a:endParaRPr>
          </a:p>
          <a:p>
            <a:r>
              <a:rPr lang="en-US" sz="2000" smtClean="0">
                <a:solidFill>
                  <a:schemeClr val="bg1"/>
                </a:solidFill>
              </a:rPr>
              <a:t>- GV yêu cầu HS quan sát tranh và trả lời các câu hỏi về nội dung đã học.</a:t>
            </a:r>
            <a:endParaRPr lang="en-US" sz="2000" b="1" i="1" smtClean="0">
              <a:solidFill>
                <a:schemeClr val="bg1"/>
              </a:solidFill>
            </a:endParaRPr>
          </a:p>
          <a:p>
            <a:r>
              <a:rPr lang="en-US" sz="2000" smtClean="0">
                <a:solidFill>
                  <a:schemeClr val="bg1"/>
                </a:solidFill>
              </a:rPr>
              <a:t>- GV và HS thống nhất câu trả lời.     </a:t>
            </a:r>
            <a:r>
              <a:rPr lang="en-US" sz="2400" smtClean="0"/>
              <a:t>  </a:t>
            </a:r>
            <a:endParaRPr lang="en-US" sz="2400" b="1" i="1" smtClean="0"/>
          </a:p>
          <a:p>
            <a:r>
              <a:rPr lang="en-US" sz="2400" smtClean="0"/>
              <a:t> </a:t>
            </a:r>
            <a:endParaRPr lang="en-US" sz="2400" b="1" i="1" smtClean="0"/>
          </a:p>
          <a:p>
            <a:pPr algn="just"/>
            <a:endParaRPr lang="en-US" sz="2400" b="1" i="1">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09600" y="209550"/>
            <a:ext cx="80010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600"/>
              </a:spcAft>
            </a:pPr>
            <a:r>
              <a:rPr lang="en-US" sz="2000" b="1" smtClean="0">
                <a:solidFill>
                  <a:schemeClr val="bg1"/>
                </a:solidFill>
              </a:rPr>
              <a:t>7. Nói theo tranh : (5 – 7’)</a:t>
            </a:r>
            <a:endParaRPr lang="en-US" sz="2000" b="1" i="1" smtClean="0">
              <a:solidFill>
                <a:schemeClr val="bg1"/>
              </a:solidFill>
            </a:endParaRPr>
          </a:p>
          <a:p>
            <a:pPr>
              <a:spcAft>
                <a:spcPts val="600"/>
              </a:spcAft>
            </a:pPr>
            <a:r>
              <a:rPr lang="en-US" sz="2000" smtClean="0">
                <a:solidFill>
                  <a:schemeClr val="bg1"/>
                </a:solidFill>
              </a:rPr>
              <a:t>- GV yêu cầu HS quan sát tranh ở cuối bài trong SHS. </a:t>
            </a:r>
            <a:endParaRPr lang="en-US" sz="2000" b="1" i="1" smtClean="0">
              <a:solidFill>
                <a:schemeClr val="bg1"/>
              </a:solidFill>
            </a:endParaRPr>
          </a:p>
          <a:p>
            <a:pPr>
              <a:spcAft>
                <a:spcPts val="600"/>
              </a:spcAft>
            </a:pPr>
            <a:r>
              <a:rPr lang="en-US" sz="2000" smtClean="0">
                <a:solidFill>
                  <a:schemeClr val="bg1"/>
                </a:solidFill>
              </a:rPr>
              <a:t>- GV đặt các câu hỏi liên quan đến tranh - HS trả lời</a:t>
            </a:r>
            <a:endParaRPr lang="en-US" sz="2000" b="1" i="1" smtClean="0">
              <a:solidFill>
                <a:schemeClr val="bg1"/>
              </a:solidFill>
            </a:endParaRPr>
          </a:p>
          <a:p>
            <a:pPr>
              <a:spcAft>
                <a:spcPts val="600"/>
              </a:spcAft>
            </a:pPr>
            <a:r>
              <a:rPr lang="en-US" sz="2000" smtClean="0">
                <a:solidFill>
                  <a:schemeClr val="bg1"/>
                </a:solidFill>
              </a:rPr>
              <a:t>- GV và HS thống nhất câu trả lời hoặc giới thiệu nội dung tranh.</a:t>
            </a:r>
            <a:endParaRPr lang="en-US" sz="2000" b="1" i="1" smtClean="0">
              <a:solidFill>
                <a:schemeClr val="bg1"/>
              </a:solidFill>
            </a:endParaRPr>
          </a:p>
          <a:p>
            <a:pPr>
              <a:spcAft>
                <a:spcPts val="600"/>
              </a:spcAft>
            </a:pPr>
            <a:r>
              <a:rPr lang="en-US" sz="2000" smtClean="0">
                <a:solidFill>
                  <a:schemeClr val="bg1"/>
                </a:solidFill>
              </a:rPr>
              <a:t>- HS chia nhóm, giới thiệu hoặc đóng vai theo nội dung tranh.</a:t>
            </a:r>
            <a:endParaRPr lang="en-US" sz="2000" b="1" i="1" smtClean="0">
              <a:solidFill>
                <a:schemeClr val="bg1"/>
              </a:solidFill>
            </a:endParaRPr>
          </a:p>
          <a:p>
            <a:pPr>
              <a:spcAft>
                <a:spcPts val="600"/>
              </a:spcAft>
            </a:pPr>
            <a:r>
              <a:rPr lang="en-US" sz="2000" smtClean="0">
                <a:solidFill>
                  <a:schemeClr val="bg1"/>
                </a:solidFill>
              </a:rPr>
              <a:t>- HS trình bày phần chuẩn bị, HS, GV nhận xét.</a:t>
            </a:r>
            <a:endParaRPr lang="en-US" sz="2000" b="1" i="1" smtClean="0">
              <a:solidFill>
                <a:schemeClr val="bg1"/>
              </a:solidFill>
            </a:endParaRPr>
          </a:p>
          <a:p>
            <a:pPr>
              <a:spcAft>
                <a:spcPts val="600"/>
              </a:spcAft>
            </a:pPr>
            <a:r>
              <a:rPr lang="en-US" sz="2000" smtClean="0">
                <a:solidFill>
                  <a:schemeClr val="bg1"/>
                </a:solidFill>
              </a:rPr>
              <a:t>- Cho HS liên hệ về nội dung bài.</a:t>
            </a:r>
            <a:endParaRPr lang="en-US" sz="2000" b="1" i="1" smtClean="0">
              <a:solidFill>
                <a:schemeClr val="bg1"/>
              </a:solidFill>
            </a:endParaRPr>
          </a:p>
          <a:p>
            <a:pPr>
              <a:spcAft>
                <a:spcPts val="600"/>
              </a:spcAft>
            </a:pPr>
            <a:r>
              <a:rPr lang="en-US" sz="2000" b="1" smtClean="0">
                <a:solidFill>
                  <a:schemeClr val="bg1"/>
                </a:solidFill>
              </a:rPr>
              <a:t>8. Củng cố : (2 – 3’)</a:t>
            </a:r>
            <a:endParaRPr lang="en-US" sz="2000" b="1" i="1" smtClean="0">
              <a:solidFill>
                <a:schemeClr val="bg1"/>
              </a:solidFill>
            </a:endParaRPr>
          </a:p>
          <a:p>
            <a:pPr>
              <a:spcAft>
                <a:spcPts val="600"/>
              </a:spcAft>
            </a:pPr>
            <a:r>
              <a:rPr lang="en-US" sz="2000" smtClean="0">
                <a:solidFill>
                  <a:schemeClr val="bg1"/>
                </a:solidFill>
              </a:rPr>
              <a:t>- Tìm một số từ ngữ chứa âm chữ vừa học</a:t>
            </a:r>
            <a:r>
              <a:rPr lang="en-US" sz="2000" b="1" smtClean="0">
                <a:solidFill>
                  <a:schemeClr val="bg1"/>
                </a:solidFill>
              </a:rPr>
              <a:t>. </a:t>
            </a:r>
            <a:r>
              <a:rPr lang="en-US" sz="2000" smtClean="0">
                <a:solidFill>
                  <a:schemeClr val="bg1"/>
                </a:solidFill>
              </a:rPr>
              <a:t>Đặt câu với từ ngữ vừa tìm được. </a:t>
            </a:r>
            <a:endParaRPr lang="en-US" sz="2000" b="1" i="1" smtClean="0">
              <a:solidFill>
                <a:schemeClr val="bg1"/>
              </a:solidFill>
            </a:endParaRPr>
          </a:p>
          <a:p>
            <a:pPr>
              <a:spcAft>
                <a:spcPts val="600"/>
              </a:spcAft>
            </a:pPr>
            <a:r>
              <a:rPr lang="en-US" sz="2000" smtClean="0">
                <a:solidFill>
                  <a:schemeClr val="bg1"/>
                </a:solidFill>
              </a:rPr>
              <a:t>- GV nhận xét chung giờ học, khen ngợi và động viên HS. </a:t>
            </a:r>
            <a:endParaRPr lang="en-US" sz="2000" b="1" i="1" smtClean="0">
              <a:solidFill>
                <a:schemeClr val="bg1"/>
              </a:solidFill>
            </a:endParaRPr>
          </a:p>
          <a:p>
            <a:pPr>
              <a:spcAft>
                <a:spcPts val="600"/>
              </a:spcAft>
            </a:pPr>
            <a:r>
              <a:rPr lang="en-US" sz="2000" smtClean="0">
                <a:solidFill>
                  <a:schemeClr val="bg1"/>
                </a:solidFill>
              </a:rPr>
              <a:t>- Khuyến khích HS thực hành giao tiếp ở nhà</a:t>
            </a:r>
            <a:endParaRPr lang="en-US" sz="2400" b="1" i="1" smtClean="0">
              <a:solidFill>
                <a:schemeClr val="bg1"/>
              </a:solidFill>
            </a:endParaRPr>
          </a:p>
          <a:p>
            <a:pPr>
              <a:spcAft>
                <a:spcPts val="600"/>
              </a:spcAft>
            </a:pPr>
            <a:r>
              <a:rPr lang="en-US" sz="2400" smtClean="0">
                <a:solidFill>
                  <a:schemeClr val="bg1"/>
                </a:solidFill>
              </a:rPr>
              <a:t> </a:t>
            </a:r>
            <a:endParaRPr lang="en-US" sz="2400" b="1" i="1" smtClean="0">
              <a:solidFill>
                <a:schemeClr val="bg1"/>
              </a:solidFill>
            </a:endParaRPr>
          </a:p>
          <a:p>
            <a:pPr algn="just"/>
            <a:endParaRPr lang="en-US" sz="2400" b="1" i="1">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09800" y="133350"/>
            <a:ext cx="4692766" cy="4860567"/>
          </a:xfrm>
          <a:prstGeom prst="rect">
            <a:avLst/>
          </a:prstGeom>
          <a:effectLst>
            <a:glow rad="228600">
              <a:schemeClr val="accent2">
                <a:satMod val="175000"/>
                <a:alpha val="10000"/>
              </a:schemeClr>
            </a:glow>
            <a:outerShdw blurRad="63500" sx="102000" sy="102000" algn="ctr" rotWithShape="0">
              <a:prstClr val="black">
                <a:alpha val="40000"/>
              </a:prstClr>
            </a:outerShdw>
          </a:effectLst>
        </p:spPr>
      </p:pic>
      <p:sp>
        <p:nvSpPr>
          <p:cNvPr id="6" name="Rectangle 5"/>
          <p:cNvSpPr/>
          <p:nvPr/>
        </p:nvSpPr>
        <p:spPr>
          <a:xfrm>
            <a:off x="3371996" y="2110085"/>
            <a:ext cx="2400016" cy="954107"/>
          </a:xfrm>
          <a:prstGeom prst="rect">
            <a:avLst/>
          </a:prstGeom>
          <a:solidFill>
            <a:schemeClr val="lt1"/>
          </a:solidFill>
        </p:spPr>
        <p:txBody>
          <a:bodyPr wrap="none" lIns="91440" tIns="45720" rIns="91440" bIns="45720">
            <a:spAutoFit/>
          </a:bodyPr>
          <a:lstStyle/>
          <a:p>
            <a:pPr algn="ctr"/>
            <a:r>
              <a:rPr lang="en-US" sz="2800" b="1" cap="none" spc="0" err="1" smtClean="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TRÂN</a:t>
            </a:r>
            <a:r>
              <a:rPr lang="en-US" sz="2800" b="1" cap="none" spc="0" smtClean="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800" b="1" cap="none" spc="0" err="1" smtClean="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TRỌNG</a:t>
            </a:r>
            <a:endParaRPr lang="en-US" sz="2800" b="1" cap="none" spc="0" smtClean="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p>
            <a:pPr algn="ctr"/>
            <a:r>
              <a:rPr lang="en-US" sz="2800" b="1" cap="none" spc="0" err="1" smtClean="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CẢM</a:t>
            </a:r>
            <a:r>
              <a:rPr lang="en-US" sz="2800" b="1" cap="none" spc="0" smtClean="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2800" b="1" cap="none" spc="0" err="1" smtClean="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ƠN</a:t>
            </a:r>
            <a:r>
              <a:rPr lang="en-US" sz="2800" b="1" cap="none" spc="0" smtClean="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endParaRPr lang="en-US" sz="2800" b="1" cap="none" spc="0">
              <a:ln w="0"/>
              <a:solidFill>
                <a:srgbClr val="E95B26"/>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93370760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885950"/>
            <a:ext cx="1143000" cy="830997"/>
          </a:xfrm>
          <a:prstGeom prst="rect">
            <a:avLst/>
          </a:prstGeom>
          <a:noFill/>
        </p:spPr>
        <p:txBody>
          <a:bodyPr wrap="square" rtlCol="0">
            <a:spAutoFit/>
          </a:bodyPr>
          <a:lstStyle/>
          <a:p>
            <a:r>
              <a:rPr lang="en-US" sz="2400" b="1" smtClean="0">
                <a:solidFill>
                  <a:srgbClr val="FFC000"/>
                </a:solidFill>
                <a:latin typeface="Times New Roman" pitchFamily="18" charset="0"/>
                <a:cs typeface="Times New Roman" pitchFamily="18" charset="0"/>
              </a:rPr>
              <a:t>MỤC </a:t>
            </a:r>
          </a:p>
          <a:p>
            <a:r>
              <a:rPr lang="en-US" sz="2400" b="1" smtClean="0">
                <a:solidFill>
                  <a:srgbClr val="FFC000"/>
                </a:solidFill>
                <a:latin typeface="Times New Roman" pitchFamily="18" charset="0"/>
                <a:cs typeface="Times New Roman" pitchFamily="18" charset="0"/>
              </a:rPr>
              <a:t>TIÊU</a:t>
            </a:r>
            <a:endParaRPr lang="en-US" sz="2400" b="1">
              <a:solidFill>
                <a:srgbClr val="FFC000"/>
              </a:solidFill>
              <a:latin typeface="Times New Roman" pitchFamily="18" charset="0"/>
              <a:cs typeface="Times New Roman" pitchFamily="18" charset="0"/>
            </a:endParaRPr>
          </a:p>
        </p:txBody>
      </p:sp>
      <p:sp>
        <p:nvSpPr>
          <p:cNvPr id="5" name="TextBox 4"/>
          <p:cNvSpPr txBox="1"/>
          <p:nvPr/>
        </p:nvSpPr>
        <p:spPr>
          <a:xfrm>
            <a:off x="1600200" y="438150"/>
            <a:ext cx="7010400" cy="830997"/>
          </a:xfrm>
          <a:prstGeom prst="rect">
            <a:avLst/>
          </a:prstGeom>
          <a:noFill/>
        </p:spPr>
        <p:txBody>
          <a:bodyPr wrap="square" rtlCol="0">
            <a:spAutoFit/>
          </a:bodyPr>
          <a:lstStyle/>
          <a:p>
            <a:pPr algn="just"/>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Hình</a:t>
            </a:r>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thành</a:t>
            </a:r>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phát</a:t>
            </a:r>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triển</a:t>
            </a:r>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phẩm</a:t>
            </a:r>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chất</a:t>
            </a:r>
            <a:r>
              <a:rPr lang="en-US" sz="2400" smtClean="0">
                <a:solidFill>
                  <a:schemeClr val="bg1"/>
                </a:solidFill>
                <a:latin typeface="Times New Roman" pitchFamily="18" charset="0"/>
                <a:cs typeface="Times New Roman" pitchFamily="18" charset="0"/>
              </a:rPr>
              <a:t>: </a:t>
            </a:r>
            <a:r>
              <a:rPr lang="en-US" sz="2400" b="1" err="1" smtClean="0">
                <a:solidFill>
                  <a:srgbClr val="FFC000"/>
                </a:solidFill>
                <a:latin typeface="Times New Roman" pitchFamily="18" charset="0"/>
                <a:cs typeface="Times New Roman" pitchFamily="18" charset="0"/>
              </a:rPr>
              <a:t>Yêu</a:t>
            </a:r>
            <a:r>
              <a:rPr lang="en-US" sz="2400" b="1" smtClean="0">
                <a:solidFill>
                  <a:srgbClr val="FFC000"/>
                </a:solidFill>
                <a:latin typeface="Times New Roman" pitchFamily="18" charset="0"/>
                <a:cs typeface="Times New Roman" pitchFamily="18" charset="0"/>
              </a:rPr>
              <a:t> </a:t>
            </a:r>
            <a:r>
              <a:rPr lang="en-US" sz="2400" b="1" err="1" smtClean="0">
                <a:solidFill>
                  <a:srgbClr val="FFC000"/>
                </a:solidFill>
                <a:latin typeface="Times New Roman" pitchFamily="18" charset="0"/>
                <a:cs typeface="Times New Roman" pitchFamily="18" charset="0"/>
              </a:rPr>
              <a:t>nước</a:t>
            </a:r>
            <a:r>
              <a:rPr lang="en-US" sz="2400" smtClean="0">
                <a:solidFill>
                  <a:schemeClr val="bg1"/>
                </a:solidFill>
                <a:latin typeface="Times New Roman" pitchFamily="18" charset="0"/>
                <a:cs typeface="Times New Roman" pitchFamily="18" charset="0"/>
              </a:rPr>
              <a:t>, </a:t>
            </a:r>
            <a:r>
              <a:rPr lang="en-US" sz="2400" b="1" err="1" smtClean="0">
                <a:solidFill>
                  <a:srgbClr val="FFC000"/>
                </a:solidFill>
                <a:latin typeface="Times New Roman" pitchFamily="18" charset="0"/>
                <a:cs typeface="Times New Roman" pitchFamily="18" charset="0"/>
              </a:rPr>
              <a:t>nhân</a:t>
            </a:r>
            <a:r>
              <a:rPr lang="en-US" sz="2400" b="1" smtClean="0">
                <a:solidFill>
                  <a:srgbClr val="FFC000"/>
                </a:solidFill>
                <a:latin typeface="Times New Roman" pitchFamily="18" charset="0"/>
                <a:cs typeface="Times New Roman" pitchFamily="18" charset="0"/>
              </a:rPr>
              <a:t> </a:t>
            </a:r>
            <a:r>
              <a:rPr lang="en-US" sz="2400" b="1" err="1" smtClean="0">
                <a:solidFill>
                  <a:srgbClr val="FFC000"/>
                </a:solidFill>
                <a:latin typeface="Times New Roman" pitchFamily="18" charset="0"/>
                <a:cs typeface="Times New Roman" pitchFamily="18" charset="0"/>
              </a:rPr>
              <a:t>ái</a:t>
            </a:r>
            <a:r>
              <a:rPr lang="en-US" sz="2400" b="1" smtClean="0">
                <a:solidFill>
                  <a:srgbClr val="FFC000"/>
                </a:solidFill>
                <a:latin typeface="Times New Roman" pitchFamily="18" charset="0"/>
                <a:cs typeface="Times New Roman" pitchFamily="18" charset="0"/>
              </a:rPr>
              <a:t>, </a:t>
            </a:r>
            <a:r>
              <a:rPr lang="en-US" sz="2400" b="1" err="1" smtClean="0">
                <a:solidFill>
                  <a:srgbClr val="FFC000"/>
                </a:solidFill>
                <a:latin typeface="Times New Roman" pitchFamily="18" charset="0"/>
                <a:cs typeface="Times New Roman" pitchFamily="18" charset="0"/>
              </a:rPr>
              <a:t>chăm</a:t>
            </a:r>
            <a:r>
              <a:rPr lang="en-US" sz="2400" b="1" smtClean="0">
                <a:solidFill>
                  <a:srgbClr val="FFC000"/>
                </a:solidFill>
                <a:latin typeface="Times New Roman" pitchFamily="18" charset="0"/>
                <a:cs typeface="Times New Roman" pitchFamily="18" charset="0"/>
              </a:rPr>
              <a:t> </a:t>
            </a:r>
            <a:r>
              <a:rPr lang="en-US" sz="2400" b="1" err="1" smtClean="0">
                <a:solidFill>
                  <a:srgbClr val="FFC000"/>
                </a:solidFill>
                <a:latin typeface="Times New Roman" pitchFamily="18" charset="0"/>
                <a:cs typeface="Times New Roman" pitchFamily="18" charset="0"/>
              </a:rPr>
              <a:t>chỉ</a:t>
            </a:r>
            <a:r>
              <a:rPr lang="en-US" sz="2400" b="1" smtClean="0">
                <a:solidFill>
                  <a:srgbClr val="FFC000"/>
                </a:solidFill>
                <a:latin typeface="Times New Roman" pitchFamily="18" charset="0"/>
                <a:cs typeface="Times New Roman" pitchFamily="18" charset="0"/>
              </a:rPr>
              <a:t>, </a:t>
            </a:r>
            <a:r>
              <a:rPr lang="en-US" sz="2400" b="1" err="1" smtClean="0">
                <a:solidFill>
                  <a:srgbClr val="FFC000"/>
                </a:solidFill>
                <a:latin typeface="Times New Roman" pitchFamily="18" charset="0"/>
                <a:cs typeface="Times New Roman" pitchFamily="18" charset="0"/>
              </a:rPr>
              <a:t>trung</a:t>
            </a:r>
            <a:r>
              <a:rPr lang="en-US" sz="2400" b="1" smtClean="0">
                <a:solidFill>
                  <a:srgbClr val="FFC000"/>
                </a:solidFill>
                <a:latin typeface="Times New Roman" pitchFamily="18" charset="0"/>
                <a:cs typeface="Times New Roman" pitchFamily="18" charset="0"/>
              </a:rPr>
              <a:t> </a:t>
            </a:r>
            <a:r>
              <a:rPr lang="en-US" sz="2400" b="1" err="1" smtClean="0">
                <a:solidFill>
                  <a:srgbClr val="FFC000"/>
                </a:solidFill>
                <a:latin typeface="Times New Roman" pitchFamily="18" charset="0"/>
                <a:cs typeface="Times New Roman" pitchFamily="18" charset="0"/>
              </a:rPr>
              <a:t>thực</a:t>
            </a:r>
            <a:r>
              <a:rPr lang="en-US" sz="2400" b="1" smtClean="0">
                <a:solidFill>
                  <a:srgbClr val="FFC000"/>
                </a:solidFill>
                <a:latin typeface="Times New Roman" pitchFamily="18" charset="0"/>
                <a:cs typeface="Times New Roman" pitchFamily="18" charset="0"/>
              </a:rPr>
              <a:t>, </a:t>
            </a:r>
            <a:r>
              <a:rPr lang="en-US" sz="2400" b="1" err="1" smtClean="0">
                <a:solidFill>
                  <a:srgbClr val="FFC000"/>
                </a:solidFill>
                <a:latin typeface="Times New Roman" pitchFamily="18" charset="0"/>
                <a:cs typeface="Times New Roman" pitchFamily="18" charset="0"/>
              </a:rPr>
              <a:t>trách</a:t>
            </a:r>
            <a:r>
              <a:rPr lang="en-US" sz="2400" b="1" smtClean="0">
                <a:solidFill>
                  <a:srgbClr val="FFC000"/>
                </a:solidFill>
                <a:latin typeface="Times New Roman" pitchFamily="18" charset="0"/>
                <a:cs typeface="Times New Roman" pitchFamily="18" charset="0"/>
              </a:rPr>
              <a:t> nhiệm ….</a:t>
            </a:r>
            <a:endParaRPr lang="en-US" sz="2400" b="1">
              <a:solidFill>
                <a:srgbClr val="FFC000"/>
              </a:solidFill>
              <a:latin typeface="Times New Roman" pitchFamily="18" charset="0"/>
              <a:cs typeface="Times New Roman" pitchFamily="18" charset="0"/>
            </a:endParaRPr>
          </a:p>
        </p:txBody>
      </p:sp>
      <p:sp>
        <p:nvSpPr>
          <p:cNvPr id="7" name="TextBox 6"/>
          <p:cNvSpPr txBox="1"/>
          <p:nvPr/>
        </p:nvSpPr>
        <p:spPr>
          <a:xfrm>
            <a:off x="1600200" y="1809750"/>
            <a:ext cx="7086600" cy="830997"/>
          </a:xfrm>
          <a:prstGeom prst="rect">
            <a:avLst/>
          </a:prstGeom>
          <a:noFill/>
        </p:spPr>
        <p:txBody>
          <a:bodyPr wrap="square" rtlCol="0">
            <a:spAutoFit/>
          </a:bodyPr>
          <a:lstStyle/>
          <a:p>
            <a:pPr algn="just"/>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Hình</a:t>
            </a:r>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thành</a:t>
            </a:r>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năng</a:t>
            </a:r>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lực</a:t>
            </a:r>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chung</a:t>
            </a:r>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năng</a:t>
            </a:r>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ngôn</a:t>
            </a:r>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ngữ</a:t>
            </a:r>
            <a:r>
              <a:rPr lang="en-US" sz="2400" smtClean="0">
                <a:solidFill>
                  <a:schemeClr val="bg1"/>
                </a:solidFill>
                <a:latin typeface="Times New Roman" pitchFamily="18" charset="0"/>
                <a:cs typeface="Times New Roman" pitchFamily="18" charset="0"/>
              </a:rPr>
              <a:t> ở </a:t>
            </a:r>
            <a:r>
              <a:rPr lang="en-US" sz="2400" err="1" smtClean="0">
                <a:solidFill>
                  <a:schemeClr val="bg1"/>
                </a:solidFill>
                <a:latin typeface="Times New Roman" pitchFamily="18" charset="0"/>
                <a:cs typeface="Times New Roman" pitchFamily="18" charset="0"/>
              </a:rPr>
              <a:t>tất</a:t>
            </a:r>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cả</a:t>
            </a:r>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các</a:t>
            </a:r>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kỹ</a:t>
            </a:r>
            <a:r>
              <a:rPr lang="en-US" sz="2400" smtClean="0">
                <a:solidFill>
                  <a:schemeClr val="bg1"/>
                </a:solidFill>
                <a:latin typeface="Times New Roman" pitchFamily="18" charset="0"/>
                <a:cs typeface="Times New Roman" pitchFamily="18" charset="0"/>
              </a:rPr>
              <a:t> </a:t>
            </a:r>
            <a:r>
              <a:rPr lang="en-US" sz="2400" err="1" smtClean="0">
                <a:solidFill>
                  <a:schemeClr val="bg1"/>
                </a:solidFill>
                <a:latin typeface="Times New Roman" pitchFamily="18" charset="0"/>
                <a:cs typeface="Times New Roman" pitchFamily="18" charset="0"/>
              </a:rPr>
              <a:t>năng</a:t>
            </a:r>
            <a:r>
              <a:rPr lang="en-US" sz="2400" smtClean="0">
                <a:solidFill>
                  <a:schemeClr val="bg1"/>
                </a:solidFill>
                <a:latin typeface="Times New Roman" pitchFamily="18" charset="0"/>
                <a:cs typeface="Times New Roman" pitchFamily="18" charset="0"/>
              </a:rPr>
              <a:t> </a:t>
            </a:r>
            <a:r>
              <a:rPr lang="en-US" sz="2400" b="1" err="1" smtClean="0">
                <a:solidFill>
                  <a:srgbClr val="FFC000"/>
                </a:solidFill>
                <a:latin typeface="Times New Roman" pitchFamily="18" charset="0"/>
                <a:cs typeface="Times New Roman" pitchFamily="18" charset="0"/>
              </a:rPr>
              <a:t>đọc</a:t>
            </a:r>
            <a:r>
              <a:rPr lang="en-US" sz="2400" b="1" smtClean="0">
                <a:solidFill>
                  <a:srgbClr val="FFC000"/>
                </a:solidFill>
                <a:latin typeface="Times New Roman" pitchFamily="18" charset="0"/>
                <a:cs typeface="Times New Roman" pitchFamily="18" charset="0"/>
              </a:rPr>
              <a:t>, </a:t>
            </a:r>
            <a:r>
              <a:rPr lang="en-US" sz="2400" b="1" err="1" smtClean="0">
                <a:solidFill>
                  <a:srgbClr val="FFC000"/>
                </a:solidFill>
                <a:latin typeface="Times New Roman" pitchFamily="18" charset="0"/>
                <a:cs typeface="Times New Roman" pitchFamily="18" charset="0"/>
              </a:rPr>
              <a:t>viết</a:t>
            </a:r>
            <a:r>
              <a:rPr lang="en-US" sz="2400" b="1" smtClean="0">
                <a:solidFill>
                  <a:srgbClr val="FFC000"/>
                </a:solidFill>
                <a:latin typeface="Times New Roman" pitchFamily="18" charset="0"/>
                <a:cs typeface="Times New Roman" pitchFamily="18" charset="0"/>
              </a:rPr>
              <a:t>, </a:t>
            </a:r>
            <a:r>
              <a:rPr lang="en-US" sz="2400" b="1" err="1" smtClean="0">
                <a:solidFill>
                  <a:srgbClr val="FFC000"/>
                </a:solidFill>
                <a:latin typeface="Times New Roman" pitchFamily="18" charset="0"/>
                <a:cs typeface="Times New Roman" pitchFamily="18" charset="0"/>
              </a:rPr>
              <a:t>nói</a:t>
            </a:r>
            <a:r>
              <a:rPr lang="en-US" sz="2400" b="1" smtClean="0">
                <a:solidFill>
                  <a:srgbClr val="FFC000"/>
                </a:solidFill>
                <a:latin typeface="Times New Roman" pitchFamily="18" charset="0"/>
                <a:cs typeface="Times New Roman" pitchFamily="18" charset="0"/>
              </a:rPr>
              <a:t>, nghe …..</a:t>
            </a:r>
            <a:endParaRPr lang="en-US" sz="2400" b="1">
              <a:solidFill>
                <a:srgbClr val="FFC000"/>
              </a:solidFill>
              <a:latin typeface="Times New Roman" pitchFamily="18" charset="0"/>
              <a:cs typeface="Times New Roman" pitchFamily="18" charset="0"/>
            </a:endParaRPr>
          </a:p>
        </p:txBody>
      </p:sp>
      <p:sp>
        <p:nvSpPr>
          <p:cNvPr id="8" name="TextBox 7"/>
          <p:cNvSpPr txBox="1"/>
          <p:nvPr/>
        </p:nvSpPr>
        <p:spPr>
          <a:xfrm>
            <a:off x="1600200" y="3333750"/>
            <a:ext cx="7086600" cy="830997"/>
          </a:xfrm>
          <a:prstGeom prst="rect">
            <a:avLst/>
          </a:prstGeom>
          <a:noFill/>
        </p:spPr>
        <p:txBody>
          <a:bodyPr wrap="square" rtlCol="0">
            <a:spAutoFit/>
          </a:bodyPr>
          <a:lstStyle/>
          <a:p>
            <a:pPr algn="just"/>
            <a:r>
              <a:rPr lang="en-US" sz="2400" smtClean="0">
                <a:solidFill>
                  <a:schemeClr val="bg1"/>
                </a:solidFill>
                <a:latin typeface="Times New Roman" pitchFamily="18" charset="0"/>
                <a:cs typeface="Times New Roman" pitchFamily="18" charset="0"/>
              </a:rPr>
              <a:t>* Phát triển năng lực văn học, phân biệt thơ truyện, nhận biết được vẻ đẹp của ngôn từ nghệ thuật,…</a:t>
            </a:r>
            <a:endParaRPr lang="en-US" sz="2400" b="1">
              <a:solidFill>
                <a:srgbClr val="FFC000"/>
              </a:solidFill>
              <a:latin typeface="Times New Roman" pitchFamily="18" charset="0"/>
              <a:cs typeface="Times New Roman" pitchFamily="18" charset="0"/>
            </a:endParaRPr>
          </a:p>
        </p:txBody>
      </p:sp>
      <p:sp>
        <p:nvSpPr>
          <p:cNvPr id="9" name="Curved Up Arrow 8"/>
          <p:cNvSpPr/>
          <p:nvPr/>
        </p:nvSpPr>
        <p:spPr>
          <a:xfrm rot="2611477">
            <a:off x="315690" y="3062679"/>
            <a:ext cx="1447800" cy="609600"/>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ight Arrow 9"/>
          <p:cNvSpPr/>
          <p:nvPr/>
        </p:nvSpPr>
        <p:spPr>
          <a:xfrm>
            <a:off x="1219200" y="2266950"/>
            <a:ext cx="381000" cy="45719"/>
          </a:xfrm>
          <a:prstGeom prst="right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Left Arrow 10"/>
          <p:cNvSpPr/>
          <p:nvPr/>
        </p:nvSpPr>
        <p:spPr>
          <a:xfrm rot="13265832">
            <a:off x="750420" y="367281"/>
            <a:ext cx="567063" cy="1536438"/>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1047750"/>
            <a:ext cx="8077200" cy="3477875"/>
          </a:xfrm>
          <a:prstGeom prst="rect">
            <a:avLst/>
          </a:prstGeom>
        </p:spPr>
        <p:txBody>
          <a:bodyPr wrap="square">
            <a:spAutoFit/>
          </a:bodyPr>
          <a:lstStyle/>
          <a:p>
            <a:pPr algn="just"/>
            <a:r>
              <a:rPr lang="vi-VN" sz="2000" b="1" smtClean="0">
                <a:solidFill>
                  <a:srgbClr val="FFC000"/>
                </a:solidFill>
              </a:rPr>
              <a:t>ĐỌC</a:t>
            </a:r>
            <a:endParaRPr lang="vi-VN" sz="2000" smtClean="0">
              <a:solidFill>
                <a:srgbClr val="FFC000"/>
              </a:solidFill>
            </a:endParaRPr>
          </a:p>
          <a:p>
            <a:pPr algn="just"/>
            <a:r>
              <a:rPr lang="vi-VN" sz="2000" smtClean="0">
                <a:solidFill>
                  <a:schemeClr val="bg1"/>
                </a:solidFill>
              </a:rPr>
              <a:t>KĨ THUẬT ĐỌC</a:t>
            </a:r>
          </a:p>
          <a:p>
            <a:pPr algn="just"/>
            <a:r>
              <a:rPr lang="vi-VN" sz="2000" smtClean="0">
                <a:solidFill>
                  <a:schemeClr val="bg1"/>
                </a:solidFill>
              </a:rPr>
              <a:t>- Ngồi (hoặc đứng) thẳng lưng; sách, vở mở rộng trên mặt bàn (hoặc trên hai tay). Giữ khoảng cách giữa mắt với sách, vở khoảng 25cm.</a:t>
            </a:r>
          </a:p>
          <a:p>
            <a:pPr algn="just"/>
            <a:r>
              <a:rPr lang="vi-VN" sz="2000" smtClean="0">
                <a:solidFill>
                  <a:schemeClr val="bg1"/>
                </a:solidFill>
              </a:rPr>
              <a:t>- Đọc đúng âm, vần, tiếng, từ, câu (có thể đọc chưa thật đúng một số tiếng có vần khó, ít dùng).</a:t>
            </a:r>
          </a:p>
          <a:p>
            <a:pPr algn="just"/>
            <a:r>
              <a:rPr lang="vi-VN" sz="2000" smtClean="0">
                <a:solidFill>
                  <a:srgbClr val="FFC000"/>
                </a:solidFill>
              </a:rPr>
              <a:t>- Đọc đúng và rõ ràng đoạn văn hoặc văn bản ngắn. Tốc độ đọc khoảng 40 - 60 tiếng trong 1 phút. </a:t>
            </a:r>
            <a:r>
              <a:rPr lang="vi-VN" sz="2000" smtClean="0">
                <a:solidFill>
                  <a:schemeClr val="bg1"/>
                </a:solidFill>
              </a:rPr>
              <a:t>Biết ngắt hơi ở chỗ có dấu phẩy, dấu kết thúc câu hay ở chỗ kết thúc dòng thơ.</a:t>
            </a:r>
          </a:p>
          <a:p>
            <a:pPr algn="just"/>
            <a:r>
              <a:rPr lang="vi-VN" sz="2000" smtClean="0">
                <a:solidFill>
                  <a:schemeClr val="bg1"/>
                </a:solidFill>
              </a:rPr>
              <a:t>- Bước đầu biết đọc thầm.</a:t>
            </a:r>
          </a:p>
          <a:p>
            <a:pPr algn="just"/>
            <a:r>
              <a:rPr lang="vi-VN" sz="2000" smtClean="0">
                <a:solidFill>
                  <a:schemeClr val="bg1"/>
                </a:solidFill>
              </a:rPr>
              <a:t>- Nhận biết được bìa sách và tên sách.</a:t>
            </a:r>
            <a:endParaRPr lang="vi-VN" sz="2000">
              <a:solidFill>
                <a:schemeClr val="bg1"/>
              </a:solidFill>
            </a:endParaRPr>
          </a:p>
        </p:txBody>
      </p:sp>
      <p:sp>
        <p:nvSpPr>
          <p:cNvPr id="4" name="TextBox 3"/>
          <p:cNvSpPr txBox="1"/>
          <p:nvPr/>
        </p:nvSpPr>
        <p:spPr>
          <a:xfrm>
            <a:off x="2667000" y="285750"/>
            <a:ext cx="4572000" cy="523220"/>
          </a:xfrm>
          <a:prstGeom prst="rect">
            <a:avLst/>
          </a:prstGeom>
          <a:noFill/>
        </p:spPr>
        <p:txBody>
          <a:bodyPr wrap="square" rtlCol="0">
            <a:spAutoFit/>
          </a:bodyPr>
          <a:lstStyle/>
          <a:p>
            <a:r>
              <a:rPr lang="en-US" sz="2800" b="1" err="1" smtClean="0">
                <a:solidFill>
                  <a:schemeClr val="bg1"/>
                </a:solidFill>
                <a:latin typeface="Times New Roman" pitchFamily="18" charset="0"/>
                <a:cs typeface="Times New Roman" pitchFamily="18" charset="0"/>
              </a:rPr>
              <a:t>Yêu</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cầu</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cần</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đạt</a:t>
            </a:r>
            <a:endParaRPr lang="en-US" sz="28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A8D44F-D097-4EC3-92A6-FB8C9F6C59BB}" type="slidenum">
              <a:rPr lang="en-US" smtClean="0"/>
              <a:pPr/>
              <a:t>8</a:t>
            </a:fld>
            <a:endParaRPr lang="en-US"/>
          </a:p>
        </p:txBody>
      </p:sp>
      <p:graphicFrame>
        <p:nvGraphicFramePr>
          <p:cNvPr id="5" name="Table 4"/>
          <p:cNvGraphicFramePr>
            <a:graphicFrameLocks noGrp="1"/>
          </p:cNvGraphicFramePr>
          <p:nvPr/>
        </p:nvGraphicFramePr>
        <p:xfrm>
          <a:off x="152400" y="209551"/>
          <a:ext cx="8686802" cy="4870009"/>
        </p:xfrm>
        <a:graphic>
          <a:graphicData uri="http://schemas.openxmlformats.org/drawingml/2006/table">
            <a:tbl>
              <a:tblPr/>
              <a:tblGrid>
                <a:gridCol w="1443071"/>
                <a:gridCol w="3890929"/>
                <a:gridCol w="3352802"/>
              </a:tblGrid>
              <a:tr h="230221">
                <a:tc>
                  <a:txBody>
                    <a:bodyPr/>
                    <a:lstStyle/>
                    <a:p>
                      <a:pPr algn="ctr">
                        <a:lnSpc>
                          <a:spcPts val="2000"/>
                        </a:lnSpc>
                        <a:spcAft>
                          <a:spcPts val="0"/>
                        </a:spcAft>
                      </a:pPr>
                      <a:r>
                        <a:rPr lang="en-US" sz="1400" b="1">
                          <a:solidFill>
                            <a:srgbClr val="FF0000"/>
                          </a:solidFill>
                          <a:latin typeface="Times New Roman"/>
                          <a:ea typeface="Calibri"/>
                          <a:cs typeface="Times New Roman"/>
                        </a:rPr>
                        <a:t>Đọc hiểu</a:t>
                      </a:r>
                      <a:endParaRPr lang="en-US" sz="1400">
                        <a:solidFill>
                          <a:srgbClr val="FF0000"/>
                        </a:solidFill>
                        <a:latin typeface="Times New Roman"/>
                        <a:ea typeface="Calibri"/>
                        <a:cs typeface="Times New Roman"/>
                      </a:endParaRPr>
                    </a:p>
                  </a:txBody>
                  <a:tcPr marL="37837" marR="3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000"/>
                        </a:lnSpc>
                        <a:spcAft>
                          <a:spcPts val="0"/>
                        </a:spcAft>
                      </a:pPr>
                      <a:r>
                        <a:rPr lang="vi-VN" sz="1400" b="1">
                          <a:solidFill>
                            <a:srgbClr val="FF0000"/>
                          </a:solidFill>
                          <a:latin typeface="Times New Roman"/>
                          <a:ea typeface="Calibri"/>
                          <a:cs typeface="Times New Roman"/>
                        </a:rPr>
                        <a:t>Văn bản văn học</a:t>
                      </a:r>
                      <a:endParaRPr lang="en-US" sz="1400">
                        <a:solidFill>
                          <a:srgbClr val="FF0000"/>
                        </a:solidFill>
                        <a:latin typeface="Times New Roman"/>
                        <a:ea typeface="Calibri"/>
                        <a:cs typeface="Times New Roman"/>
                      </a:endParaRPr>
                    </a:p>
                  </a:txBody>
                  <a:tcPr marL="37837" marR="3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000"/>
                        </a:lnSpc>
                        <a:spcAft>
                          <a:spcPts val="0"/>
                        </a:spcAft>
                      </a:pPr>
                      <a:r>
                        <a:rPr lang="vi-VN" sz="1400" b="1">
                          <a:solidFill>
                            <a:srgbClr val="FF0000"/>
                          </a:solidFill>
                          <a:latin typeface="Times New Roman"/>
                          <a:ea typeface="Calibri"/>
                          <a:cs typeface="Times New Roman"/>
                        </a:rPr>
                        <a:t>Văn bản thông tin</a:t>
                      </a:r>
                      <a:endParaRPr lang="en-US" sz="1400">
                        <a:solidFill>
                          <a:srgbClr val="FF0000"/>
                        </a:solidFill>
                        <a:latin typeface="Times New Roman"/>
                        <a:ea typeface="Calibri"/>
                        <a:cs typeface="Times New Roman"/>
                      </a:endParaRPr>
                    </a:p>
                  </a:txBody>
                  <a:tcPr marL="37837" marR="3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60009">
                <a:tc>
                  <a:txBody>
                    <a:bodyPr/>
                    <a:lstStyle/>
                    <a:p>
                      <a:pPr algn="ctr">
                        <a:lnSpc>
                          <a:spcPts val="2000"/>
                        </a:lnSpc>
                        <a:spcAft>
                          <a:spcPts val="0"/>
                        </a:spcAft>
                      </a:pPr>
                      <a:r>
                        <a:rPr lang="vi-VN" sz="1400" b="1">
                          <a:solidFill>
                            <a:schemeClr val="tx1"/>
                          </a:solidFill>
                          <a:latin typeface="Times New Roman"/>
                          <a:ea typeface="Calibri"/>
                          <a:cs typeface="Times New Roman"/>
                        </a:rPr>
                        <a:t>Đọc hiểu nội dung</a:t>
                      </a:r>
                      <a:endParaRPr lang="en-US" sz="1400" b="1">
                        <a:solidFill>
                          <a:schemeClr val="tx1"/>
                        </a:solidFill>
                        <a:latin typeface="Times New Roman"/>
                        <a:ea typeface="Calibri"/>
                        <a:cs typeface="Times New Roman"/>
                      </a:endParaRPr>
                    </a:p>
                  </a:txBody>
                  <a:tcPr marL="37837" marR="3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2000"/>
                        </a:lnSpc>
                        <a:spcAft>
                          <a:spcPts val="0"/>
                        </a:spcAft>
                      </a:pPr>
                      <a:r>
                        <a:rPr lang="vi-VN" sz="1400">
                          <a:solidFill>
                            <a:schemeClr val="tx1"/>
                          </a:solidFill>
                          <a:latin typeface="Times New Roman"/>
                          <a:ea typeface="Calibri"/>
                          <a:cs typeface="Times New Roman"/>
                        </a:rPr>
                        <a:t>- Hỏi và trả lời được những câu hỏi đơn giản liên quan đến các chi tiết được thể hiện tường minh.</a:t>
                      </a:r>
                      <a:endParaRPr lang="en-US" sz="1400">
                        <a:solidFill>
                          <a:schemeClr val="tx1"/>
                        </a:solidFill>
                        <a:latin typeface="Times New Roman"/>
                        <a:ea typeface="Calibri"/>
                        <a:cs typeface="Times New Roman"/>
                      </a:endParaRPr>
                    </a:p>
                    <a:p>
                      <a:pPr algn="just">
                        <a:lnSpc>
                          <a:spcPts val="2000"/>
                        </a:lnSpc>
                        <a:spcAft>
                          <a:spcPts val="0"/>
                        </a:spcAft>
                      </a:pPr>
                      <a:r>
                        <a:rPr lang="vi-VN" sz="1400">
                          <a:solidFill>
                            <a:schemeClr val="tx1"/>
                          </a:solidFill>
                          <a:latin typeface="Times New Roman"/>
                          <a:ea typeface="Calibri"/>
                          <a:cs typeface="Times New Roman"/>
                        </a:rPr>
                        <a:t>- Trả lời được các câu hỏi đơn giản về nội dung cơ bản của văn bản dựa vào gợi ý, hỗ trợ.</a:t>
                      </a:r>
                      <a:endParaRPr lang="en-US" sz="1400">
                        <a:solidFill>
                          <a:schemeClr val="tx1"/>
                        </a:solidFill>
                        <a:latin typeface="Times New Roman"/>
                        <a:ea typeface="Calibri"/>
                        <a:cs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2000"/>
                        </a:lnSpc>
                        <a:spcAft>
                          <a:spcPts val="0"/>
                        </a:spcAft>
                      </a:pPr>
                      <a:r>
                        <a:rPr lang="vi-VN" sz="1400">
                          <a:solidFill>
                            <a:schemeClr val="tx1"/>
                          </a:solidFill>
                          <a:latin typeface="Times New Roman"/>
                          <a:ea typeface="Calibri"/>
                          <a:cs typeface="Times New Roman"/>
                        </a:rPr>
                        <a:t>- Hỏi và trả lời được những câu hỏi đơn giản về các chi tiết nổi bật trong văn bản.</a:t>
                      </a:r>
                      <a:endParaRPr lang="en-US" sz="1400">
                        <a:solidFill>
                          <a:schemeClr val="tx1"/>
                        </a:solidFill>
                        <a:latin typeface="Times New Roman"/>
                        <a:ea typeface="Calibri"/>
                        <a:cs typeface="Times New Roman"/>
                      </a:endParaRPr>
                    </a:p>
                    <a:p>
                      <a:pPr algn="just">
                        <a:lnSpc>
                          <a:spcPts val="2000"/>
                        </a:lnSpc>
                        <a:spcAft>
                          <a:spcPts val="0"/>
                        </a:spcAft>
                      </a:pPr>
                      <a:r>
                        <a:rPr lang="vi-VN" sz="1400">
                          <a:solidFill>
                            <a:schemeClr val="tx1"/>
                          </a:solidFill>
                          <a:latin typeface="Times New Roman"/>
                          <a:ea typeface="Calibri"/>
                          <a:cs typeface="Times New Roman"/>
                        </a:rPr>
                        <a:t>- Trả lời được câu hỏi: “Văn bản này viết về điều gì?” với sự gợi ý, hỗ trợ.</a:t>
                      </a:r>
                      <a:endParaRPr lang="en-US" sz="1400">
                        <a:solidFill>
                          <a:schemeClr val="tx1"/>
                        </a:solidFill>
                        <a:latin typeface="Times New Roman"/>
                        <a:ea typeface="Calibri"/>
                        <a:cs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73523">
                <a:tc>
                  <a:txBody>
                    <a:bodyPr/>
                    <a:lstStyle/>
                    <a:p>
                      <a:pPr algn="ctr">
                        <a:lnSpc>
                          <a:spcPts val="2000"/>
                        </a:lnSpc>
                        <a:spcAft>
                          <a:spcPts val="0"/>
                        </a:spcAft>
                      </a:pPr>
                      <a:r>
                        <a:rPr lang="vi-VN" sz="1400" b="1">
                          <a:solidFill>
                            <a:schemeClr val="tx1"/>
                          </a:solidFill>
                          <a:latin typeface="Times New Roman"/>
                          <a:ea typeface="Calibri"/>
                          <a:cs typeface="Times New Roman"/>
                        </a:rPr>
                        <a:t>Đọc hiểu hình thức</a:t>
                      </a:r>
                      <a:endParaRPr lang="en-US" sz="1400" b="1">
                        <a:solidFill>
                          <a:schemeClr val="tx1"/>
                        </a:solidFill>
                        <a:latin typeface="Times New Roman"/>
                        <a:ea typeface="Calibri"/>
                        <a:cs typeface="Times New Roman"/>
                      </a:endParaRPr>
                    </a:p>
                  </a:txBody>
                  <a:tcPr marL="37837" marR="3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2000"/>
                        </a:lnSpc>
                        <a:spcAft>
                          <a:spcPts val="0"/>
                        </a:spcAft>
                      </a:pPr>
                      <a:r>
                        <a:rPr lang="vi-VN" sz="1400">
                          <a:solidFill>
                            <a:schemeClr val="tx1"/>
                          </a:solidFill>
                          <a:latin typeface="Times New Roman"/>
                          <a:ea typeface="Calibri"/>
                          <a:cs typeface="Times New Roman"/>
                        </a:rPr>
                        <a:t>- Nhận biết được hình dáng, hành động của nhân vật thể hiện qua một số từ ngữ trong câu chuyện dựa vào gợi ý của giáo viên.</a:t>
                      </a:r>
                      <a:endParaRPr lang="en-US" sz="1400">
                        <a:solidFill>
                          <a:schemeClr val="tx1"/>
                        </a:solidFill>
                        <a:latin typeface="Times New Roman"/>
                        <a:ea typeface="Calibri"/>
                        <a:cs typeface="Times New Roman"/>
                      </a:endParaRPr>
                    </a:p>
                    <a:p>
                      <a:pPr algn="just">
                        <a:lnSpc>
                          <a:spcPts val="2000"/>
                        </a:lnSpc>
                        <a:spcAft>
                          <a:spcPts val="0"/>
                        </a:spcAft>
                      </a:pPr>
                      <a:r>
                        <a:rPr lang="vi-VN" sz="1400">
                          <a:solidFill>
                            <a:schemeClr val="tx1"/>
                          </a:solidFill>
                          <a:latin typeface="Times New Roman"/>
                          <a:ea typeface="Calibri"/>
                          <a:cs typeface="Times New Roman"/>
                        </a:rPr>
                        <a:t>- Nhận biết được lời nhân vật trong truyện dựa vào gợi ý của giáo viên.</a:t>
                      </a:r>
                      <a:endParaRPr lang="en-US" sz="1400">
                        <a:solidFill>
                          <a:schemeClr val="tx1"/>
                        </a:solidFill>
                        <a:latin typeface="Times New Roman"/>
                        <a:ea typeface="Calibri"/>
                        <a:cs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2000"/>
                        </a:lnSpc>
                        <a:spcAft>
                          <a:spcPts val="0"/>
                        </a:spcAft>
                      </a:pPr>
                      <a:r>
                        <a:rPr lang="vi-VN" sz="1400">
                          <a:solidFill>
                            <a:schemeClr val="tx1"/>
                          </a:solidFill>
                          <a:latin typeface="Times New Roman"/>
                          <a:ea typeface="Calibri"/>
                          <a:cs typeface="Times New Roman"/>
                        </a:rPr>
                        <a:t>- Nhận biết được trình tự của các sự việc trong văn bản.</a:t>
                      </a:r>
                      <a:endParaRPr lang="en-US" sz="1400">
                        <a:solidFill>
                          <a:schemeClr val="tx1"/>
                        </a:solidFill>
                        <a:latin typeface="Times New Roman"/>
                        <a:ea typeface="Calibri"/>
                        <a:cs typeface="Times New Roman"/>
                      </a:endParaRPr>
                    </a:p>
                    <a:p>
                      <a:pPr algn="just">
                        <a:lnSpc>
                          <a:spcPts val="2000"/>
                        </a:lnSpc>
                        <a:spcAft>
                          <a:spcPts val="0"/>
                        </a:spcAft>
                      </a:pPr>
                      <a:endParaRPr lang="en-US" sz="1400" smtClean="0">
                        <a:solidFill>
                          <a:schemeClr val="tx1"/>
                        </a:solidFill>
                        <a:latin typeface="Times New Roman"/>
                        <a:ea typeface="Calibri"/>
                        <a:cs typeface="Times New Roman"/>
                      </a:endParaRPr>
                    </a:p>
                    <a:p>
                      <a:pPr algn="just">
                        <a:lnSpc>
                          <a:spcPts val="2000"/>
                        </a:lnSpc>
                        <a:spcAft>
                          <a:spcPts val="0"/>
                        </a:spcAft>
                      </a:pPr>
                      <a:r>
                        <a:rPr lang="vi-VN" sz="1400" smtClean="0">
                          <a:solidFill>
                            <a:schemeClr val="tx1"/>
                          </a:solidFill>
                          <a:latin typeface="Times New Roman"/>
                          <a:ea typeface="Calibri"/>
                          <a:cs typeface="Times New Roman"/>
                        </a:rPr>
                        <a:t>- </a:t>
                      </a:r>
                      <a:r>
                        <a:rPr lang="vi-VN" sz="1400">
                          <a:solidFill>
                            <a:schemeClr val="tx1"/>
                          </a:solidFill>
                          <a:latin typeface="Times New Roman"/>
                          <a:ea typeface="Calibri"/>
                          <a:cs typeface="Times New Roman"/>
                        </a:rPr>
                        <a:t>Hiểu nghĩa của một số tín hiệu đơn giản, gần gũi với học sinh.</a:t>
                      </a:r>
                      <a:endParaRPr lang="en-US" sz="1400">
                        <a:solidFill>
                          <a:schemeClr val="tx1"/>
                        </a:solidFill>
                        <a:latin typeface="Times New Roman"/>
                        <a:ea typeface="Calibri"/>
                        <a:cs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34723">
                <a:tc>
                  <a:txBody>
                    <a:bodyPr/>
                    <a:lstStyle/>
                    <a:p>
                      <a:pPr algn="ctr">
                        <a:lnSpc>
                          <a:spcPts val="2000"/>
                        </a:lnSpc>
                        <a:spcAft>
                          <a:spcPts val="0"/>
                        </a:spcAft>
                      </a:pPr>
                      <a:r>
                        <a:rPr lang="vi-VN" sz="1400" b="1">
                          <a:solidFill>
                            <a:schemeClr val="tx1"/>
                          </a:solidFill>
                          <a:latin typeface="Times New Roman"/>
                          <a:ea typeface="Calibri"/>
                          <a:cs typeface="Times New Roman"/>
                        </a:rPr>
                        <a:t>Liên hệ, so sánh, kết nối</a:t>
                      </a:r>
                      <a:endParaRPr lang="en-US" sz="1400" b="1">
                        <a:solidFill>
                          <a:schemeClr val="tx1"/>
                        </a:solidFill>
                        <a:latin typeface="Times New Roman"/>
                        <a:ea typeface="Calibri"/>
                        <a:cs typeface="Times New Roman"/>
                      </a:endParaRPr>
                    </a:p>
                  </a:txBody>
                  <a:tcPr marL="37837" marR="37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2000"/>
                        </a:lnSpc>
                        <a:spcAft>
                          <a:spcPts val="0"/>
                        </a:spcAft>
                      </a:pPr>
                      <a:r>
                        <a:rPr lang="vi-VN" sz="1400">
                          <a:solidFill>
                            <a:schemeClr val="tx1"/>
                          </a:solidFill>
                          <a:latin typeface="Times New Roman"/>
                          <a:ea typeface="Calibri"/>
                          <a:cs typeface="Times New Roman"/>
                        </a:rPr>
                        <a:t>- Liên hệ được tranh minh hoạ với các chi tiết trong văn bản.</a:t>
                      </a:r>
                      <a:endParaRPr lang="en-US" sz="1400">
                        <a:solidFill>
                          <a:schemeClr val="tx1"/>
                        </a:solidFill>
                        <a:latin typeface="Times New Roman"/>
                        <a:ea typeface="Calibri"/>
                        <a:cs typeface="Times New Roman"/>
                      </a:endParaRPr>
                    </a:p>
                    <a:p>
                      <a:pPr algn="just">
                        <a:lnSpc>
                          <a:spcPts val="2000"/>
                        </a:lnSpc>
                        <a:spcAft>
                          <a:spcPts val="0"/>
                        </a:spcAft>
                      </a:pPr>
                      <a:r>
                        <a:rPr lang="vi-VN" sz="1400">
                          <a:solidFill>
                            <a:schemeClr val="tx1"/>
                          </a:solidFill>
                          <a:latin typeface="Times New Roman"/>
                          <a:ea typeface="Calibri"/>
                          <a:cs typeface="Times New Roman"/>
                        </a:rPr>
                        <a:t>- Nêu được nhân vật yêu thích nhất và bước đầu biết giải thích vì sao.</a:t>
                      </a:r>
                      <a:endParaRPr lang="en-US" sz="1400">
                        <a:solidFill>
                          <a:schemeClr val="tx1"/>
                        </a:solidFill>
                        <a:latin typeface="Times New Roman"/>
                        <a:ea typeface="Calibri"/>
                        <a:cs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2000"/>
                        </a:lnSpc>
                        <a:spcAft>
                          <a:spcPts val="0"/>
                        </a:spcAft>
                      </a:pPr>
                      <a:endParaRPr lang="en-US" sz="1400">
                        <a:solidFill>
                          <a:schemeClr val="tx1"/>
                        </a:solidFill>
                        <a:latin typeface="Times New Roman"/>
                        <a:ea typeface="Calibri"/>
                        <a:cs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73523">
                <a:tc>
                  <a:txBody>
                    <a:bodyPr/>
                    <a:lstStyle/>
                    <a:p>
                      <a:pPr algn="ctr">
                        <a:lnSpc>
                          <a:spcPts val="2000"/>
                        </a:lnSpc>
                        <a:spcAft>
                          <a:spcPts val="0"/>
                        </a:spcAft>
                      </a:pPr>
                      <a:endParaRPr lang="en-US" sz="1400" b="1" smtClean="0">
                        <a:solidFill>
                          <a:schemeClr val="tx1"/>
                        </a:solidFill>
                        <a:latin typeface="Times New Roman"/>
                        <a:ea typeface="Calibri"/>
                        <a:cs typeface="Times New Roman"/>
                      </a:endParaRPr>
                    </a:p>
                    <a:p>
                      <a:pPr algn="ctr">
                        <a:lnSpc>
                          <a:spcPts val="2000"/>
                        </a:lnSpc>
                        <a:spcAft>
                          <a:spcPts val="0"/>
                        </a:spcAft>
                      </a:pPr>
                      <a:r>
                        <a:rPr lang="vi-VN" sz="1400" b="1" smtClean="0">
                          <a:solidFill>
                            <a:schemeClr val="tx1"/>
                          </a:solidFill>
                          <a:latin typeface="Times New Roman"/>
                          <a:ea typeface="Calibri"/>
                          <a:cs typeface="Times New Roman"/>
                        </a:rPr>
                        <a:t>Đọc </a:t>
                      </a:r>
                      <a:r>
                        <a:rPr lang="vi-VN" sz="1400" b="1">
                          <a:solidFill>
                            <a:schemeClr val="tx1"/>
                          </a:solidFill>
                          <a:latin typeface="Times New Roman"/>
                          <a:ea typeface="Calibri"/>
                          <a:cs typeface="Times New Roman"/>
                        </a:rPr>
                        <a:t>mở rộng</a:t>
                      </a:r>
                      <a:endParaRPr lang="en-US" sz="1400" b="1">
                        <a:solidFill>
                          <a:schemeClr val="tx1"/>
                        </a:solidFill>
                        <a:latin typeface="Times New Roman"/>
                        <a:ea typeface="Calibri"/>
                        <a:cs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2000"/>
                        </a:lnSpc>
                        <a:spcAft>
                          <a:spcPts val="0"/>
                        </a:spcAft>
                      </a:pPr>
                      <a:r>
                        <a:rPr lang="vi-VN" sz="1400">
                          <a:solidFill>
                            <a:schemeClr val="tx1"/>
                          </a:solidFill>
                          <a:latin typeface="Times New Roman"/>
                          <a:ea typeface="Calibri"/>
                          <a:cs typeface="Times New Roman"/>
                        </a:rPr>
                        <a:t>- Trong 1 năm học, đọc tối thiểu 10 văn bản văn học có thể loại và độ dài tương đương với các văn bản đã học.</a:t>
                      </a:r>
                      <a:endParaRPr lang="en-US" sz="1400">
                        <a:solidFill>
                          <a:schemeClr val="tx1"/>
                        </a:solidFill>
                        <a:latin typeface="Times New Roman"/>
                        <a:ea typeface="Calibri"/>
                        <a:cs typeface="Times New Roman"/>
                      </a:endParaRPr>
                    </a:p>
                    <a:p>
                      <a:pPr algn="just">
                        <a:lnSpc>
                          <a:spcPts val="2000"/>
                        </a:lnSpc>
                        <a:spcAft>
                          <a:spcPts val="0"/>
                        </a:spcAft>
                      </a:pPr>
                      <a:r>
                        <a:rPr lang="vi-VN" sz="1400">
                          <a:solidFill>
                            <a:schemeClr val="tx1"/>
                          </a:solidFill>
                          <a:latin typeface="Times New Roman"/>
                          <a:ea typeface="Calibri"/>
                          <a:cs typeface="Times New Roman"/>
                        </a:rPr>
                        <a:t>- Thuộc lòng 4 - 5 đoạn thơ hoặc bài thơ đã học, mỗi đoạn thơ, bài thơ có độ dài khoảng 30 - 40 chữ.</a:t>
                      </a:r>
                      <a:endParaRPr lang="en-US" sz="1400">
                        <a:solidFill>
                          <a:schemeClr val="tx1"/>
                        </a:solidFill>
                        <a:latin typeface="Times New Roman"/>
                        <a:ea typeface="Calibri"/>
                        <a:cs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2000"/>
                        </a:lnSpc>
                        <a:spcAft>
                          <a:spcPts val="0"/>
                        </a:spcAft>
                      </a:pPr>
                      <a:r>
                        <a:rPr lang="en-US" sz="1400">
                          <a:solidFill>
                            <a:schemeClr val="tx1"/>
                          </a:solidFill>
                          <a:latin typeface="Times New Roman"/>
                          <a:ea typeface="Calibri"/>
                          <a:cs typeface="Times New Roman"/>
                        </a:rPr>
                        <a:t>- </a:t>
                      </a:r>
                      <a:r>
                        <a:rPr lang="vi-VN" sz="1400">
                          <a:solidFill>
                            <a:schemeClr val="tx1"/>
                          </a:solidFill>
                          <a:latin typeface="Times New Roman"/>
                          <a:ea typeface="Calibri"/>
                          <a:cs typeface="Times New Roman"/>
                        </a:rPr>
                        <a:t>Trong 1 năm học, đọc tối thiểu 5 văn bản thông tin có kiểu văn bản và độ dài tương đương với các văn bản đã học.</a:t>
                      </a:r>
                      <a:endParaRPr lang="en-US" sz="1400">
                        <a:solidFill>
                          <a:schemeClr val="tx1"/>
                        </a:solidFill>
                        <a:latin typeface="Times New Roman"/>
                        <a:ea typeface="Calibri"/>
                        <a:cs typeface="Times New Roman"/>
                      </a:endParaRPr>
                    </a:p>
                  </a:txBody>
                  <a:tcPr marL="37837" marR="37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834628"/>
            <a:ext cx="8077200" cy="4093428"/>
          </a:xfrm>
          <a:prstGeom prst="rect">
            <a:avLst/>
          </a:prstGeom>
        </p:spPr>
        <p:txBody>
          <a:bodyPr wrap="square">
            <a:spAutoFit/>
          </a:bodyPr>
          <a:lstStyle/>
          <a:p>
            <a:pPr algn="just"/>
            <a:r>
              <a:rPr lang="vi-VN" sz="2000" b="1" smtClean="0">
                <a:solidFill>
                  <a:srgbClr val="FFFF00"/>
                </a:solidFill>
              </a:rPr>
              <a:t>VIẾT</a:t>
            </a:r>
            <a:endParaRPr lang="vi-VN" sz="2000" smtClean="0">
              <a:solidFill>
                <a:srgbClr val="FFFF00"/>
              </a:solidFill>
            </a:endParaRPr>
          </a:p>
          <a:p>
            <a:pPr algn="just"/>
            <a:r>
              <a:rPr lang="vi-VN" sz="2000" smtClean="0">
                <a:solidFill>
                  <a:schemeClr val="bg1"/>
                </a:solidFill>
              </a:rPr>
              <a:t>KĨ THUẬT VIẾT</a:t>
            </a:r>
          </a:p>
          <a:p>
            <a:pPr algn="just"/>
            <a:r>
              <a:rPr lang="vi-VN" sz="2000" smtClean="0">
                <a:solidFill>
                  <a:schemeClr val="bg1"/>
                </a:solidFill>
              </a:rPr>
              <a:t>- Biết ngồi viết đúng tư thế: ngồi thẳng lưng; hai chân đặt vuông góc với mặt đất; một tay úp đặt lên góc vở, một tay cầm bút; không tì ngực vào mép bàn; khoảng cách giữa mắt và vở khoảng 25cm; cầm bút bằng ba ngón tay (ngón cái, ngón trỏ, ngón giữa).</a:t>
            </a:r>
          </a:p>
          <a:p>
            <a:pPr algn="just"/>
            <a:r>
              <a:rPr lang="vi-VN" sz="2000" smtClean="0">
                <a:solidFill>
                  <a:schemeClr val="bg1"/>
                </a:solidFill>
              </a:rPr>
              <a:t>- Viết đúng chữ viết thường, chữ số (từ 0 đến 9); biết viết chữ hoa.</a:t>
            </a:r>
          </a:p>
          <a:p>
            <a:pPr algn="just"/>
            <a:r>
              <a:rPr lang="vi-VN" sz="2000" smtClean="0">
                <a:solidFill>
                  <a:schemeClr val="bg1"/>
                </a:solidFill>
              </a:rPr>
              <a:t>- Đặt dấu thanh đúng vị trí. Viết đúng quy tắc các tiếng mở đầu bằng các chữ </a:t>
            </a:r>
            <a:r>
              <a:rPr lang="vi-VN" sz="2000" i="1" smtClean="0">
                <a:solidFill>
                  <a:schemeClr val="bg1"/>
                </a:solidFill>
              </a:rPr>
              <a:t>c, k, g, gh, ng, ngh</a:t>
            </a:r>
            <a:r>
              <a:rPr lang="vi-VN" sz="2000" smtClean="0">
                <a:solidFill>
                  <a:schemeClr val="bg1"/>
                </a:solidFill>
              </a:rPr>
              <a:t>.</a:t>
            </a:r>
          </a:p>
          <a:p>
            <a:pPr algn="just"/>
            <a:r>
              <a:rPr lang="vi-VN" sz="2000" smtClean="0">
                <a:solidFill>
                  <a:schemeClr val="bg1"/>
                </a:solidFill>
              </a:rPr>
              <a:t>- </a:t>
            </a:r>
            <a:r>
              <a:rPr lang="vi-VN" sz="2000" smtClean="0">
                <a:solidFill>
                  <a:srgbClr val="FFC000"/>
                </a:solidFill>
              </a:rPr>
              <a:t>Viết đúng chính tả đoạn thơ, đoạn văn có độ dài khoảng 30 - 35 chữ theo các hình thức nhìn - viết (tập chép), nghe - viết. Tốc độ viết khoảng 30 - 35 chữ trong 15 phút.</a:t>
            </a:r>
          </a:p>
          <a:p>
            <a:pPr algn="just"/>
            <a:endParaRPr lang="vi-VN" sz="2000">
              <a:solidFill>
                <a:schemeClr val="bg1"/>
              </a:solidFill>
            </a:endParaRPr>
          </a:p>
        </p:txBody>
      </p:sp>
      <p:sp>
        <p:nvSpPr>
          <p:cNvPr id="4" name="TextBox 3"/>
          <p:cNvSpPr txBox="1"/>
          <p:nvPr/>
        </p:nvSpPr>
        <p:spPr>
          <a:xfrm>
            <a:off x="2971800" y="361950"/>
            <a:ext cx="2819400" cy="523220"/>
          </a:xfrm>
          <a:prstGeom prst="rect">
            <a:avLst/>
          </a:prstGeom>
          <a:noFill/>
        </p:spPr>
        <p:txBody>
          <a:bodyPr wrap="square" rtlCol="0">
            <a:spAutoFit/>
          </a:bodyPr>
          <a:lstStyle/>
          <a:p>
            <a:r>
              <a:rPr lang="en-US" sz="2800" b="1" err="1" smtClean="0">
                <a:solidFill>
                  <a:schemeClr val="bg1"/>
                </a:solidFill>
                <a:latin typeface="Times New Roman" pitchFamily="18" charset="0"/>
                <a:cs typeface="Times New Roman" pitchFamily="18" charset="0"/>
              </a:rPr>
              <a:t>Yêu</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cầu</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cần</a:t>
            </a:r>
            <a:r>
              <a:rPr lang="en-US" sz="2800" b="1" smtClean="0">
                <a:solidFill>
                  <a:schemeClr val="bg1"/>
                </a:solidFill>
                <a:latin typeface="Times New Roman" pitchFamily="18" charset="0"/>
                <a:cs typeface="Times New Roman" pitchFamily="18" charset="0"/>
              </a:rPr>
              <a:t> </a:t>
            </a:r>
            <a:r>
              <a:rPr lang="en-US" sz="2800" b="1" err="1" smtClean="0">
                <a:solidFill>
                  <a:schemeClr val="bg1"/>
                </a:solidFill>
                <a:latin typeface="Times New Roman" pitchFamily="18" charset="0"/>
                <a:cs typeface="Times New Roman" pitchFamily="18" charset="0"/>
              </a:rPr>
              <a:t>đạt</a:t>
            </a:r>
            <a:endParaRPr lang="en-US" sz="28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emelia template">
  <a:themeElements>
    <a:clrScheme name="Custom 347">
      <a:dk1>
        <a:srgbClr val="073763"/>
      </a:dk1>
      <a:lt1>
        <a:srgbClr val="FFFFFF"/>
      </a:lt1>
      <a:dk2>
        <a:srgbClr val="3F4247"/>
      </a:dk2>
      <a:lt2>
        <a:srgbClr val="CFD9E1"/>
      </a:lt2>
      <a:accent1>
        <a:srgbClr val="6FA8DC"/>
      </a:accent1>
      <a:accent2>
        <a:srgbClr val="0B5394"/>
      </a:accent2>
      <a:accent3>
        <a:srgbClr val="9FC5E8"/>
      </a:accent3>
      <a:accent4>
        <a:srgbClr val="CFD9E1"/>
      </a:accent4>
      <a:accent5>
        <a:srgbClr val="A1EFFF"/>
      </a:accent5>
      <a:accent6>
        <a:srgbClr val="5AB1C9"/>
      </a:accent6>
      <a:hlink>
        <a:srgbClr val="0B539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7520</TotalTime>
  <Words>4921</Words>
  <Application>Microsoft Office PowerPoint</Application>
  <PresentationFormat>On-screen Show (16:9)</PresentationFormat>
  <Paragraphs>447</Paragraphs>
  <Slides>53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Times New Roman</vt:lpstr>
      <vt:lpstr>Montserrat</vt:lpstr>
      <vt:lpstr>Calibri</vt:lpstr>
      <vt:lpstr>Cambria</vt:lpstr>
      <vt:lpstr>Wingdings</vt:lpstr>
      <vt:lpstr>Roboto</vt:lpstr>
      <vt:lpstr>Aemelia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PhuongTH-PC</dc:creator>
  <cp:lastModifiedBy>ASUS</cp:lastModifiedBy>
  <cp:revision>425</cp:revision>
  <dcterms:modified xsi:type="dcterms:W3CDTF">2020-08-17T20:47:06Z</dcterms:modified>
</cp:coreProperties>
</file>