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6"/>
  </p:notesMasterIdLst>
  <p:sldIdLst>
    <p:sldId id="437" r:id="rId2"/>
    <p:sldId id="486" r:id="rId3"/>
    <p:sldId id="485" r:id="rId4"/>
    <p:sldId id="444" r:id="rId5"/>
    <p:sldId id="445" r:id="rId6"/>
    <p:sldId id="446" r:id="rId7"/>
    <p:sldId id="447" r:id="rId8"/>
    <p:sldId id="448" r:id="rId9"/>
    <p:sldId id="449" r:id="rId10"/>
    <p:sldId id="455" r:id="rId11"/>
    <p:sldId id="392" r:id="rId12"/>
    <p:sldId id="473" r:id="rId13"/>
    <p:sldId id="429" r:id="rId14"/>
    <p:sldId id="435" r:id="rId15"/>
    <p:sldId id="462" r:id="rId16"/>
    <p:sldId id="461" r:id="rId17"/>
    <p:sldId id="463" r:id="rId18"/>
    <p:sldId id="464" r:id="rId19"/>
    <p:sldId id="465" r:id="rId20"/>
    <p:sldId id="466" r:id="rId21"/>
    <p:sldId id="469" r:id="rId22"/>
    <p:sldId id="470" r:id="rId23"/>
    <p:sldId id="471" r:id="rId24"/>
    <p:sldId id="389" r:id="rId25"/>
  </p:sldIdLst>
  <p:sldSz cx="9144000" cy="5143500" type="screen16x9"/>
  <p:notesSz cx="6858000" cy="9144000"/>
  <p:embeddedFontLst>
    <p:embeddedFont>
      <p:font typeface="Cambria" pitchFamily="18" charset="0"/>
      <p:regular r:id="rId27"/>
      <p:bold r:id="rId28"/>
      <p:italic r:id="rId29"/>
      <p:boldItalic r:id="rId30"/>
    </p:embeddedFont>
    <p:embeddedFont>
      <p:font typeface="Montserrat" charset="0"/>
      <p:regular r:id="rId31"/>
      <p:bold r:id="rId32"/>
      <p:italic r:id="rId33"/>
      <p:boldItalic r:id="rId34"/>
    </p:embeddedFont>
    <p:embeddedFont>
      <p:font typeface="Roboto"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00"/>
    <a:srgbClr val="FFF1B3"/>
    <a:srgbClr val="FADAE2"/>
    <a:srgbClr val="FFCC99"/>
    <a:srgbClr val="FFEFBD"/>
    <a:srgbClr val="F6B7C6"/>
    <a:srgbClr val="FF99CC"/>
    <a:srgbClr val="A568D2"/>
    <a:srgbClr val="F9CFD9"/>
    <a:srgbClr val="BA8CD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FD0940B-15A8-40BC-8ED3-45C336017691}">
  <a:tblStyle styleId="{DFD0940B-15A8-40BC-8ED3-45C33601769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294" autoAdjust="0"/>
    <p:restoredTop sz="94444" autoAdjust="0"/>
  </p:normalViewPr>
  <p:slideViewPr>
    <p:cSldViewPr>
      <p:cViewPr>
        <p:scale>
          <a:sx n="80" d="100"/>
          <a:sy n="80" d="100"/>
        </p:scale>
        <p:origin x="-1164" y="-282"/>
      </p:cViewPr>
      <p:guideLst>
        <p:guide orient="horz" pos="1620"/>
        <p:guide pos="2880"/>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0"/>
    </p:cViewPr>
  </p:sorterViewPr>
  <p:notesViewPr>
    <p:cSldViewPr>
      <p:cViewPr varScale="1">
        <p:scale>
          <a:sx n="54" d="100"/>
          <a:sy n="54" d="100"/>
        </p:scale>
        <p:origin x="-279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 xmlns:p14="http://schemas.microsoft.com/office/powerpoint/2010/main" val="33596956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color">
  <p:cSld name="BLANK_1">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4629150"/>
            <a:ext cx="2514600" cy="273844"/>
          </a:xfrm>
          <a:prstGeom prst="rect">
            <a:avLst/>
          </a:prstGeom>
        </p:spPr>
        <p:txBody>
          <a:bodyPr/>
          <a:lstStyle/>
          <a:p>
            <a:fld id="{16D32B00-741F-4629-82C5-229321F1EEAD}" type="datetimeFigureOut">
              <a:rPr lang="en-US" smtClean="0"/>
              <a:pPr/>
              <a:t>16/08/2020</a:t>
            </a:fld>
            <a:endParaRPr lang="en-US"/>
          </a:p>
        </p:txBody>
      </p:sp>
      <p:sp>
        <p:nvSpPr>
          <p:cNvPr id="5" name="Footer Placeholder 4"/>
          <p:cNvSpPr>
            <a:spLocks noGrp="1"/>
          </p:cNvSpPr>
          <p:nvPr>
            <p:ph type="ftr" sz="quarter" idx="11"/>
          </p:nvPr>
        </p:nvSpPr>
        <p:spPr>
          <a:xfrm>
            <a:off x="457200" y="4629150"/>
            <a:ext cx="3352801"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1A8D44F-D097-4EC3-92A6-FB8C9F6C59B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548640"/>
            <a:ext cx="6400800"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286845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874625" y="484600"/>
            <a:ext cx="5562000" cy="42078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3"/>
              </a:buClr>
              <a:buSzPts val="3000"/>
              <a:buFont typeface="Roboto"/>
              <a:buChar char="▸"/>
              <a:defRPr sz="3000">
                <a:solidFill>
                  <a:schemeClr val="dk1"/>
                </a:solidFill>
                <a:latin typeface="Roboto"/>
                <a:ea typeface="Roboto"/>
                <a:cs typeface="Roboto"/>
                <a:sym typeface="Roboto"/>
              </a:defRPr>
            </a:lvl1pPr>
            <a:lvl2pPr marL="914400" lvl="1" indent="-381000">
              <a:spcBef>
                <a:spcPts val="0"/>
              </a:spcBef>
              <a:spcAft>
                <a:spcPts val="0"/>
              </a:spcAft>
              <a:buClr>
                <a:schemeClr val="accent3"/>
              </a:buClr>
              <a:buSzPts val="2400"/>
              <a:buFont typeface="Roboto"/>
              <a:buChar char="▹"/>
              <a:defRPr sz="2400">
                <a:solidFill>
                  <a:schemeClr val="dk1"/>
                </a:solidFill>
                <a:latin typeface="Roboto"/>
                <a:ea typeface="Roboto"/>
                <a:cs typeface="Roboto"/>
                <a:sym typeface="Roboto"/>
              </a:defRPr>
            </a:lvl2pPr>
            <a:lvl3pPr marL="1371600" lvl="2" indent="-381000">
              <a:spcBef>
                <a:spcPts val="0"/>
              </a:spcBef>
              <a:spcAft>
                <a:spcPts val="0"/>
              </a:spcAft>
              <a:buClr>
                <a:schemeClr val="accent3"/>
              </a:buClr>
              <a:buSzPts val="2400"/>
              <a:buFont typeface="Roboto"/>
              <a:buChar char="■"/>
              <a:defRPr sz="2400">
                <a:solidFill>
                  <a:schemeClr val="dk1"/>
                </a:solidFill>
                <a:latin typeface="Roboto"/>
                <a:ea typeface="Roboto"/>
                <a:cs typeface="Roboto"/>
                <a:sym typeface="Roboto"/>
              </a:defRPr>
            </a:lvl3pPr>
            <a:lvl4pPr marL="1828800" lvl="3"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marL="2286000" lvl="4"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marL="2743200" lvl="5"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marL="3200400" lvl="6"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marL="3657600" lvl="7"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marL="4114800" lvl="8"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a:endParaRPr/>
          </a:p>
        </p:txBody>
      </p:sp>
      <p:sp>
        <p:nvSpPr>
          <p:cNvPr id="7" name="Google Shape;7;p1"/>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lvl="0">
              <a:buNone/>
              <a:defRPr sz="9600" b="1">
                <a:solidFill>
                  <a:schemeClr val="accent2"/>
                </a:solidFill>
                <a:latin typeface="Montserrat"/>
                <a:ea typeface="Montserrat"/>
                <a:cs typeface="Montserrat"/>
                <a:sym typeface="Montserrat"/>
              </a:defRPr>
            </a:lvl1pPr>
            <a:lvl2pPr lvl="1">
              <a:buNone/>
              <a:defRPr sz="9600" b="1">
                <a:solidFill>
                  <a:schemeClr val="accent2"/>
                </a:solidFill>
                <a:latin typeface="Montserrat"/>
                <a:ea typeface="Montserrat"/>
                <a:cs typeface="Montserrat"/>
                <a:sym typeface="Montserrat"/>
              </a:defRPr>
            </a:lvl2pPr>
            <a:lvl3pPr lvl="2">
              <a:buNone/>
              <a:defRPr sz="9600" b="1">
                <a:solidFill>
                  <a:schemeClr val="accent2"/>
                </a:solidFill>
                <a:latin typeface="Montserrat"/>
                <a:ea typeface="Montserrat"/>
                <a:cs typeface="Montserrat"/>
                <a:sym typeface="Montserrat"/>
              </a:defRPr>
            </a:lvl3pPr>
            <a:lvl4pPr lvl="3">
              <a:buNone/>
              <a:defRPr sz="9600" b="1">
                <a:solidFill>
                  <a:schemeClr val="accent2"/>
                </a:solidFill>
                <a:latin typeface="Montserrat"/>
                <a:ea typeface="Montserrat"/>
                <a:cs typeface="Montserrat"/>
                <a:sym typeface="Montserrat"/>
              </a:defRPr>
            </a:lvl4pPr>
            <a:lvl5pPr lvl="4">
              <a:buNone/>
              <a:defRPr sz="9600" b="1">
                <a:solidFill>
                  <a:schemeClr val="accent2"/>
                </a:solidFill>
                <a:latin typeface="Montserrat"/>
                <a:ea typeface="Montserrat"/>
                <a:cs typeface="Montserrat"/>
                <a:sym typeface="Montserrat"/>
              </a:defRPr>
            </a:lvl5pPr>
            <a:lvl6pPr lvl="5">
              <a:buNone/>
              <a:defRPr sz="9600" b="1">
                <a:solidFill>
                  <a:schemeClr val="accent2"/>
                </a:solidFill>
                <a:latin typeface="Montserrat"/>
                <a:ea typeface="Montserrat"/>
                <a:cs typeface="Montserrat"/>
                <a:sym typeface="Montserrat"/>
              </a:defRPr>
            </a:lvl6pPr>
            <a:lvl7pPr lvl="6">
              <a:buNone/>
              <a:defRPr sz="9600" b="1">
                <a:solidFill>
                  <a:schemeClr val="accent2"/>
                </a:solidFill>
                <a:latin typeface="Montserrat"/>
                <a:ea typeface="Montserrat"/>
                <a:cs typeface="Montserrat"/>
                <a:sym typeface="Montserrat"/>
              </a:defRPr>
            </a:lvl7pPr>
            <a:lvl8pPr lvl="7">
              <a:buNone/>
              <a:defRPr sz="9600" b="1">
                <a:solidFill>
                  <a:schemeClr val="accent2"/>
                </a:solidFill>
                <a:latin typeface="Montserrat"/>
                <a:ea typeface="Montserrat"/>
                <a:cs typeface="Montserrat"/>
                <a:sym typeface="Montserrat"/>
              </a:defRPr>
            </a:lvl8pPr>
            <a:lvl9pPr lvl="8">
              <a:buNone/>
              <a:defRPr sz="9600" b="1">
                <a:solidFill>
                  <a:schemeClr val="accent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8" name="Google Shape;8;p1"/>
          <p:cNvSpPr txBox="1">
            <a:spLocks noGrp="1"/>
          </p:cNvSpPr>
          <p:nvPr>
            <p:ph type="title"/>
          </p:nvPr>
        </p:nvSpPr>
        <p:spPr>
          <a:xfrm>
            <a:off x="203875" y="1626750"/>
            <a:ext cx="17124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1pPr>
            <a:lvl2pPr lvl="1">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2pPr>
            <a:lvl3pPr lvl="2">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3pPr>
            <a:lvl4pPr lvl="3">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4pPr>
            <a:lvl5pPr lvl="4">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5pPr>
            <a:lvl6pPr lvl="5">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6pPr>
            <a:lvl7pPr lvl="6">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7pPr>
            <a:lvl8pPr lvl="7">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8pPr>
            <a:lvl9pPr lvl="8">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60"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09550"/>
            <a:ext cx="8382000" cy="4785926"/>
          </a:xfrm>
          <a:prstGeom prst="rect">
            <a:avLst/>
          </a:prstGeom>
          <a:noFill/>
        </p:spPr>
        <p:txBody>
          <a:bodyPr wrap="square" rtlCol="0">
            <a:spAutoFit/>
          </a:bodyPr>
          <a:lstStyle/>
          <a:p>
            <a:pPr algn="ctr">
              <a:spcAft>
                <a:spcPts val="600"/>
              </a:spcAft>
            </a:pPr>
            <a:r>
              <a:rPr lang="en-US" sz="2000" b="1" smtClean="0">
                <a:solidFill>
                  <a:srgbClr val="FFC000"/>
                </a:solidFill>
              </a:rPr>
              <a:t>HƯỚNG DẪN XÂY DỰNG KẾ HOẠCH DẠY BÀI VẦN </a:t>
            </a:r>
            <a:endParaRPr lang="en-US" sz="2000" b="1" i="1" smtClean="0">
              <a:solidFill>
                <a:srgbClr val="FFC000"/>
              </a:solidFill>
            </a:endParaRPr>
          </a:p>
          <a:p>
            <a:pPr algn="ctr">
              <a:spcAft>
                <a:spcPts val="600"/>
              </a:spcAft>
            </a:pPr>
            <a:r>
              <a:rPr lang="pt-BR" sz="2000" b="1" smtClean="0">
                <a:solidFill>
                  <a:srgbClr val="FFC000"/>
                </a:solidFill>
              </a:rPr>
              <a:t>DẠY BÀI 2 VẦN </a:t>
            </a:r>
            <a:endParaRPr lang="en-US" sz="2000" b="1" i="1" smtClean="0">
              <a:solidFill>
                <a:srgbClr val="FFC000"/>
              </a:solidFill>
            </a:endParaRPr>
          </a:p>
          <a:p>
            <a:pPr algn="ctr">
              <a:spcAft>
                <a:spcPts val="600"/>
              </a:spcAft>
            </a:pPr>
            <a:r>
              <a:rPr lang="pt-BR" sz="2000" b="1" i="1" smtClean="0">
                <a:solidFill>
                  <a:srgbClr val="FFC000"/>
                </a:solidFill>
              </a:rPr>
              <a:t>(dạy trong 2 tiết)</a:t>
            </a:r>
            <a:endParaRPr lang="en-US" sz="2000" b="1" i="1" smtClean="0">
              <a:solidFill>
                <a:srgbClr val="FFC000"/>
              </a:solidFill>
            </a:endParaRPr>
          </a:p>
          <a:p>
            <a:pPr algn="ctr">
              <a:spcAft>
                <a:spcPts val="600"/>
              </a:spcAft>
            </a:pPr>
            <a:r>
              <a:rPr lang="pt-BR" sz="2000" b="1" smtClean="0">
                <a:solidFill>
                  <a:srgbClr val="FFC000"/>
                </a:solidFill>
              </a:rPr>
              <a:t>Tiết 1</a:t>
            </a:r>
            <a:endParaRPr lang="en-US" sz="2000" b="1" i="1" smtClean="0">
              <a:solidFill>
                <a:srgbClr val="FFC000"/>
              </a:solidFill>
            </a:endParaRPr>
          </a:p>
          <a:p>
            <a:pPr>
              <a:spcAft>
                <a:spcPts val="600"/>
              </a:spcAft>
            </a:pPr>
            <a:r>
              <a:rPr lang="en-US" sz="2000" b="1" smtClean="0">
                <a:solidFill>
                  <a:srgbClr val="FFFF00"/>
                </a:solidFill>
              </a:rPr>
              <a:t>I. MỤC TIÊU </a:t>
            </a:r>
            <a:endParaRPr lang="en-US" sz="2000" b="1" i="1" smtClean="0">
              <a:solidFill>
                <a:srgbClr val="FFFF00"/>
              </a:solidFill>
            </a:endParaRPr>
          </a:p>
          <a:p>
            <a:pPr>
              <a:spcAft>
                <a:spcPts val="600"/>
              </a:spcAft>
            </a:pPr>
            <a:r>
              <a:rPr lang="en-US" sz="2000" i="1" smtClean="0">
                <a:solidFill>
                  <a:schemeClr val="bg1"/>
                </a:solidFill>
              </a:rPr>
              <a:t>Có nội dung và cách thể hiện phù hợp với định hướng phát triển năng lực và phẩm chất của học sinh:</a:t>
            </a:r>
            <a:endParaRPr lang="en-US" sz="2000" b="1" i="1" smtClean="0">
              <a:solidFill>
                <a:schemeClr val="bg1"/>
              </a:solidFill>
            </a:endParaRPr>
          </a:p>
          <a:p>
            <a:pPr>
              <a:spcAft>
                <a:spcPts val="600"/>
              </a:spcAft>
            </a:pPr>
            <a:r>
              <a:rPr lang="en-US" sz="2000" smtClean="0">
                <a:solidFill>
                  <a:schemeClr val="bg1"/>
                </a:solidFill>
              </a:rPr>
              <a:t>- Mục tiêu về kiến thức cần đạt đối với các vần được học.</a:t>
            </a:r>
            <a:endParaRPr lang="en-US" sz="2000" b="1" i="1" smtClean="0">
              <a:solidFill>
                <a:schemeClr val="bg1"/>
              </a:solidFill>
            </a:endParaRPr>
          </a:p>
          <a:p>
            <a:pPr>
              <a:spcAft>
                <a:spcPts val="600"/>
              </a:spcAft>
            </a:pPr>
            <a:r>
              <a:rPr lang="en-US" sz="2000" smtClean="0">
                <a:solidFill>
                  <a:schemeClr val="bg1"/>
                </a:solidFill>
              </a:rPr>
              <a:t>- Mục tiêu về các năng lực cần đạt (năng lực đặc thù): đọc, viết, nghe, nói, phát triển vốn từ, các kỹ năng cơ bản (nói, quan sát, nhận biết,…)</a:t>
            </a:r>
            <a:endParaRPr lang="en-US" sz="2000" b="1" i="1" smtClean="0">
              <a:solidFill>
                <a:schemeClr val="bg1"/>
              </a:solidFill>
            </a:endParaRPr>
          </a:p>
          <a:p>
            <a:pPr>
              <a:spcAft>
                <a:spcPts val="600"/>
              </a:spcAft>
            </a:pPr>
            <a:r>
              <a:rPr lang="en-US" sz="2000" smtClean="0">
                <a:solidFill>
                  <a:schemeClr val="bg1"/>
                </a:solidFill>
              </a:rPr>
              <a:t>- Mục tiêu về phẩm chất cần giáo dục và năng lực chung cần phát triển.</a:t>
            </a:r>
            <a:endParaRPr lang="en-US" sz="2000" b="1" i="1" smtClean="0">
              <a:solidFill>
                <a:schemeClr val="bg1"/>
              </a:solidFill>
            </a:endParaRPr>
          </a:p>
          <a:p>
            <a:pPr>
              <a:spcAft>
                <a:spcPts val="600"/>
              </a:spcAft>
            </a:pPr>
            <a:r>
              <a:rPr lang="en-US" sz="2000" i="1" smtClean="0">
                <a:solidFill>
                  <a:schemeClr val="bg1"/>
                </a:solidFill>
              </a:rPr>
              <a:t>(Khi trình bày không cần phân tách giữa kiến thức và năng lực đặc thù vì khó để phân tách cụ thể)</a:t>
            </a:r>
            <a:endParaRPr lang="en-US" sz="2000" b="1" i="1">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514350"/>
            <a:ext cx="8305800" cy="4850046"/>
          </a:xfrm>
          <a:prstGeom prst="rect">
            <a:avLst/>
          </a:prstGeom>
        </p:spPr>
        <p:txBody>
          <a:bodyPr wrap="square">
            <a:spAutoFit/>
          </a:bodyPr>
          <a:lstStyle/>
          <a:p>
            <a:pPr>
              <a:spcAft>
                <a:spcPts val="600"/>
              </a:spcAft>
            </a:pPr>
            <a:r>
              <a:rPr lang="pt-BR" sz="2400" b="1" smtClean="0">
                <a:solidFill>
                  <a:schemeClr val="bg1"/>
                </a:solidFill>
              </a:rPr>
              <a:t>7. Nói theo tranh  (5 – 7’)</a:t>
            </a:r>
            <a:endParaRPr lang="en-US" sz="2400" b="1" i="1" smtClean="0">
              <a:solidFill>
                <a:schemeClr val="bg1"/>
              </a:solidFill>
            </a:endParaRPr>
          </a:p>
          <a:p>
            <a:pPr>
              <a:spcAft>
                <a:spcPts val="600"/>
              </a:spcAft>
            </a:pPr>
            <a:r>
              <a:rPr lang="pt-BR" sz="2400" smtClean="0">
                <a:solidFill>
                  <a:schemeClr val="bg1"/>
                </a:solidFill>
              </a:rPr>
              <a:t>- GV hướng dẫn HS quan sát tranh và nêu tình huống trong tranh.</a:t>
            </a:r>
            <a:endParaRPr lang="en-US" sz="2400" b="1" i="1" smtClean="0">
              <a:solidFill>
                <a:schemeClr val="bg1"/>
              </a:solidFill>
            </a:endParaRPr>
          </a:p>
          <a:p>
            <a:pPr>
              <a:spcAft>
                <a:spcPts val="600"/>
              </a:spcAft>
            </a:pPr>
            <a:r>
              <a:rPr lang="pt-BR" sz="2400" smtClean="0">
                <a:solidFill>
                  <a:schemeClr val="bg1"/>
                </a:solidFill>
              </a:rPr>
              <a:t>- GV mở rộng giáo dục vốn sống, kĩ năng sống cho HS.</a:t>
            </a:r>
            <a:endParaRPr lang="en-US" sz="2400" b="1" i="1" smtClean="0">
              <a:solidFill>
                <a:schemeClr val="bg1"/>
              </a:solidFill>
            </a:endParaRPr>
          </a:p>
          <a:p>
            <a:pPr>
              <a:spcAft>
                <a:spcPts val="600"/>
              </a:spcAft>
            </a:pPr>
            <a:r>
              <a:rPr lang="pt-BR" sz="2400" b="1" smtClean="0">
                <a:solidFill>
                  <a:schemeClr val="bg1"/>
                </a:solidFill>
              </a:rPr>
              <a:t>8. Củng cố (2 – 3’)</a:t>
            </a:r>
            <a:endParaRPr lang="en-US" sz="2400" b="1" i="1" smtClean="0">
              <a:solidFill>
                <a:schemeClr val="bg1"/>
              </a:solidFill>
            </a:endParaRPr>
          </a:p>
          <a:p>
            <a:pPr>
              <a:spcAft>
                <a:spcPts val="600"/>
              </a:spcAft>
            </a:pPr>
            <a:r>
              <a:rPr lang="pt-BR" sz="2400" smtClean="0">
                <a:solidFill>
                  <a:schemeClr val="bg1"/>
                </a:solidFill>
              </a:rPr>
              <a:t>- HS tìm từ ngữ chứa vần vừa học, nói thành câu với từ vừa tìm.</a:t>
            </a:r>
            <a:endParaRPr lang="en-US" sz="2400" b="1" i="1" smtClean="0">
              <a:solidFill>
                <a:schemeClr val="bg1"/>
              </a:solidFill>
            </a:endParaRPr>
          </a:p>
          <a:p>
            <a:pPr>
              <a:spcAft>
                <a:spcPts val="600"/>
              </a:spcAft>
            </a:pPr>
            <a:r>
              <a:rPr lang="pt-BR" sz="2400" smtClean="0">
                <a:solidFill>
                  <a:schemeClr val="bg1"/>
                </a:solidFill>
              </a:rPr>
              <a:t>- GV nhận xét giờ học, khen ngợi, động viên. </a:t>
            </a:r>
            <a:endParaRPr lang="en-US" sz="2400" b="1" i="1" smtClean="0">
              <a:solidFill>
                <a:schemeClr val="bg1"/>
              </a:solidFill>
            </a:endParaRPr>
          </a:p>
          <a:p>
            <a:pPr>
              <a:spcAft>
                <a:spcPts val="600"/>
              </a:spcAft>
            </a:pPr>
            <a:r>
              <a:rPr lang="pt-BR" sz="2400" smtClean="0">
                <a:solidFill>
                  <a:schemeClr val="bg1"/>
                </a:solidFill>
              </a:rPr>
              <a:t>- HD thực hành giao tiếp ở nhà,.</a:t>
            </a:r>
            <a:endParaRPr lang="en-US" sz="2400" b="1" i="1" smtClean="0">
              <a:solidFill>
                <a:schemeClr val="bg1"/>
              </a:solidFill>
            </a:endParaRPr>
          </a:p>
          <a:p>
            <a:r>
              <a:rPr lang="pt-BR" sz="2400" smtClean="0">
                <a:solidFill>
                  <a:schemeClr val="bg1"/>
                </a:solidFill>
              </a:rPr>
              <a:t> </a:t>
            </a:r>
            <a:endParaRPr lang="en-US" sz="2400" b="1" i="1" smtClean="0">
              <a:solidFill>
                <a:schemeClr val="bg1"/>
              </a:solidFill>
            </a:endParaRPr>
          </a:p>
          <a:p>
            <a:pPr marL="457200" indent="-457200" algn="just">
              <a:lnSpc>
                <a:spcPct val="125000"/>
              </a:lnSpc>
              <a:spcBef>
                <a:spcPts val="500"/>
              </a:spcBef>
            </a:pPr>
            <a:r>
              <a:rPr lang="en-US" sz="2400" smtClean="0">
                <a:solidFill>
                  <a:schemeClr val="bg1"/>
                </a:solidFill>
                <a:latin typeface="Times New Roman" pitchFamily="18" charset="0"/>
                <a:ea typeface="Cambria" panose="02040503050406030204" pitchFamily="18" charset="0"/>
                <a:cs typeface="Times New Roman" pitchFamily="18" charset="0"/>
              </a:rPr>
              <a:t>.</a:t>
            </a:r>
            <a:endParaRPr lang="en-US" sz="2400">
              <a:solidFill>
                <a:schemeClr val="bg1"/>
              </a:solidFill>
              <a:latin typeface="Times New Roman" pitchFamily="18" charset="0"/>
              <a:ea typeface="Cambria" panose="02040503050406030204" pitchFamily="18" charset="0"/>
              <a:cs typeface="Times New Roman" pitchFamily="18" charset="0"/>
            </a:endParaRPr>
          </a:p>
        </p:txBody>
      </p:sp>
    </p:spTree>
    <p:extLst>
      <p:ext uri="{BB962C8B-B14F-4D97-AF65-F5344CB8AC3E}">
        <p14:creationId xmlns="" xmlns:p14="http://schemas.microsoft.com/office/powerpoint/2010/main" val="2592983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9600" y="133350"/>
            <a:ext cx="7848600" cy="4816703"/>
          </a:xfrm>
          <a:prstGeom prst="rect">
            <a:avLst/>
          </a:prstGeom>
        </p:spPr>
        <p:txBody>
          <a:bodyPr wrap="square">
            <a:spAutoFit/>
          </a:bodyPr>
          <a:lstStyle/>
          <a:p>
            <a:pPr algn="ctr">
              <a:spcBef>
                <a:spcPts val="600"/>
              </a:spcBef>
            </a:pPr>
            <a:r>
              <a:rPr lang="pt-BR" sz="1800" b="1" smtClean="0">
                <a:solidFill>
                  <a:srgbClr val="FFFF00"/>
                </a:solidFill>
              </a:rPr>
              <a:t>DẠY BÀI 3, 4 VẦN </a:t>
            </a:r>
            <a:endParaRPr lang="en-US" sz="1800" b="1" i="1" smtClean="0">
              <a:solidFill>
                <a:srgbClr val="FFFF00"/>
              </a:solidFill>
            </a:endParaRPr>
          </a:p>
          <a:p>
            <a:pPr algn="ctr">
              <a:spcBef>
                <a:spcPts val="600"/>
              </a:spcBef>
            </a:pPr>
            <a:r>
              <a:rPr lang="pt-BR" sz="1800" b="1" i="1" smtClean="0">
                <a:solidFill>
                  <a:srgbClr val="FFFF00"/>
                </a:solidFill>
              </a:rPr>
              <a:t>(dạy trong 2 tiết)</a:t>
            </a:r>
            <a:endParaRPr lang="en-US" sz="1800" b="1" i="1" smtClean="0">
              <a:solidFill>
                <a:srgbClr val="FFFF00"/>
              </a:solidFill>
            </a:endParaRPr>
          </a:p>
          <a:p>
            <a:pPr algn="ctr">
              <a:spcBef>
                <a:spcPts val="600"/>
              </a:spcBef>
            </a:pPr>
            <a:r>
              <a:rPr lang="pt-BR" sz="1800" b="1" smtClean="0">
                <a:solidFill>
                  <a:srgbClr val="FFFF00"/>
                </a:solidFill>
              </a:rPr>
              <a:t>Tiết 1</a:t>
            </a:r>
            <a:endParaRPr lang="en-US" sz="1800" b="1" i="1" smtClean="0">
              <a:solidFill>
                <a:srgbClr val="FFFF00"/>
              </a:solidFill>
            </a:endParaRPr>
          </a:p>
          <a:p>
            <a:pPr>
              <a:spcBef>
                <a:spcPts val="600"/>
              </a:spcBef>
            </a:pPr>
            <a:r>
              <a:rPr lang="en-US" sz="1800" b="1" smtClean="0">
                <a:solidFill>
                  <a:schemeClr val="bg1"/>
                </a:solidFill>
              </a:rPr>
              <a:t>I. MỤC TIÊU: </a:t>
            </a:r>
            <a:r>
              <a:rPr lang="en-US" sz="1800" smtClean="0">
                <a:solidFill>
                  <a:schemeClr val="bg1"/>
                </a:solidFill>
              </a:rPr>
              <a:t>Giống cách trình bày bài 2 vần</a:t>
            </a:r>
            <a:endParaRPr lang="en-US" sz="1800" b="1" i="1" smtClean="0">
              <a:solidFill>
                <a:schemeClr val="bg1"/>
              </a:solidFill>
            </a:endParaRPr>
          </a:p>
          <a:p>
            <a:pPr>
              <a:spcBef>
                <a:spcPts val="600"/>
              </a:spcBef>
            </a:pPr>
            <a:r>
              <a:rPr lang="pt-BR" sz="1800" b="1" smtClean="0">
                <a:solidFill>
                  <a:schemeClr val="bg1"/>
                </a:solidFill>
              </a:rPr>
              <a:t>II. CHUẨN BỊ: </a:t>
            </a:r>
            <a:r>
              <a:rPr lang="en-US" sz="1800" smtClean="0">
                <a:solidFill>
                  <a:schemeClr val="bg1"/>
                </a:solidFill>
              </a:rPr>
              <a:t>Giống cách trình bày bài 2 vần</a:t>
            </a:r>
            <a:endParaRPr lang="en-US" sz="1800" b="1" i="1" smtClean="0">
              <a:solidFill>
                <a:schemeClr val="bg1"/>
              </a:solidFill>
            </a:endParaRPr>
          </a:p>
          <a:p>
            <a:pPr>
              <a:spcBef>
                <a:spcPts val="600"/>
              </a:spcBef>
            </a:pPr>
            <a:r>
              <a:rPr lang="pt-BR" sz="1800" b="1" smtClean="0">
                <a:solidFill>
                  <a:schemeClr val="bg1"/>
                </a:solidFill>
              </a:rPr>
              <a:t>III. HOẠT ĐỘNG DẠY HỌC</a:t>
            </a:r>
            <a:endParaRPr lang="en-US" sz="1800" b="1" i="1" smtClean="0">
              <a:solidFill>
                <a:schemeClr val="bg1"/>
              </a:solidFill>
            </a:endParaRPr>
          </a:p>
          <a:p>
            <a:pPr>
              <a:spcBef>
                <a:spcPts val="600"/>
              </a:spcBef>
            </a:pPr>
            <a:r>
              <a:rPr lang="pt-BR" sz="1800" b="1" smtClean="0">
                <a:solidFill>
                  <a:schemeClr val="bg1"/>
                </a:solidFill>
              </a:rPr>
              <a:t>1. Khởi động (Ôn và khởi động) (2 - 3’)</a:t>
            </a:r>
            <a:endParaRPr lang="en-US" sz="1800" b="1" i="1" smtClean="0">
              <a:solidFill>
                <a:schemeClr val="bg1"/>
              </a:solidFill>
            </a:endParaRPr>
          </a:p>
          <a:p>
            <a:pPr>
              <a:spcBef>
                <a:spcPts val="600"/>
              </a:spcBef>
            </a:pPr>
            <a:r>
              <a:rPr lang="pt-BR" sz="1800" smtClean="0">
                <a:solidFill>
                  <a:schemeClr val="bg1"/>
                </a:solidFill>
              </a:rPr>
              <a:t>- Ôn lại các vần của bài trước bằng trò chơi tạo tâm thế cho HS vào bài mới (hoặc trò chơi tạo tâm thế, không khí lớp học) </a:t>
            </a:r>
            <a:endParaRPr lang="en-US" sz="1800" b="1" i="1" smtClean="0">
              <a:solidFill>
                <a:schemeClr val="bg1"/>
              </a:solidFill>
            </a:endParaRPr>
          </a:p>
          <a:p>
            <a:pPr>
              <a:spcBef>
                <a:spcPts val="600"/>
              </a:spcBef>
            </a:pPr>
            <a:r>
              <a:rPr lang="pt-BR" sz="1800" b="1" smtClean="0">
                <a:solidFill>
                  <a:schemeClr val="bg1"/>
                </a:solidFill>
              </a:rPr>
              <a:t>2. Nhận biết (5’)</a:t>
            </a:r>
            <a:endParaRPr lang="en-US" sz="1800" b="1" i="1" smtClean="0">
              <a:solidFill>
                <a:schemeClr val="bg1"/>
              </a:solidFill>
            </a:endParaRPr>
          </a:p>
          <a:p>
            <a:pPr>
              <a:spcBef>
                <a:spcPts val="600"/>
              </a:spcBef>
            </a:pPr>
            <a:r>
              <a:rPr lang="pt-BR" sz="1800" smtClean="0">
                <a:solidFill>
                  <a:schemeClr val="bg1"/>
                </a:solidFill>
              </a:rPr>
              <a:t>- HS quan sát tranh và trả lời câu hỏi (Em thấy trong tranh có ai? Trong tranh có những gì?...)</a:t>
            </a:r>
            <a:endParaRPr lang="en-US" sz="1800" b="1" i="1" smtClean="0">
              <a:solidFill>
                <a:schemeClr val="bg1"/>
              </a:solidFill>
            </a:endParaRPr>
          </a:p>
          <a:p>
            <a:pPr>
              <a:spcBef>
                <a:spcPts val="600"/>
              </a:spcBef>
            </a:pPr>
            <a:r>
              <a:rPr lang="pt-BR" sz="1800" smtClean="0">
                <a:solidFill>
                  <a:schemeClr val="bg1"/>
                </a:solidFill>
              </a:rPr>
              <a:t>- GV nói câu thuyết minh dưới tranh, HS nói lại câu nhận biết một số lần.</a:t>
            </a:r>
            <a:endParaRPr lang="en-US" sz="1800" b="1" i="1" smtClean="0">
              <a:solidFill>
                <a:schemeClr val="bg1"/>
              </a:solidFill>
            </a:endParaRPr>
          </a:p>
          <a:p>
            <a:pPr>
              <a:spcBef>
                <a:spcPts val="600"/>
              </a:spcBef>
            </a:pPr>
            <a:r>
              <a:rPr lang="pt-BR" sz="1800" smtClean="0">
                <a:solidFill>
                  <a:schemeClr val="bg1"/>
                </a:solidFill>
              </a:rPr>
              <a:t>- GV giới thiệu vần mới. Viết tên bài lên bảng.</a:t>
            </a:r>
            <a:endParaRPr lang="en-US" sz="1800" b="1" i="1">
              <a:solidFill>
                <a:schemeClr val="bg1"/>
              </a:solidFill>
            </a:endParaRPr>
          </a:p>
        </p:txBody>
      </p:sp>
    </p:spTree>
    <p:extLst>
      <p:ext uri="{BB962C8B-B14F-4D97-AF65-F5344CB8AC3E}">
        <p14:creationId xmlns="" xmlns:p14="http://schemas.microsoft.com/office/powerpoint/2010/main" val="332642244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434519"/>
            <a:ext cx="7772400" cy="4708981"/>
          </a:xfrm>
          <a:prstGeom prst="rect">
            <a:avLst/>
          </a:prstGeom>
          <a:noFill/>
        </p:spPr>
        <p:txBody>
          <a:bodyPr wrap="square" rtlCol="0">
            <a:spAutoFit/>
          </a:bodyPr>
          <a:lstStyle/>
          <a:p>
            <a:r>
              <a:rPr lang="pt-BR" sz="2000" b="1" smtClean="0">
                <a:solidFill>
                  <a:schemeClr val="bg1"/>
                </a:solidFill>
              </a:rPr>
              <a:t>3. Đọc (15 – 17’)</a:t>
            </a:r>
            <a:endParaRPr lang="en-US" sz="2000" b="1" i="1" smtClean="0">
              <a:solidFill>
                <a:schemeClr val="bg1"/>
              </a:solidFill>
            </a:endParaRPr>
          </a:p>
          <a:p>
            <a:r>
              <a:rPr lang="pt-BR" sz="2000" b="1" smtClean="0">
                <a:solidFill>
                  <a:schemeClr val="bg1"/>
                </a:solidFill>
              </a:rPr>
              <a:t>a. Đọc vần</a:t>
            </a:r>
            <a:endParaRPr lang="en-US" sz="2000" b="1" i="1" smtClean="0">
              <a:solidFill>
                <a:schemeClr val="bg1"/>
              </a:solidFill>
            </a:endParaRPr>
          </a:p>
          <a:p>
            <a:r>
              <a:rPr lang="pt-BR" sz="2000" smtClean="0">
                <a:solidFill>
                  <a:schemeClr val="bg1"/>
                </a:solidFill>
              </a:rPr>
              <a:t>- So sánh các vần</a:t>
            </a:r>
            <a:endParaRPr lang="en-US" sz="2000" b="1" i="1" smtClean="0">
              <a:solidFill>
                <a:schemeClr val="bg1"/>
              </a:solidFill>
            </a:endParaRPr>
          </a:p>
          <a:p>
            <a:r>
              <a:rPr lang="pt-BR" sz="2000" smtClean="0">
                <a:solidFill>
                  <a:schemeClr val="bg1"/>
                </a:solidFill>
              </a:rPr>
              <a:t>   + GV giới thiệu cả 3 vần</a:t>
            </a:r>
            <a:endParaRPr lang="en-US" sz="2000" b="1" i="1" smtClean="0">
              <a:solidFill>
                <a:schemeClr val="bg1"/>
              </a:solidFill>
            </a:endParaRPr>
          </a:p>
          <a:p>
            <a:r>
              <a:rPr lang="pt-BR" sz="2000" smtClean="0">
                <a:solidFill>
                  <a:schemeClr val="bg1"/>
                </a:solidFill>
              </a:rPr>
              <a:t>   + So sánh các vần để tìm điểm giống và khác nhau giữa các vần.</a:t>
            </a:r>
            <a:endParaRPr lang="en-US" sz="2000" b="1" i="1" smtClean="0">
              <a:solidFill>
                <a:schemeClr val="bg1"/>
              </a:solidFill>
            </a:endParaRPr>
          </a:p>
          <a:p>
            <a:r>
              <a:rPr lang="pt-BR" sz="2000" smtClean="0">
                <a:solidFill>
                  <a:schemeClr val="bg1"/>
                </a:solidFill>
              </a:rPr>
              <a:t>   + GV (HS) nhắc lại điểm giống và khác nhau giữa các vần.</a:t>
            </a:r>
            <a:endParaRPr lang="en-US" sz="2000" b="1" i="1" smtClean="0">
              <a:solidFill>
                <a:schemeClr val="bg1"/>
              </a:solidFill>
            </a:endParaRPr>
          </a:p>
          <a:p>
            <a:r>
              <a:rPr lang="pt-BR" sz="2000" smtClean="0">
                <a:solidFill>
                  <a:schemeClr val="bg1"/>
                </a:solidFill>
              </a:rPr>
              <a:t>- Đánh vần các vần</a:t>
            </a:r>
            <a:endParaRPr lang="en-US" sz="2000" b="1" i="1" smtClean="0">
              <a:solidFill>
                <a:schemeClr val="bg1"/>
              </a:solidFill>
            </a:endParaRPr>
          </a:p>
          <a:p>
            <a:r>
              <a:rPr lang="pt-BR" sz="2000" smtClean="0">
                <a:solidFill>
                  <a:schemeClr val="bg1"/>
                </a:solidFill>
              </a:rPr>
              <a:t>  + GV đánh vần mẫu (có thể cho HS tự đánh vần).</a:t>
            </a:r>
            <a:endParaRPr lang="en-US" sz="2000" b="1" i="1" smtClean="0">
              <a:solidFill>
                <a:schemeClr val="bg1"/>
              </a:solidFill>
            </a:endParaRPr>
          </a:p>
          <a:p>
            <a:r>
              <a:rPr lang="pt-BR" sz="2000" smtClean="0">
                <a:solidFill>
                  <a:schemeClr val="bg1"/>
                </a:solidFill>
              </a:rPr>
              <a:t>+ HS nối tiếp nhau đánh vần. 2-3 HS đánh vần cả 3 vần.</a:t>
            </a:r>
            <a:endParaRPr lang="en-US" sz="2000" b="1" i="1" smtClean="0">
              <a:solidFill>
                <a:schemeClr val="bg1"/>
              </a:solidFill>
            </a:endParaRPr>
          </a:p>
          <a:p>
            <a:r>
              <a:rPr lang="pt-BR" sz="2000" smtClean="0">
                <a:solidFill>
                  <a:schemeClr val="bg1"/>
                </a:solidFill>
              </a:rPr>
              <a:t> - Đọc trơn các vần</a:t>
            </a:r>
            <a:endParaRPr lang="en-US" sz="2000" b="1" i="1" smtClean="0">
              <a:solidFill>
                <a:schemeClr val="bg1"/>
              </a:solidFill>
            </a:endParaRPr>
          </a:p>
          <a:p>
            <a:r>
              <a:rPr lang="pt-BR" sz="2000" smtClean="0">
                <a:solidFill>
                  <a:schemeClr val="bg1"/>
                </a:solidFill>
              </a:rPr>
              <a:t>+ Đọc trơn nối tiếp các vần, mỗi HS đọc trơn cả 3 vần</a:t>
            </a:r>
            <a:endParaRPr lang="en-US" sz="2000" b="1" i="1" smtClean="0">
              <a:solidFill>
                <a:schemeClr val="bg1"/>
              </a:solidFill>
            </a:endParaRPr>
          </a:p>
          <a:p>
            <a:r>
              <a:rPr lang="pt-BR" sz="2000" smtClean="0">
                <a:solidFill>
                  <a:schemeClr val="bg1"/>
                </a:solidFill>
              </a:rPr>
              <a:t>+ Lớp đọc đồng thanh 3 vần 1 lần..</a:t>
            </a:r>
            <a:endParaRPr lang="en-US" sz="2000" b="1" i="1" smtClean="0">
              <a:solidFill>
                <a:schemeClr val="bg1"/>
              </a:solidFill>
            </a:endParaRPr>
          </a:p>
          <a:p>
            <a:r>
              <a:rPr lang="pt-BR" sz="2000" smtClean="0">
                <a:solidFill>
                  <a:schemeClr val="bg1"/>
                </a:solidFill>
              </a:rPr>
              <a:t>- Ghép chữ cái tạo vần: HS tìm chữ cái trong bộ thể chữ để ghép từng vần.</a:t>
            </a:r>
            <a:endParaRPr lang="en-US" sz="2000" b="1" i="1" smtClean="0">
              <a:solidFill>
                <a:schemeClr val="bg1"/>
              </a:solidFill>
            </a:endParaRPr>
          </a:p>
          <a:p>
            <a:r>
              <a:rPr lang="pt-BR" sz="2000" smtClean="0">
                <a:solidFill>
                  <a:schemeClr val="bg1"/>
                </a:solidFill>
              </a:rPr>
              <a:t>- Đọc đồng thanh cả 3 vần.</a:t>
            </a:r>
            <a:endParaRPr lang="en-US" sz="2000" b="1" i="1">
              <a:solidFill>
                <a:schemeClr val="bg1"/>
              </a:solidFill>
            </a:endParaRPr>
          </a:p>
        </p:txBody>
      </p:sp>
    </p:spTree>
    <p:extLst>
      <p:ext uri="{BB962C8B-B14F-4D97-AF65-F5344CB8AC3E}">
        <p14:creationId xmlns="" xmlns:p14="http://schemas.microsoft.com/office/powerpoint/2010/main" val="332642244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209550"/>
            <a:ext cx="8032103" cy="5372625"/>
          </a:xfrm>
          <a:prstGeom prst="rect">
            <a:avLst/>
          </a:prstGeom>
          <a:noFill/>
        </p:spPr>
        <p:txBody>
          <a:bodyPr wrap="square" rtlCol="0">
            <a:spAutoFit/>
          </a:bodyPr>
          <a:lstStyle/>
          <a:p>
            <a:pPr>
              <a:spcAft>
                <a:spcPts val="600"/>
              </a:spcAft>
            </a:pPr>
            <a:r>
              <a:rPr lang="pt-BR" sz="1800" b="1" smtClean="0">
                <a:solidFill>
                  <a:schemeClr val="bg1"/>
                </a:solidFill>
              </a:rPr>
              <a:t>b. Đọc tiếng.</a:t>
            </a:r>
            <a:endParaRPr lang="en-US" sz="1800" b="1" i="1" smtClean="0">
              <a:solidFill>
                <a:schemeClr val="bg1"/>
              </a:solidFill>
            </a:endParaRPr>
          </a:p>
          <a:p>
            <a:pPr>
              <a:spcAft>
                <a:spcPts val="600"/>
              </a:spcAft>
            </a:pPr>
            <a:r>
              <a:rPr lang="pt-BR" sz="1800" smtClean="0">
                <a:solidFill>
                  <a:schemeClr val="bg1"/>
                </a:solidFill>
              </a:rPr>
              <a:t>- Đọc tiếng mẫu </a:t>
            </a:r>
            <a:endParaRPr lang="en-US" sz="1800" b="1" i="1" smtClean="0">
              <a:solidFill>
                <a:schemeClr val="bg1"/>
              </a:solidFill>
            </a:endParaRPr>
          </a:p>
          <a:p>
            <a:pPr>
              <a:spcAft>
                <a:spcPts val="600"/>
              </a:spcAft>
            </a:pPr>
            <a:r>
              <a:rPr lang="pt-BR" sz="1800" smtClean="0">
                <a:solidFill>
                  <a:schemeClr val="bg1"/>
                </a:solidFill>
              </a:rPr>
              <a:t>+ GV giới thiệu mô hình tiếng. HS vận dụng mô hình các tiếng đã học để nhận biết mô hình, đọc tiếng trong mô hình.</a:t>
            </a:r>
            <a:endParaRPr lang="en-US" sz="1800" b="1" i="1" smtClean="0">
              <a:solidFill>
                <a:schemeClr val="bg1"/>
              </a:solidFill>
            </a:endParaRPr>
          </a:p>
          <a:p>
            <a:pPr>
              <a:spcAft>
                <a:spcPts val="600"/>
              </a:spcAft>
            </a:pPr>
            <a:r>
              <a:rPr lang="pt-BR" sz="1800" smtClean="0">
                <a:solidFill>
                  <a:schemeClr val="bg1"/>
                </a:solidFill>
              </a:rPr>
              <a:t>+ Đánh vần tiếng trong mô hình (cá nhân, lớp)</a:t>
            </a:r>
            <a:endParaRPr lang="en-US" sz="1800" b="1" i="1" smtClean="0">
              <a:solidFill>
                <a:schemeClr val="bg1"/>
              </a:solidFill>
            </a:endParaRPr>
          </a:p>
          <a:p>
            <a:pPr>
              <a:spcAft>
                <a:spcPts val="600"/>
              </a:spcAft>
            </a:pPr>
            <a:r>
              <a:rPr lang="pt-BR" sz="1800" smtClean="0">
                <a:solidFill>
                  <a:schemeClr val="bg1"/>
                </a:solidFill>
              </a:rPr>
              <a:t>+ Đọc trơn tiếng (cá nhân, cả lớp).</a:t>
            </a:r>
            <a:endParaRPr lang="en-US" sz="1800" b="1" i="1" smtClean="0">
              <a:solidFill>
                <a:schemeClr val="bg1"/>
              </a:solidFill>
            </a:endParaRPr>
          </a:p>
          <a:p>
            <a:pPr>
              <a:spcAft>
                <a:spcPts val="600"/>
              </a:spcAft>
            </a:pPr>
            <a:r>
              <a:rPr lang="pt-BR" sz="1800" smtClean="0">
                <a:solidFill>
                  <a:schemeClr val="bg1"/>
                </a:solidFill>
              </a:rPr>
              <a:t>- Đọc tiếng trong SHS</a:t>
            </a:r>
            <a:endParaRPr lang="en-US" sz="1800" b="1" i="1" smtClean="0">
              <a:solidFill>
                <a:schemeClr val="bg1"/>
              </a:solidFill>
            </a:endParaRPr>
          </a:p>
          <a:p>
            <a:pPr>
              <a:spcAft>
                <a:spcPts val="600"/>
              </a:spcAft>
            </a:pPr>
            <a:r>
              <a:rPr lang="pt-BR" sz="1800" smtClean="0">
                <a:solidFill>
                  <a:schemeClr val="bg1"/>
                </a:solidFill>
              </a:rPr>
              <a:t>+ GV đưa các tiếng trong SHS. HS nối tiếp đánh vần, lớp đánh vần.</a:t>
            </a:r>
            <a:endParaRPr lang="en-US" sz="1800" b="1" i="1" smtClean="0">
              <a:solidFill>
                <a:schemeClr val="bg1"/>
              </a:solidFill>
            </a:endParaRPr>
          </a:p>
          <a:p>
            <a:pPr>
              <a:spcAft>
                <a:spcPts val="600"/>
              </a:spcAft>
            </a:pPr>
            <a:r>
              <a:rPr lang="pt-BR" sz="1800" smtClean="0">
                <a:solidFill>
                  <a:schemeClr val="bg1"/>
                </a:solidFill>
              </a:rPr>
              <a:t>+ Đọc trơn tiếng (HS đọc nối tiếp).</a:t>
            </a:r>
            <a:endParaRPr lang="en-US" sz="1800" b="1" i="1" smtClean="0">
              <a:solidFill>
                <a:schemeClr val="bg1"/>
              </a:solidFill>
            </a:endParaRPr>
          </a:p>
          <a:p>
            <a:pPr>
              <a:spcAft>
                <a:spcPts val="600"/>
              </a:spcAft>
            </a:pPr>
            <a:r>
              <a:rPr lang="pt-BR" sz="1800" smtClean="0">
                <a:solidFill>
                  <a:schemeClr val="bg1"/>
                </a:solidFill>
              </a:rPr>
              <a:t>+ Đọc trơn các tiếng chứa 1 vần. Đọc trơn đồng thanh tất cả các tiếng.</a:t>
            </a:r>
            <a:endParaRPr lang="en-US" sz="1800" b="1" i="1" smtClean="0">
              <a:solidFill>
                <a:schemeClr val="bg1"/>
              </a:solidFill>
            </a:endParaRPr>
          </a:p>
          <a:p>
            <a:pPr>
              <a:spcAft>
                <a:spcPts val="600"/>
              </a:spcAft>
            </a:pPr>
            <a:r>
              <a:rPr lang="pt-BR" sz="1800" smtClean="0">
                <a:solidFill>
                  <a:schemeClr val="bg1"/>
                </a:solidFill>
              </a:rPr>
              <a:t>- Ghép chữ cái tạo tiếng.</a:t>
            </a:r>
            <a:endParaRPr lang="en-US" sz="1800" b="1" i="1" smtClean="0">
              <a:solidFill>
                <a:schemeClr val="bg1"/>
              </a:solidFill>
            </a:endParaRPr>
          </a:p>
          <a:p>
            <a:pPr>
              <a:spcAft>
                <a:spcPts val="600"/>
              </a:spcAft>
            </a:pPr>
            <a:r>
              <a:rPr lang="pt-BR" sz="1800" smtClean="0">
                <a:solidFill>
                  <a:schemeClr val="bg1"/>
                </a:solidFill>
              </a:rPr>
              <a:t>+ HS tự tạo các tiếng có chứa vân đang học</a:t>
            </a:r>
            <a:endParaRPr lang="en-US" sz="1800" b="1" i="1" smtClean="0">
              <a:solidFill>
                <a:schemeClr val="bg1"/>
              </a:solidFill>
            </a:endParaRPr>
          </a:p>
          <a:p>
            <a:pPr>
              <a:spcAft>
                <a:spcPts val="600"/>
              </a:spcAft>
            </a:pPr>
            <a:r>
              <a:rPr lang="pt-BR" sz="1800" smtClean="0">
                <a:solidFill>
                  <a:schemeClr val="bg1"/>
                </a:solidFill>
              </a:rPr>
              <a:t>+ HS phân tích, nêu cách ghép.</a:t>
            </a:r>
            <a:endParaRPr lang="en-US" sz="1800" b="1" i="1" smtClean="0">
              <a:solidFill>
                <a:schemeClr val="bg1"/>
              </a:solidFill>
            </a:endParaRPr>
          </a:p>
          <a:p>
            <a:pPr>
              <a:spcAft>
                <a:spcPts val="600"/>
              </a:spcAft>
            </a:pPr>
            <a:r>
              <a:rPr lang="pt-BR" sz="1800" smtClean="0">
                <a:solidFill>
                  <a:schemeClr val="bg1"/>
                </a:solidFill>
              </a:rPr>
              <a:t>+ Cả lớp đọc trơn đồng thanh những tiếng mới ghép được.</a:t>
            </a:r>
            <a:endParaRPr lang="en-US" sz="1800" b="1" i="1" smtClean="0">
              <a:solidFill>
                <a:schemeClr val="bg1"/>
              </a:solidFill>
            </a:endParaRPr>
          </a:p>
          <a:p>
            <a:pPr algn="just">
              <a:lnSpc>
                <a:spcPct val="125000"/>
              </a:lnSpc>
              <a:spcBef>
                <a:spcPts val="700"/>
              </a:spcBef>
              <a:spcAft>
                <a:spcPts val="600"/>
              </a:spcAft>
            </a:pPr>
            <a:endParaRPr lang="vi-VN" sz="1800" smtClean="0">
              <a:solidFill>
                <a:schemeClr val="bg1"/>
              </a:solidFill>
              <a:latin typeface="+mn-lt"/>
              <a:ea typeface="Cambria" panose="02040503050406030204" pitchFamily="18" charset="0"/>
            </a:endParaRPr>
          </a:p>
        </p:txBody>
      </p:sp>
    </p:spTree>
    <p:extLst>
      <p:ext uri="{BB962C8B-B14F-4D97-AF65-F5344CB8AC3E}">
        <p14:creationId xmlns="" xmlns:p14="http://schemas.microsoft.com/office/powerpoint/2010/main" val="282353553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285750"/>
            <a:ext cx="7696201" cy="5078313"/>
          </a:xfrm>
          <a:prstGeom prst="rect">
            <a:avLst/>
          </a:prstGeom>
          <a:noFill/>
        </p:spPr>
        <p:txBody>
          <a:bodyPr wrap="square" rtlCol="0">
            <a:spAutoFit/>
          </a:bodyPr>
          <a:lstStyle/>
          <a:p>
            <a:r>
              <a:rPr lang="pt-BR" sz="1800" b="1" smtClean="0">
                <a:solidFill>
                  <a:schemeClr val="bg1"/>
                </a:solidFill>
              </a:rPr>
              <a:t>c. Đọc từ ngữ</a:t>
            </a:r>
            <a:endParaRPr lang="en-US" sz="1800" b="1" i="1" smtClean="0">
              <a:solidFill>
                <a:schemeClr val="bg1"/>
              </a:solidFill>
            </a:endParaRPr>
          </a:p>
          <a:p>
            <a:r>
              <a:rPr lang="pt-BR" sz="1800" smtClean="0">
                <a:solidFill>
                  <a:schemeClr val="bg1"/>
                </a:solidFill>
              </a:rPr>
              <a:t>- GV đưa tranh minh họa cho từng từ ngữ. Yêu cầu học sinh nói tên sự vật có trong tranh. GV giới thiệu từ dưới tranh. HS nhận biết tiếng có vần vừa học, phân tích, đánh vần tiếng, đọc trơn từ.</a:t>
            </a:r>
            <a:endParaRPr lang="en-US" sz="1800" b="1" i="1" smtClean="0">
              <a:solidFill>
                <a:schemeClr val="bg1"/>
              </a:solidFill>
            </a:endParaRPr>
          </a:p>
          <a:p>
            <a:r>
              <a:rPr lang="pt-BR" sz="1800" smtClean="0">
                <a:solidFill>
                  <a:schemeClr val="bg1"/>
                </a:solidFill>
              </a:rPr>
              <a:t>- GV </a:t>
            </a:r>
            <a:r>
              <a:rPr lang="pt-BR" sz="1800" smtClean="0">
                <a:solidFill>
                  <a:schemeClr val="bg1"/>
                </a:solidFill>
              </a:rPr>
              <a:t>thực hiện tương tự với các từ còn lại.</a:t>
            </a:r>
            <a:endParaRPr lang="en-US" sz="1800" b="1" i="1" smtClean="0">
              <a:solidFill>
                <a:schemeClr val="bg1"/>
              </a:solidFill>
            </a:endParaRPr>
          </a:p>
          <a:p>
            <a:r>
              <a:rPr lang="pt-BR" sz="1800" b="1" i="1" smtClean="0">
                <a:solidFill>
                  <a:srgbClr val="FFFF00"/>
                </a:solidFill>
              </a:rPr>
              <a:t>(Lưu ý: Không có bước HS tìm từ ngữ mới có vần vừa học như bài 2 vần)</a:t>
            </a:r>
            <a:endParaRPr lang="en-US" sz="1800" b="1" i="1" smtClean="0">
              <a:solidFill>
                <a:srgbClr val="FFFF00"/>
              </a:solidFill>
            </a:endParaRPr>
          </a:p>
          <a:p>
            <a:r>
              <a:rPr lang="pt-BR" sz="1800" smtClean="0">
                <a:solidFill>
                  <a:schemeClr val="bg1"/>
                </a:solidFill>
              </a:rPr>
              <a:t>- </a:t>
            </a:r>
            <a:r>
              <a:rPr lang="pt-BR" sz="1800" smtClean="0">
                <a:solidFill>
                  <a:schemeClr val="bg1"/>
                </a:solidFill>
              </a:rPr>
              <a:t>HS đọc trơn nối tiếp, đọc trơn các từ ngữ, cả lớp đọc đồng thanh một số lần.</a:t>
            </a:r>
            <a:endParaRPr lang="en-US" sz="1800" b="1" i="1" smtClean="0">
              <a:solidFill>
                <a:schemeClr val="bg1"/>
              </a:solidFill>
            </a:endParaRPr>
          </a:p>
          <a:p>
            <a:r>
              <a:rPr lang="pt-BR" sz="1800" b="1" smtClean="0">
                <a:solidFill>
                  <a:schemeClr val="bg1"/>
                </a:solidFill>
              </a:rPr>
              <a:t>d. Đọc lại các tiếng, từ ngữ</a:t>
            </a:r>
            <a:endParaRPr lang="en-US" sz="1800" b="1" i="1" smtClean="0">
              <a:solidFill>
                <a:schemeClr val="bg1"/>
              </a:solidFill>
            </a:endParaRPr>
          </a:p>
          <a:p>
            <a:r>
              <a:rPr lang="pt-BR" sz="1800" smtClean="0">
                <a:solidFill>
                  <a:schemeClr val="bg1"/>
                </a:solidFill>
              </a:rPr>
              <a:t>- Đoc theo nhóm, cả lớp đọc đồng thanh.</a:t>
            </a:r>
            <a:endParaRPr lang="en-US" sz="1800" b="1" i="1" smtClean="0">
              <a:solidFill>
                <a:schemeClr val="bg1"/>
              </a:solidFill>
            </a:endParaRPr>
          </a:p>
          <a:p>
            <a:r>
              <a:rPr lang="pt-BR" sz="1800" b="1" smtClean="0">
                <a:solidFill>
                  <a:schemeClr val="bg1"/>
                </a:solidFill>
              </a:rPr>
              <a:t>4. Viết bảng (10’)</a:t>
            </a:r>
            <a:endParaRPr lang="en-US" sz="1800" b="1" i="1" smtClean="0">
              <a:solidFill>
                <a:schemeClr val="bg1"/>
              </a:solidFill>
            </a:endParaRPr>
          </a:p>
          <a:p>
            <a:r>
              <a:rPr lang="pt-BR" sz="1800" smtClean="0">
                <a:solidFill>
                  <a:schemeClr val="bg1"/>
                </a:solidFill>
              </a:rPr>
              <a:t>- GV cho HS quan sát  chữ viết các vần vừa học.</a:t>
            </a:r>
            <a:endParaRPr lang="en-US" sz="1800" b="1" i="1" smtClean="0">
              <a:solidFill>
                <a:schemeClr val="bg1"/>
              </a:solidFill>
            </a:endParaRPr>
          </a:p>
          <a:p>
            <a:r>
              <a:rPr lang="pt-BR" sz="1800" smtClean="0">
                <a:solidFill>
                  <a:schemeClr val="bg1"/>
                </a:solidFill>
              </a:rPr>
              <a:t>- GV viết mẫu, nêu quy trình viết</a:t>
            </a:r>
            <a:endParaRPr lang="en-US" sz="1800" b="1" i="1" smtClean="0">
              <a:solidFill>
                <a:schemeClr val="bg1"/>
              </a:solidFill>
            </a:endParaRPr>
          </a:p>
          <a:p>
            <a:r>
              <a:rPr lang="pt-BR" sz="1800" smtClean="0">
                <a:solidFill>
                  <a:schemeClr val="bg1"/>
                </a:solidFill>
              </a:rPr>
              <a:t>- HS viết bảng con.</a:t>
            </a:r>
            <a:endParaRPr lang="en-US" sz="1800" b="1" i="1" smtClean="0">
              <a:solidFill>
                <a:schemeClr val="bg1"/>
              </a:solidFill>
            </a:endParaRPr>
          </a:p>
          <a:p>
            <a:r>
              <a:rPr lang="pt-BR" sz="1800" smtClean="0">
                <a:solidFill>
                  <a:schemeClr val="bg1"/>
                </a:solidFill>
              </a:rPr>
              <a:t>- HS  nhận xét bài làm của bạn.</a:t>
            </a:r>
          </a:p>
          <a:p>
            <a:r>
              <a:rPr lang="pt-BR" sz="1800" smtClean="0">
                <a:solidFill>
                  <a:schemeClr val="bg1"/>
                </a:solidFill>
              </a:rPr>
              <a:t>- GV nhận xét đánh giá sửa lỗi chữ viết cho HS</a:t>
            </a:r>
            <a:endParaRPr lang="en-US" sz="1800" b="1" i="1" smtClean="0">
              <a:solidFill>
                <a:schemeClr val="bg1"/>
              </a:solidFill>
            </a:endParaRPr>
          </a:p>
          <a:p>
            <a:pPr>
              <a:buFontTx/>
              <a:buChar char="-"/>
            </a:pPr>
            <a:endParaRPr lang="en-US" sz="1800" b="1" i="1">
              <a:solidFill>
                <a:schemeClr val="bg1"/>
              </a:solidFill>
            </a:endParaRPr>
          </a:p>
        </p:txBody>
      </p:sp>
    </p:spTree>
    <p:extLst>
      <p:ext uri="{BB962C8B-B14F-4D97-AF65-F5344CB8AC3E}">
        <p14:creationId xmlns="" xmlns:p14="http://schemas.microsoft.com/office/powerpoint/2010/main" val="283857760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1A8D44F-D097-4EC3-92A6-FB8C9F6C59BB}" type="slidenum">
              <a:rPr lang="en-US" smtClean="0"/>
              <a:pPr/>
              <a:t>15</a:t>
            </a:fld>
            <a:endParaRPr lang="en-US"/>
          </a:p>
        </p:txBody>
      </p:sp>
      <p:sp>
        <p:nvSpPr>
          <p:cNvPr id="5" name="Rectangle 4"/>
          <p:cNvSpPr/>
          <p:nvPr/>
        </p:nvSpPr>
        <p:spPr>
          <a:xfrm>
            <a:off x="685800" y="209550"/>
            <a:ext cx="7620000" cy="4708981"/>
          </a:xfrm>
          <a:prstGeom prst="rect">
            <a:avLst/>
          </a:prstGeom>
        </p:spPr>
        <p:txBody>
          <a:bodyPr wrap="square">
            <a:spAutoFit/>
          </a:bodyPr>
          <a:lstStyle/>
          <a:p>
            <a:pPr algn="ctr"/>
            <a:r>
              <a:rPr lang="pt-BR" sz="2000" b="1" smtClean="0">
                <a:solidFill>
                  <a:schemeClr val="bg1"/>
                </a:solidFill>
              </a:rPr>
              <a:t>TIẾT 2</a:t>
            </a:r>
            <a:endParaRPr lang="en-US" sz="2000" b="1" i="1" smtClean="0">
              <a:solidFill>
                <a:schemeClr val="bg1"/>
              </a:solidFill>
            </a:endParaRPr>
          </a:p>
          <a:p>
            <a:r>
              <a:rPr lang="pt-BR" sz="2000" b="1" smtClean="0">
                <a:solidFill>
                  <a:schemeClr val="bg1"/>
                </a:solidFill>
              </a:rPr>
              <a:t>5. Viết vở (10 - 12’)</a:t>
            </a:r>
            <a:endParaRPr lang="en-US" sz="2000" b="1" i="1" smtClean="0">
              <a:solidFill>
                <a:schemeClr val="bg1"/>
              </a:solidFill>
            </a:endParaRPr>
          </a:p>
          <a:p>
            <a:r>
              <a:rPr lang="pt-BR" sz="2000" smtClean="0">
                <a:solidFill>
                  <a:schemeClr val="bg1"/>
                </a:solidFill>
              </a:rPr>
              <a:t>- HS viết vở Tập viết 1( Tập 1) : Viết 3, 4 vần, viết từ ngữ ứng dụng.</a:t>
            </a:r>
            <a:endParaRPr lang="en-US" sz="2000" b="1" i="1" smtClean="0">
              <a:solidFill>
                <a:schemeClr val="bg1"/>
              </a:solidFill>
            </a:endParaRPr>
          </a:p>
          <a:p>
            <a:r>
              <a:rPr lang="pt-BR" sz="2000" smtClean="0">
                <a:solidFill>
                  <a:schemeClr val="bg1"/>
                </a:solidFill>
              </a:rPr>
              <a:t>- GV quan sát hỗ trợ  cho HS gặp khó khăn khi viết hoặc viết chưa đúng.</a:t>
            </a:r>
            <a:endParaRPr lang="en-US" sz="2000" b="1" i="1" smtClean="0">
              <a:solidFill>
                <a:schemeClr val="bg1"/>
              </a:solidFill>
            </a:endParaRPr>
          </a:p>
          <a:p>
            <a:r>
              <a:rPr lang="pt-BR" sz="2000" smtClean="0">
                <a:solidFill>
                  <a:schemeClr val="bg1"/>
                </a:solidFill>
              </a:rPr>
              <a:t>- GV nhận xét và sửa bài viết của HS.</a:t>
            </a:r>
            <a:endParaRPr lang="en-US" sz="2000" b="1" i="1" smtClean="0">
              <a:solidFill>
                <a:schemeClr val="bg1"/>
              </a:solidFill>
            </a:endParaRPr>
          </a:p>
          <a:p>
            <a:r>
              <a:rPr lang="pt-BR" sz="2000" b="1" smtClean="0">
                <a:solidFill>
                  <a:schemeClr val="bg1"/>
                </a:solidFill>
              </a:rPr>
              <a:t>6. Đọc đoạn (17 – 18’)</a:t>
            </a:r>
            <a:endParaRPr lang="en-US" sz="2000" b="1" i="1" smtClean="0">
              <a:solidFill>
                <a:schemeClr val="bg1"/>
              </a:solidFill>
            </a:endParaRPr>
          </a:p>
          <a:p>
            <a:r>
              <a:rPr lang="pt-BR" sz="2000" smtClean="0">
                <a:solidFill>
                  <a:schemeClr val="bg1"/>
                </a:solidFill>
              </a:rPr>
              <a:t>- GV đọc mẫu cả đoạn.</a:t>
            </a:r>
            <a:endParaRPr lang="en-US" sz="2000" b="1" i="1" smtClean="0">
              <a:solidFill>
                <a:schemeClr val="bg1"/>
              </a:solidFill>
            </a:endParaRPr>
          </a:p>
          <a:p>
            <a:r>
              <a:rPr lang="pt-BR" sz="2000" smtClean="0">
                <a:solidFill>
                  <a:schemeClr val="bg1"/>
                </a:solidFill>
              </a:rPr>
              <a:t>- HS đọc thầm đoạn, tìm tiếng có chứa các vần vừa học.</a:t>
            </a:r>
            <a:endParaRPr lang="en-US" sz="2000" b="1" i="1" smtClean="0">
              <a:solidFill>
                <a:schemeClr val="bg1"/>
              </a:solidFill>
            </a:endParaRPr>
          </a:p>
          <a:p>
            <a:r>
              <a:rPr lang="pt-BR" sz="2000" smtClean="0">
                <a:solidFill>
                  <a:schemeClr val="bg1"/>
                </a:solidFill>
              </a:rPr>
              <a:t>- GV có thể giải thích nghĩa của các từ mới (nếu cần)</a:t>
            </a:r>
            <a:endParaRPr lang="en-US" sz="2000" b="1" i="1" smtClean="0">
              <a:solidFill>
                <a:schemeClr val="bg1"/>
              </a:solidFill>
            </a:endParaRPr>
          </a:p>
          <a:p>
            <a:r>
              <a:rPr lang="pt-BR" sz="2000" smtClean="0">
                <a:solidFill>
                  <a:schemeClr val="bg1"/>
                </a:solidFill>
              </a:rPr>
              <a:t>- HS đọc trơn tiếng mới (cá nhân, nhóm, cả lớp)</a:t>
            </a:r>
            <a:endParaRPr lang="en-US" sz="2000" b="1" i="1" smtClean="0">
              <a:solidFill>
                <a:schemeClr val="bg1"/>
              </a:solidFill>
            </a:endParaRPr>
          </a:p>
          <a:p>
            <a:r>
              <a:rPr lang="pt-BR" sz="2000" smtClean="0">
                <a:solidFill>
                  <a:schemeClr val="bg1"/>
                </a:solidFill>
              </a:rPr>
              <a:t>- HS xác định số câu, đọc nối tiếp câu</a:t>
            </a:r>
            <a:endParaRPr lang="en-US" sz="2000" b="1" i="1" smtClean="0">
              <a:solidFill>
                <a:schemeClr val="bg1"/>
              </a:solidFill>
            </a:endParaRPr>
          </a:p>
          <a:p>
            <a:r>
              <a:rPr lang="pt-BR" sz="2000" smtClean="0">
                <a:solidFill>
                  <a:schemeClr val="bg1"/>
                </a:solidFill>
              </a:rPr>
              <a:t>- HS đọc thành tiếng cả đoạn (2- 3 HS)</a:t>
            </a:r>
            <a:endParaRPr lang="en-US" sz="2000" b="1" i="1" smtClean="0">
              <a:solidFill>
                <a:schemeClr val="bg1"/>
              </a:solidFill>
            </a:endParaRPr>
          </a:p>
          <a:p>
            <a:r>
              <a:rPr lang="pt-BR" sz="2000" smtClean="0">
                <a:solidFill>
                  <a:schemeClr val="bg1"/>
                </a:solidFill>
              </a:rPr>
              <a:t>- Trả lời câu hỏi về nội dung đoạn.</a:t>
            </a:r>
            <a:endParaRPr lang="en-US" sz="2000" b="1" i="1">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38150"/>
            <a:ext cx="7924800" cy="4385816"/>
          </a:xfrm>
          <a:prstGeom prst="rect">
            <a:avLst/>
          </a:prstGeom>
        </p:spPr>
        <p:txBody>
          <a:bodyPr wrap="square">
            <a:spAutoFit/>
          </a:bodyPr>
          <a:lstStyle/>
          <a:p>
            <a:pPr>
              <a:spcAft>
                <a:spcPts val="600"/>
              </a:spcAft>
            </a:pPr>
            <a:r>
              <a:rPr lang="pt-BR" sz="2400" b="1" smtClean="0">
                <a:solidFill>
                  <a:schemeClr val="bg1"/>
                </a:solidFill>
              </a:rPr>
              <a:t>7</a:t>
            </a:r>
            <a:r>
              <a:rPr lang="pt-BR" sz="2200" b="1" smtClean="0">
                <a:solidFill>
                  <a:schemeClr val="bg1"/>
                </a:solidFill>
              </a:rPr>
              <a:t>. Nói theo tranh (5 -7’) </a:t>
            </a:r>
            <a:endParaRPr lang="en-US" sz="2200" b="1" i="1" smtClean="0">
              <a:solidFill>
                <a:schemeClr val="bg1"/>
              </a:solidFill>
            </a:endParaRPr>
          </a:p>
          <a:p>
            <a:pPr>
              <a:spcAft>
                <a:spcPts val="600"/>
              </a:spcAft>
            </a:pPr>
            <a:r>
              <a:rPr lang="pt-BR" sz="2200" smtClean="0">
                <a:solidFill>
                  <a:schemeClr val="bg1"/>
                </a:solidFill>
              </a:rPr>
              <a:t>- GV hướng dẫn HS quan sát tranh và nêu tình huống trong tranh.</a:t>
            </a:r>
            <a:endParaRPr lang="en-US" sz="2200" b="1" i="1" smtClean="0">
              <a:solidFill>
                <a:schemeClr val="bg1"/>
              </a:solidFill>
            </a:endParaRPr>
          </a:p>
          <a:p>
            <a:pPr>
              <a:spcAft>
                <a:spcPts val="600"/>
              </a:spcAft>
            </a:pPr>
            <a:r>
              <a:rPr lang="pt-BR" sz="2200" smtClean="0">
                <a:solidFill>
                  <a:schemeClr val="bg1"/>
                </a:solidFill>
              </a:rPr>
              <a:t>- Một số HS trả lời câu hỏi hoặc hỏi đáp nhau về nội dung tranh.</a:t>
            </a:r>
            <a:endParaRPr lang="en-US" sz="2200" b="1" i="1" smtClean="0">
              <a:solidFill>
                <a:schemeClr val="bg1"/>
              </a:solidFill>
            </a:endParaRPr>
          </a:p>
          <a:p>
            <a:pPr>
              <a:spcAft>
                <a:spcPts val="600"/>
              </a:spcAft>
            </a:pPr>
            <a:r>
              <a:rPr lang="pt-BR" sz="2200" smtClean="0">
                <a:solidFill>
                  <a:schemeClr val="bg1"/>
                </a:solidFill>
              </a:rPr>
              <a:t>- GV mở rộng giáo dục vốn sống, kĩ năng sống cho HS.</a:t>
            </a:r>
            <a:endParaRPr lang="en-US" sz="2200" b="1" i="1" smtClean="0">
              <a:solidFill>
                <a:schemeClr val="bg1"/>
              </a:solidFill>
            </a:endParaRPr>
          </a:p>
          <a:p>
            <a:pPr>
              <a:spcAft>
                <a:spcPts val="600"/>
              </a:spcAft>
            </a:pPr>
            <a:r>
              <a:rPr lang="pt-BR" sz="2200" b="1" smtClean="0">
                <a:solidFill>
                  <a:schemeClr val="bg1"/>
                </a:solidFill>
              </a:rPr>
              <a:t>8. Củng cố (2-3’)</a:t>
            </a:r>
            <a:endParaRPr lang="en-US" sz="2200" b="1" i="1" smtClean="0">
              <a:solidFill>
                <a:schemeClr val="bg1"/>
              </a:solidFill>
            </a:endParaRPr>
          </a:p>
          <a:p>
            <a:pPr>
              <a:spcAft>
                <a:spcPts val="600"/>
              </a:spcAft>
            </a:pPr>
            <a:r>
              <a:rPr lang="pt-BR" sz="2200" smtClean="0">
                <a:solidFill>
                  <a:schemeClr val="bg1"/>
                </a:solidFill>
              </a:rPr>
              <a:t>- HS tìm từ ngữ chứa vần vừa học, nói thành câu với từ vừa tìm.</a:t>
            </a:r>
            <a:endParaRPr lang="en-US" sz="2200" b="1" i="1" smtClean="0">
              <a:solidFill>
                <a:schemeClr val="bg1"/>
              </a:solidFill>
            </a:endParaRPr>
          </a:p>
          <a:p>
            <a:pPr>
              <a:spcAft>
                <a:spcPts val="600"/>
              </a:spcAft>
            </a:pPr>
            <a:r>
              <a:rPr lang="pt-BR" sz="2200" smtClean="0">
                <a:solidFill>
                  <a:schemeClr val="bg1"/>
                </a:solidFill>
              </a:rPr>
              <a:t>- GV nhận xét giờ học, khen ngợi, động viên. </a:t>
            </a:r>
            <a:endParaRPr lang="en-US" sz="2200" b="1" i="1" smtClean="0">
              <a:solidFill>
                <a:schemeClr val="bg1"/>
              </a:solidFill>
            </a:endParaRPr>
          </a:p>
          <a:p>
            <a:pPr>
              <a:spcAft>
                <a:spcPts val="600"/>
              </a:spcAft>
            </a:pPr>
            <a:r>
              <a:rPr lang="pt-BR" sz="2200" smtClean="0">
                <a:solidFill>
                  <a:schemeClr val="bg1"/>
                </a:solidFill>
              </a:rPr>
              <a:t>- HD thực hành giao tiếp ở nhà,.</a:t>
            </a:r>
            <a:endParaRPr lang="en-US" sz="2200" b="1" i="1">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90550"/>
            <a:ext cx="7924800" cy="4093428"/>
          </a:xfrm>
          <a:prstGeom prst="rect">
            <a:avLst/>
          </a:prstGeom>
        </p:spPr>
        <p:txBody>
          <a:bodyPr wrap="square">
            <a:spAutoFit/>
          </a:bodyPr>
          <a:lstStyle/>
          <a:p>
            <a:pPr algn="ctr"/>
            <a:r>
              <a:rPr lang="en-US" sz="2000" b="1" smtClean="0">
                <a:solidFill>
                  <a:srgbClr val="FFFF00"/>
                </a:solidFill>
              </a:rPr>
              <a:t>HƯỚNG DẪN XÂY DỰNG KẾ HOẠCH </a:t>
            </a:r>
            <a:endParaRPr lang="en-US" sz="2000" b="1" i="1" smtClean="0">
              <a:solidFill>
                <a:srgbClr val="FFFF00"/>
              </a:solidFill>
            </a:endParaRPr>
          </a:p>
          <a:p>
            <a:pPr algn="ctr"/>
            <a:r>
              <a:rPr lang="en-US" sz="2000" b="1" smtClean="0">
                <a:solidFill>
                  <a:srgbClr val="FFFF00"/>
                </a:solidFill>
              </a:rPr>
              <a:t>DẠY BÀI ÔN TẬP VÀ KỂ CHUYỆN</a:t>
            </a:r>
            <a:endParaRPr lang="en-US" sz="2000" b="1" i="1" smtClean="0">
              <a:solidFill>
                <a:srgbClr val="FFFF00"/>
              </a:solidFill>
            </a:endParaRPr>
          </a:p>
          <a:p>
            <a:r>
              <a:rPr lang="en-US" sz="2000" b="1" smtClean="0">
                <a:solidFill>
                  <a:srgbClr val="FFFF00"/>
                </a:solidFill>
              </a:rPr>
              <a:t> </a:t>
            </a:r>
            <a:endParaRPr lang="en-US" sz="2000" b="1" i="1" smtClean="0">
              <a:solidFill>
                <a:srgbClr val="FFFF00"/>
              </a:solidFill>
            </a:endParaRPr>
          </a:p>
          <a:p>
            <a:r>
              <a:rPr lang="en-US" sz="2000" b="1" smtClean="0">
                <a:solidFill>
                  <a:schemeClr val="bg1"/>
                </a:solidFill>
              </a:rPr>
              <a:t>I. MỤC TIÊU </a:t>
            </a:r>
            <a:endParaRPr lang="en-US" sz="2000" b="1" i="1" smtClean="0">
              <a:solidFill>
                <a:schemeClr val="bg1"/>
              </a:solidFill>
            </a:endParaRPr>
          </a:p>
          <a:p>
            <a:r>
              <a:rPr lang="en-US" sz="2000" smtClean="0">
                <a:solidFill>
                  <a:schemeClr val="bg1"/>
                </a:solidFill>
              </a:rPr>
              <a:t>- Nắm vững cách đọc âm, vần, tiếng, từ ngữ, câu có các âm, vần đã học.</a:t>
            </a:r>
            <a:endParaRPr lang="en-US" sz="2000" b="1" i="1" smtClean="0">
              <a:solidFill>
                <a:schemeClr val="bg1"/>
              </a:solidFill>
            </a:endParaRPr>
          </a:p>
          <a:p>
            <a:r>
              <a:rPr lang="en-US" sz="2000" smtClean="0">
                <a:solidFill>
                  <a:schemeClr val="bg1"/>
                </a:solidFill>
              </a:rPr>
              <a:t>- Phát triển kĩ năng viết thông qua viết các từ ngữ chứa âm vần đã học.</a:t>
            </a:r>
            <a:endParaRPr lang="en-US" sz="2000" b="1" i="1" smtClean="0">
              <a:solidFill>
                <a:schemeClr val="bg1"/>
              </a:solidFill>
            </a:endParaRPr>
          </a:p>
          <a:p>
            <a:r>
              <a:rPr lang="en-US" sz="2000" smtClean="0">
                <a:solidFill>
                  <a:schemeClr val="bg1"/>
                </a:solidFill>
              </a:rPr>
              <a:t>- Phát triển kĩ năng nghe, nói thông qua nghe và kể lại câu chuyện. Trả lời được câu hỏi liên quan đến nội dung truyện.</a:t>
            </a:r>
            <a:endParaRPr lang="en-US" sz="2000" b="1" i="1" smtClean="0">
              <a:solidFill>
                <a:schemeClr val="bg1"/>
              </a:solidFill>
            </a:endParaRPr>
          </a:p>
          <a:p>
            <a:r>
              <a:rPr lang="en-US" sz="2000" smtClean="0">
                <a:solidFill>
                  <a:schemeClr val="bg1"/>
                </a:solidFill>
              </a:rPr>
              <a:t>- Phát triển phẩm chất, năng lực chung cần đạt là gì?</a:t>
            </a:r>
            <a:endParaRPr lang="en-US" sz="2000" b="1" i="1" smtClean="0">
              <a:solidFill>
                <a:schemeClr val="bg1"/>
              </a:solidFill>
            </a:endParaRPr>
          </a:p>
          <a:p>
            <a:r>
              <a:rPr lang="pt-BR" sz="2000" b="1" smtClean="0">
                <a:solidFill>
                  <a:schemeClr val="bg1"/>
                </a:solidFill>
              </a:rPr>
              <a:t>II. CHUẨN BỊ: </a:t>
            </a:r>
            <a:r>
              <a:rPr lang="en-US" sz="2000" smtClean="0">
                <a:solidFill>
                  <a:schemeClr val="bg1"/>
                </a:solidFill>
              </a:rPr>
              <a:t>Giống cách trình bày các phần trên.</a:t>
            </a:r>
            <a:endParaRPr lang="en-US" sz="2000" b="1" i="1" smtClean="0">
              <a:solidFill>
                <a:schemeClr val="bg1"/>
              </a:solidFill>
            </a:endParaRPr>
          </a:p>
          <a:p>
            <a:r>
              <a:rPr lang="pt-BR" sz="2000" b="1" smtClean="0">
                <a:solidFill>
                  <a:schemeClr val="bg1"/>
                </a:solidFill>
              </a:rPr>
              <a:t>III. HOẠT ĐỘNG DẠY HỌC</a:t>
            </a:r>
            <a:endParaRPr lang="en-US" sz="2000" b="1" i="1">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09550"/>
            <a:ext cx="8229600" cy="4739759"/>
          </a:xfrm>
          <a:prstGeom prst="rect">
            <a:avLst/>
          </a:prstGeom>
        </p:spPr>
        <p:txBody>
          <a:bodyPr wrap="square">
            <a:spAutoFit/>
          </a:bodyPr>
          <a:lstStyle/>
          <a:p>
            <a:pPr algn="ctr">
              <a:spcAft>
                <a:spcPts val="600"/>
              </a:spcAft>
            </a:pPr>
            <a:r>
              <a:rPr lang="en-US" sz="1800" b="1" smtClean="0">
                <a:solidFill>
                  <a:schemeClr val="bg1"/>
                </a:solidFill>
              </a:rPr>
              <a:t>TIẾT 1- DẠY ÔN TẬP </a:t>
            </a:r>
            <a:endParaRPr lang="en-US" sz="1800" b="1" i="1" smtClean="0">
              <a:solidFill>
                <a:schemeClr val="bg1"/>
              </a:solidFill>
            </a:endParaRPr>
          </a:p>
          <a:p>
            <a:pPr algn="ctr">
              <a:spcAft>
                <a:spcPts val="600"/>
              </a:spcAft>
            </a:pPr>
            <a:r>
              <a:rPr lang="en-US" sz="1800" b="1" smtClean="0">
                <a:solidFill>
                  <a:schemeClr val="bg1"/>
                </a:solidFill>
              </a:rPr>
              <a:t>(Ôn tập về âm chữ)</a:t>
            </a:r>
            <a:endParaRPr lang="en-US" sz="1800" b="1" i="1" smtClean="0">
              <a:solidFill>
                <a:schemeClr val="bg1"/>
              </a:solidFill>
            </a:endParaRPr>
          </a:p>
          <a:p>
            <a:pPr algn="just">
              <a:spcAft>
                <a:spcPts val="600"/>
              </a:spcAft>
            </a:pPr>
            <a:r>
              <a:rPr lang="pt-BR" sz="1800" b="1" smtClean="0">
                <a:solidFill>
                  <a:schemeClr val="bg1"/>
                </a:solidFill>
              </a:rPr>
              <a:t>1. Khởi động. ( 2 – 3’)</a:t>
            </a:r>
            <a:endParaRPr lang="en-US" sz="1800" b="1" i="1" smtClean="0">
              <a:solidFill>
                <a:schemeClr val="bg1"/>
              </a:solidFill>
            </a:endParaRPr>
          </a:p>
          <a:p>
            <a:pPr algn="just">
              <a:spcAft>
                <a:spcPts val="600"/>
              </a:spcAft>
            </a:pPr>
            <a:r>
              <a:rPr lang="en-US" sz="1800" smtClean="0">
                <a:solidFill>
                  <a:schemeClr val="bg1"/>
                </a:solidFill>
              </a:rPr>
              <a:t>- Tạo tâm thế cho giờ học. GV tổ chức cho HS chơi những trò chơi hoặc các   hoạt động phù hợp với mục tiêu bài học và điều kiện thực tế.</a:t>
            </a:r>
            <a:endParaRPr lang="en-US" sz="1800" b="1" i="1" smtClean="0">
              <a:solidFill>
                <a:schemeClr val="bg1"/>
              </a:solidFill>
            </a:endParaRPr>
          </a:p>
          <a:p>
            <a:pPr algn="just">
              <a:spcAft>
                <a:spcPts val="600"/>
              </a:spcAft>
            </a:pPr>
            <a:r>
              <a:rPr lang="pt-BR" sz="1800" smtClean="0">
                <a:solidFill>
                  <a:schemeClr val="bg1"/>
                </a:solidFill>
              </a:rPr>
              <a:t> </a:t>
            </a:r>
            <a:r>
              <a:rPr lang="en-US" sz="1800" b="1" smtClean="0">
                <a:solidFill>
                  <a:schemeClr val="bg1"/>
                </a:solidFill>
              </a:rPr>
              <a:t>2. Đọc âm tiếng, từ ngữ.</a:t>
            </a:r>
            <a:r>
              <a:rPr lang="en-US" sz="1800" smtClean="0">
                <a:solidFill>
                  <a:schemeClr val="bg1"/>
                </a:solidFill>
              </a:rPr>
              <a:t> (</a:t>
            </a:r>
            <a:r>
              <a:rPr lang="en-US" sz="1800" b="1" smtClean="0">
                <a:solidFill>
                  <a:schemeClr val="bg1"/>
                </a:solidFill>
              </a:rPr>
              <a:t>12 – 15’</a:t>
            </a:r>
            <a:r>
              <a:rPr lang="en-US" sz="1800" smtClean="0">
                <a:solidFill>
                  <a:schemeClr val="bg1"/>
                </a:solidFill>
              </a:rPr>
              <a:t>)</a:t>
            </a:r>
            <a:endParaRPr lang="en-US" sz="1800" b="1" i="1" smtClean="0">
              <a:solidFill>
                <a:schemeClr val="bg1"/>
              </a:solidFill>
            </a:endParaRPr>
          </a:p>
          <a:p>
            <a:pPr algn="just">
              <a:spcAft>
                <a:spcPts val="600"/>
              </a:spcAft>
            </a:pPr>
            <a:r>
              <a:rPr lang="en-US" sz="1800" smtClean="0">
                <a:solidFill>
                  <a:schemeClr val="bg1"/>
                </a:solidFill>
              </a:rPr>
              <a:t>- Đọc tiếng:</a:t>
            </a:r>
            <a:endParaRPr lang="en-US" sz="1800" b="1" i="1" smtClean="0">
              <a:solidFill>
                <a:schemeClr val="bg1"/>
              </a:solidFill>
            </a:endParaRPr>
          </a:p>
          <a:p>
            <a:pPr algn="just">
              <a:spcAft>
                <a:spcPts val="600"/>
              </a:spcAft>
            </a:pPr>
            <a:r>
              <a:rPr lang="en-US" sz="1800" smtClean="0">
                <a:solidFill>
                  <a:schemeClr val="bg1"/>
                </a:solidFill>
              </a:rPr>
              <a:t>+  HS ghép âm đầu với nguyên âm để tạo thành tiếng (theo mẫu) và đọc to tiếng được tạo ra: theo cá nhân, nhóm và đồng thanh cả lớp.</a:t>
            </a:r>
            <a:endParaRPr lang="en-US" sz="1800" b="1" i="1" smtClean="0">
              <a:solidFill>
                <a:schemeClr val="bg1"/>
              </a:solidFill>
            </a:endParaRPr>
          </a:p>
          <a:p>
            <a:pPr algn="just">
              <a:spcAft>
                <a:spcPts val="600"/>
              </a:spcAft>
            </a:pPr>
            <a:r>
              <a:rPr lang="en-US" sz="1800" smtClean="0">
                <a:solidFill>
                  <a:schemeClr val="bg1"/>
                </a:solidFill>
              </a:rPr>
              <a:t>+ Sau khi đọc tiếng có thanh ngang, Gv có thể cho HS bổ sung các thanh điệu khác nhau để tạo thành tiếng khác nhau và đọc to những tiếng đó.</a:t>
            </a:r>
            <a:endParaRPr lang="en-US" sz="1800" b="1" i="1" smtClean="0">
              <a:solidFill>
                <a:schemeClr val="bg1"/>
              </a:solidFill>
            </a:endParaRPr>
          </a:p>
          <a:p>
            <a:pPr algn="just">
              <a:spcAft>
                <a:spcPts val="600"/>
              </a:spcAft>
            </a:pPr>
            <a:r>
              <a:rPr lang="en-US" sz="1800" smtClean="0">
                <a:solidFill>
                  <a:schemeClr val="bg1"/>
                </a:solidFill>
              </a:rPr>
              <a:t>- Đọc từ ngữ: </a:t>
            </a:r>
            <a:endParaRPr lang="en-US" sz="1800" b="1" i="1" smtClean="0">
              <a:solidFill>
                <a:schemeClr val="bg1"/>
              </a:solidFill>
            </a:endParaRPr>
          </a:p>
          <a:p>
            <a:pPr algn="just">
              <a:spcAft>
                <a:spcPts val="600"/>
              </a:spcAft>
            </a:pPr>
            <a:r>
              <a:rPr lang="en-US" sz="1800" smtClean="0">
                <a:solidFill>
                  <a:schemeClr val="bg1"/>
                </a:solidFill>
              </a:rPr>
              <a:t>+ HS đọc thành tiếng (cá nhân, nhóm), đọc đồng thanh (cả lớp).</a:t>
            </a:r>
            <a:endParaRPr lang="en-US" sz="1800" b="1" i="1" smtClean="0">
              <a:solidFill>
                <a:schemeClr val="bg1"/>
              </a:solidFill>
            </a:endParaRPr>
          </a:p>
          <a:p>
            <a:pPr algn="just">
              <a:spcAft>
                <a:spcPts val="600"/>
              </a:spcAft>
            </a:pPr>
            <a:r>
              <a:rPr lang="en-US" sz="1800" smtClean="0">
                <a:solidFill>
                  <a:schemeClr val="bg1"/>
                </a:solidFill>
              </a:rPr>
              <a:t>+ Có thể giải thích một số từ ngữ (nếu cần), kết hợp sử dụng tranh minh họa.</a:t>
            </a:r>
            <a:endParaRPr lang="en-US" sz="1800" b="1" i="1">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09550"/>
            <a:ext cx="7924800" cy="4708981"/>
          </a:xfrm>
          <a:prstGeom prst="rect">
            <a:avLst/>
          </a:prstGeom>
        </p:spPr>
        <p:txBody>
          <a:bodyPr wrap="square">
            <a:spAutoFit/>
          </a:bodyPr>
          <a:lstStyle/>
          <a:p>
            <a:r>
              <a:rPr lang="en-US" sz="2000" b="1" smtClean="0">
                <a:solidFill>
                  <a:schemeClr val="bg1"/>
                </a:solidFill>
              </a:rPr>
              <a:t>3. Đọc câu (8 – 10’)</a:t>
            </a:r>
            <a:endParaRPr lang="en-US" sz="2000" b="1" i="1" smtClean="0">
              <a:solidFill>
                <a:schemeClr val="bg1"/>
              </a:solidFill>
            </a:endParaRPr>
          </a:p>
          <a:p>
            <a:r>
              <a:rPr lang="en-US" sz="2000" smtClean="0">
                <a:solidFill>
                  <a:schemeClr val="bg1"/>
                </a:solidFill>
              </a:rPr>
              <a:t>- HS đọc thầm từng câu. Tìm tiếng có chứa âm đã học trong tuần.</a:t>
            </a:r>
            <a:endParaRPr lang="en-US" sz="2000" b="1" i="1" smtClean="0">
              <a:solidFill>
                <a:schemeClr val="bg1"/>
              </a:solidFill>
            </a:endParaRPr>
          </a:p>
          <a:p>
            <a:r>
              <a:rPr lang="en-US" sz="2000" smtClean="0">
                <a:solidFill>
                  <a:schemeClr val="bg1"/>
                </a:solidFill>
              </a:rPr>
              <a:t>- Giải thích nghĩa một số từ ngữ nếu cần.</a:t>
            </a:r>
            <a:endParaRPr lang="en-US" sz="2000" b="1" i="1" smtClean="0">
              <a:solidFill>
                <a:schemeClr val="bg1"/>
              </a:solidFill>
            </a:endParaRPr>
          </a:p>
          <a:p>
            <a:r>
              <a:rPr lang="en-US" sz="2000" smtClean="0">
                <a:solidFill>
                  <a:schemeClr val="bg1"/>
                </a:solidFill>
              </a:rPr>
              <a:t>- GV đọc mẫu</a:t>
            </a:r>
            <a:endParaRPr lang="en-US" sz="2000" b="1" i="1" smtClean="0">
              <a:solidFill>
                <a:schemeClr val="bg1"/>
              </a:solidFill>
            </a:endParaRPr>
          </a:p>
          <a:p>
            <a:r>
              <a:rPr lang="en-US" sz="2000" smtClean="0">
                <a:solidFill>
                  <a:schemeClr val="bg1"/>
                </a:solidFill>
              </a:rPr>
              <a:t>- HS đọc thành tiếng từng câu (theo cá nhân hoặc nhóm, có thể đọc nối tiếp).</a:t>
            </a:r>
            <a:endParaRPr lang="en-US" sz="2000" b="1" i="1" smtClean="0">
              <a:solidFill>
                <a:schemeClr val="bg1"/>
              </a:solidFill>
            </a:endParaRPr>
          </a:p>
          <a:p>
            <a:r>
              <a:rPr lang="en-US" sz="2000" smtClean="0">
                <a:solidFill>
                  <a:schemeClr val="bg1"/>
                </a:solidFill>
              </a:rPr>
              <a:t>- Hỏi một số câu hỏi về nội dung.</a:t>
            </a:r>
            <a:endParaRPr lang="en-US" sz="2000" b="1" i="1" smtClean="0">
              <a:solidFill>
                <a:schemeClr val="bg1"/>
              </a:solidFill>
            </a:endParaRPr>
          </a:p>
          <a:p>
            <a:r>
              <a:rPr lang="en-US" sz="2000" smtClean="0">
                <a:solidFill>
                  <a:schemeClr val="bg1"/>
                </a:solidFill>
              </a:rPr>
              <a:t>- Thống nhất câu trả lời.</a:t>
            </a:r>
            <a:endParaRPr lang="en-US" sz="2000" b="1" i="1" smtClean="0">
              <a:solidFill>
                <a:schemeClr val="bg1"/>
              </a:solidFill>
            </a:endParaRPr>
          </a:p>
          <a:p>
            <a:r>
              <a:rPr lang="en-US" sz="2000" b="1" smtClean="0">
                <a:solidFill>
                  <a:schemeClr val="bg1"/>
                </a:solidFill>
              </a:rPr>
              <a:t>4. Viết câu. (5 – 7’)</a:t>
            </a:r>
            <a:endParaRPr lang="en-US" sz="2000" b="1" i="1" smtClean="0">
              <a:solidFill>
                <a:schemeClr val="bg1"/>
              </a:solidFill>
            </a:endParaRPr>
          </a:p>
          <a:p>
            <a:r>
              <a:rPr lang="en-US" sz="2000" smtClean="0">
                <a:solidFill>
                  <a:schemeClr val="bg1"/>
                </a:solidFill>
              </a:rPr>
              <a:t>- GV hướng dẫn HS viết vào vở Tập viết 1, tập 1 cụm từ trên một dòng kẻ.Số lần lặp lại tùy thuộc vào thời gian cho phép và tốc độ viết của HS.</a:t>
            </a:r>
            <a:endParaRPr lang="en-US" sz="2000" b="1" i="1" smtClean="0">
              <a:solidFill>
                <a:schemeClr val="bg1"/>
              </a:solidFill>
            </a:endParaRPr>
          </a:p>
          <a:p>
            <a:r>
              <a:rPr lang="en-US" sz="2000" smtClean="0">
                <a:solidFill>
                  <a:schemeClr val="bg1"/>
                </a:solidFill>
              </a:rPr>
              <a:t>- GV lưu ý nét nối giữa các chữ cái, vị trí dấu thanh, khoảng cách giữa các chữ.</a:t>
            </a:r>
            <a:endParaRPr lang="en-US" sz="2000" b="1" i="1" smtClean="0">
              <a:solidFill>
                <a:schemeClr val="bg1"/>
              </a:solidFill>
            </a:endParaRPr>
          </a:p>
          <a:p>
            <a:r>
              <a:rPr lang="en-US" sz="2000" smtClean="0">
                <a:solidFill>
                  <a:schemeClr val="bg1"/>
                </a:solidFill>
              </a:rPr>
              <a:t>- Quan sát sửa lỗi cho HS. </a:t>
            </a:r>
            <a:endParaRPr lang="en-US" sz="2000" b="1" i="1">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09550"/>
            <a:ext cx="8382000" cy="2708434"/>
          </a:xfrm>
          <a:prstGeom prst="rect">
            <a:avLst/>
          </a:prstGeom>
          <a:noFill/>
        </p:spPr>
        <p:txBody>
          <a:bodyPr wrap="square" rtlCol="0">
            <a:spAutoFit/>
          </a:bodyPr>
          <a:lstStyle/>
          <a:p>
            <a:pPr>
              <a:spcAft>
                <a:spcPts val="600"/>
              </a:spcAft>
            </a:pPr>
            <a:r>
              <a:rPr lang="en-US" sz="2000" b="1" smtClean="0">
                <a:solidFill>
                  <a:srgbClr val="FFFF00"/>
                </a:solidFill>
              </a:rPr>
              <a:t>II. CHUẨN BỊ</a:t>
            </a:r>
            <a:endParaRPr lang="en-US" sz="2000" b="1" i="1" smtClean="0">
              <a:solidFill>
                <a:srgbClr val="FFFF00"/>
              </a:solidFill>
            </a:endParaRPr>
          </a:p>
          <a:p>
            <a:pPr>
              <a:spcAft>
                <a:spcPts val="600"/>
              </a:spcAft>
            </a:pPr>
            <a:r>
              <a:rPr lang="en-US" sz="2000" smtClean="0">
                <a:solidFill>
                  <a:schemeClr val="bg1"/>
                </a:solidFill>
              </a:rPr>
              <a:t>1. Kiến thức:</a:t>
            </a:r>
            <a:endParaRPr lang="en-US" sz="2000" b="1" i="1" smtClean="0">
              <a:solidFill>
                <a:schemeClr val="bg1"/>
              </a:solidFill>
            </a:endParaRPr>
          </a:p>
          <a:p>
            <a:pPr>
              <a:spcAft>
                <a:spcPts val="600"/>
              </a:spcAft>
            </a:pPr>
            <a:r>
              <a:rPr lang="en-US" sz="2000" smtClean="0">
                <a:solidFill>
                  <a:schemeClr val="bg1"/>
                </a:solidFill>
              </a:rPr>
              <a:t>a. Kiến thức Tiếng Việt</a:t>
            </a:r>
            <a:endParaRPr lang="en-US" sz="2000" b="1" i="1" smtClean="0">
              <a:solidFill>
                <a:schemeClr val="bg1"/>
              </a:solidFill>
            </a:endParaRPr>
          </a:p>
          <a:p>
            <a:pPr>
              <a:spcAft>
                <a:spcPts val="600"/>
              </a:spcAft>
            </a:pPr>
            <a:r>
              <a:rPr lang="en-US" sz="2000" smtClean="0">
                <a:solidFill>
                  <a:schemeClr val="bg1"/>
                </a:solidFill>
              </a:rPr>
              <a:t>b. Kiến thức đời sống</a:t>
            </a:r>
            <a:endParaRPr lang="en-US" sz="2000" b="1" i="1" smtClean="0">
              <a:solidFill>
                <a:schemeClr val="bg1"/>
              </a:solidFill>
            </a:endParaRPr>
          </a:p>
          <a:p>
            <a:pPr>
              <a:spcAft>
                <a:spcPts val="600"/>
              </a:spcAft>
            </a:pPr>
            <a:r>
              <a:rPr lang="en-US" sz="2000" smtClean="0">
                <a:solidFill>
                  <a:schemeClr val="bg1"/>
                </a:solidFill>
              </a:rPr>
              <a:t>2. Phương tiện dạy học.</a:t>
            </a:r>
            <a:endParaRPr lang="en-US" sz="2000" b="1" i="1" smtClean="0">
              <a:solidFill>
                <a:schemeClr val="bg1"/>
              </a:solidFill>
            </a:endParaRPr>
          </a:p>
          <a:p>
            <a:pPr>
              <a:spcAft>
                <a:spcPts val="600"/>
              </a:spcAft>
            </a:pPr>
            <a:r>
              <a:rPr lang="en-US" sz="2000" smtClean="0">
                <a:solidFill>
                  <a:schemeClr val="bg1"/>
                </a:solidFill>
              </a:rPr>
              <a:t>- Tranh minh họa.</a:t>
            </a:r>
            <a:endParaRPr lang="en-US" sz="2000" b="1" i="1" smtClean="0">
              <a:solidFill>
                <a:schemeClr val="bg1"/>
              </a:solidFill>
            </a:endParaRPr>
          </a:p>
          <a:p>
            <a:pPr>
              <a:spcAft>
                <a:spcPts val="600"/>
              </a:spcAft>
            </a:pPr>
            <a:r>
              <a:rPr lang="en-US" sz="2000" smtClean="0">
                <a:solidFill>
                  <a:schemeClr val="bg1"/>
                </a:solidFill>
              </a:rPr>
              <a:t>- Máy chiếu,…</a:t>
            </a:r>
            <a:endParaRPr lang="en-US" sz="2000" b="1" i="1">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0"/>
            <a:ext cx="7924800" cy="5078313"/>
          </a:xfrm>
          <a:prstGeom prst="rect">
            <a:avLst/>
          </a:prstGeom>
        </p:spPr>
        <p:txBody>
          <a:bodyPr wrap="square">
            <a:spAutoFit/>
          </a:bodyPr>
          <a:lstStyle/>
          <a:p>
            <a:pPr algn="ctr"/>
            <a:r>
              <a:rPr lang="en-US" sz="1800" b="1" smtClean="0">
                <a:solidFill>
                  <a:schemeClr val="bg1"/>
                </a:solidFill>
              </a:rPr>
              <a:t>TIẾT 2</a:t>
            </a:r>
            <a:endParaRPr lang="en-US" sz="1800" b="1" i="1" smtClean="0">
              <a:solidFill>
                <a:schemeClr val="bg1"/>
              </a:solidFill>
            </a:endParaRPr>
          </a:p>
          <a:p>
            <a:pPr algn="ctr"/>
            <a:r>
              <a:rPr lang="en-US" sz="1800" b="1" smtClean="0">
                <a:solidFill>
                  <a:schemeClr val="bg1"/>
                </a:solidFill>
              </a:rPr>
              <a:t>DẠY KỂ CHUYỆN </a:t>
            </a:r>
            <a:endParaRPr lang="en-US" sz="1800" b="1" i="1" smtClean="0">
              <a:solidFill>
                <a:schemeClr val="bg1"/>
              </a:solidFill>
            </a:endParaRPr>
          </a:p>
          <a:p>
            <a:r>
              <a:rPr lang="en-US" sz="1800" b="1" smtClean="0">
                <a:solidFill>
                  <a:schemeClr val="bg1"/>
                </a:solidFill>
              </a:rPr>
              <a:t>* Một số nội dung của tiết 1 có thể được hoàn thành ở tiết 2. (GV linh hoạt)</a:t>
            </a:r>
            <a:endParaRPr lang="en-US" sz="1800" b="1" i="1" smtClean="0">
              <a:solidFill>
                <a:schemeClr val="bg1"/>
              </a:solidFill>
            </a:endParaRPr>
          </a:p>
          <a:p>
            <a:r>
              <a:rPr lang="en-US" sz="1800" b="1" smtClean="0">
                <a:solidFill>
                  <a:schemeClr val="bg1"/>
                </a:solidFill>
              </a:rPr>
              <a:t>5. Kể chuyện (30 – 32’)</a:t>
            </a:r>
            <a:endParaRPr lang="en-US" sz="1800" b="1" i="1" smtClean="0">
              <a:solidFill>
                <a:schemeClr val="bg1"/>
              </a:solidFill>
            </a:endParaRPr>
          </a:p>
          <a:p>
            <a:r>
              <a:rPr lang="en-US" sz="1800" smtClean="0">
                <a:solidFill>
                  <a:schemeClr val="bg1"/>
                </a:solidFill>
              </a:rPr>
              <a:t>- GV kể chuyện đặt câu hỏi và  HS trả lời câu hỏi.</a:t>
            </a:r>
            <a:endParaRPr lang="en-US" sz="1800" b="1" i="1" smtClean="0">
              <a:solidFill>
                <a:schemeClr val="bg1"/>
              </a:solidFill>
            </a:endParaRPr>
          </a:p>
          <a:p>
            <a:r>
              <a:rPr lang="en-US" sz="1800" smtClean="0">
                <a:solidFill>
                  <a:schemeClr val="bg1"/>
                </a:solidFill>
              </a:rPr>
              <a:t>+ Lần 1: GV kể toàn bộ câu chuyện, HS nghe.</a:t>
            </a:r>
            <a:endParaRPr lang="en-US" sz="1800" b="1" i="1" smtClean="0">
              <a:solidFill>
                <a:schemeClr val="bg1"/>
              </a:solidFill>
            </a:endParaRPr>
          </a:p>
          <a:p>
            <a:r>
              <a:rPr lang="en-US" sz="1800" smtClean="0">
                <a:solidFill>
                  <a:schemeClr val="bg1"/>
                </a:solidFill>
              </a:rPr>
              <a:t>+ Lần 2: GV kể từng đoạn và đặt câu hỏi HS trả lời.</a:t>
            </a:r>
            <a:endParaRPr lang="en-US" sz="1800" b="1" i="1" smtClean="0">
              <a:solidFill>
                <a:schemeClr val="bg1"/>
              </a:solidFill>
            </a:endParaRPr>
          </a:p>
          <a:p>
            <a:r>
              <a:rPr lang="en-US" sz="1800" smtClean="0">
                <a:solidFill>
                  <a:schemeClr val="bg1"/>
                </a:solidFill>
              </a:rPr>
              <a:t>GV có thể tạo ĐK cho HS trao đổi để tìm ra nội dung của đoạn.</a:t>
            </a:r>
            <a:endParaRPr lang="en-US" sz="1800" b="1" i="1" smtClean="0">
              <a:solidFill>
                <a:schemeClr val="bg1"/>
              </a:solidFill>
            </a:endParaRPr>
          </a:p>
          <a:p>
            <a:r>
              <a:rPr lang="en-US" sz="1800" smtClean="0">
                <a:solidFill>
                  <a:schemeClr val="bg1"/>
                </a:solidFill>
              </a:rPr>
              <a:t>- HS kể chuyện</a:t>
            </a:r>
            <a:endParaRPr lang="en-US" sz="1800" b="1" i="1" smtClean="0">
              <a:solidFill>
                <a:schemeClr val="bg1"/>
              </a:solidFill>
            </a:endParaRPr>
          </a:p>
          <a:p>
            <a:r>
              <a:rPr lang="en-US" sz="1800" smtClean="0">
                <a:solidFill>
                  <a:schemeClr val="bg1"/>
                </a:solidFill>
              </a:rPr>
              <a:t>+ HS kể từng đoạn theo tranh và hướng dẫn GV.</a:t>
            </a:r>
            <a:endParaRPr lang="en-US" sz="1800" b="1" i="1" smtClean="0">
              <a:solidFill>
                <a:schemeClr val="bg1"/>
              </a:solidFill>
            </a:endParaRPr>
          </a:p>
          <a:p>
            <a:r>
              <a:rPr lang="en-US" sz="1800" smtClean="0">
                <a:solidFill>
                  <a:schemeClr val="bg1"/>
                </a:solidFill>
              </a:rPr>
              <a:t>+ Một số HS kể toàn bộ câu chuyện và trao đổi để tìm ra câu trả lời phù hợp với nội dung từng đoạn truyện.</a:t>
            </a:r>
            <a:endParaRPr lang="en-US" sz="1800" b="1" i="1" smtClean="0">
              <a:solidFill>
                <a:schemeClr val="bg1"/>
              </a:solidFill>
            </a:endParaRPr>
          </a:p>
          <a:p>
            <a:r>
              <a:rPr lang="en-US" sz="1800" smtClean="0">
                <a:solidFill>
                  <a:schemeClr val="bg1"/>
                </a:solidFill>
              </a:rPr>
              <a:t>+ Tùy và khả năng HS có thể đóng vai kể từng đoạn hoặc toàn bộ .</a:t>
            </a:r>
            <a:endParaRPr lang="en-US" sz="1800" b="1" i="1" smtClean="0">
              <a:solidFill>
                <a:schemeClr val="bg1"/>
              </a:solidFill>
            </a:endParaRPr>
          </a:p>
          <a:p>
            <a:r>
              <a:rPr lang="en-US" sz="1800" smtClean="0">
                <a:solidFill>
                  <a:schemeClr val="bg1"/>
                </a:solidFill>
              </a:rPr>
              <a:t>+ Có thể thi kể chuyện.</a:t>
            </a:r>
            <a:endParaRPr lang="en-US" sz="1800" b="1" i="1" smtClean="0">
              <a:solidFill>
                <a:schemeClr val="bg1"/>
              </a:solidFill>
            </a:endParaRPr>
          </a:p>
          <a:p>
            <a:r>
              <a:rPr lang="en-US" sz="1800" b="1" smtClean="0">
                <a:solidFill>
                  <a:schemeClr val="bg1"/>
                </a:solidFill>
              </a:rPr>
              <a:t>6. Củng cố (2 - 3’)</a:t>
            </a:r>
            <a:endParaRPr lang="en-US" sz="1800" b="1" i="1" smtClean="0">
              <a:solidFill>
                <a:schemeClr val="bg1"/>
              </a:solidFill>
            </a:endParaRPr>
          </a:p>
          <a:p>
            <a:r>
              <a:rPr lang="en-US" sz="1800" smtClean="0">
                <a:solidFill>
                  <a:schemeClr val="bg1"/>
                </a:solidFill>
              </a:rPr>
              <a:t>- Nhận xét chung giờ học, khen ngợi động viên học sinh.</a:t>
            </a:r>
            <a:endParaRPr lang="en-US" sz="1800" b="1" i="1" smtClean="0">
              <a:solidFill>
                <a:schemeClr val="bg1"/>
              </a:solidFill>
            </a:endParaRPr>
          </a:p>
          <a:p>
            <a:r>
              <a:rPr lang="en-US" sz="1800" smtClean="0">
                <a:solidFill>
                  <a:schemeClr val="bg1"/>
                </a:solidFill>
              </a:rPr>
              <a:t>- Khuyến khích HS kể lại cho người thân hoặc bạn bè nghe câu chuyện.</a:t>
            </a:r>
            <a:endParaRPr lang="en-US" sz="1800" b="1" i="1">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133350"/>
            <a:ext cx="7620000" cy="4770537"/>
          </a:xfrm>
          <a:prstGeom prst="rect">
            <a:avLst/>
          </a:prstGeom>
          <a:noFill/>
        </p:spPr>
        <p:txBody>
          <a:bodyPr wrap="square" rtlCol="0">
            <a:spAutoFit/>
          </a:bodyPr>
          <a:lstStyle/>
          <a:p>
            <a:pPr algn="ctr"/>
            <a:r>
              <a:rPr lang="en-US" sz="1900" b="1" smtClean="0">
                <a:solidFill>
                  <a:schemeClr val="bg1"/>
                </a:solidFill>
              </a:rPr>
              <a:t>TIẾT 1- DẠY ÔN TẬP </a:t>
            </a:r>
            <a:endParaRPr lang="en-US" sz="1900" b="1" i="1" smtClean="0">
              <a:solidFill>
                <a:schemeClr val="bg1"/>
              </a:solidFill>
            </a:endParaRPr>
          </a:p>
          <a:p>
            <a:pPr algn="ctr"/>
            <a:r>
              <a:rPr lang="en-US" sz="1900" b="1" smtClean="0">
                <a:solidFill>
                  <a:schemeClr val="bg1"/>
                </a:solidFill>
              </a:rPr>
              <a:t>(Ôn tập về vần)</a:t>
            </a:r>
            <a:endParaRPr lang="en-US" sz="1900" b="1" i="1" smtClean="0">
              <a:solidFill>
                <a:schemeClr val="bg1"/>
              </a:solidFill>
            </a:endParaRPr>
          </a:p>
          <a:p>
            <a:pPr algn="just"/>
            <a:r>
              <a:rPr lang="pt-BR" sz="1900" b="1" smtClean="0">
                <a:solidFill>
                  <a:schemeClr val="bg1"/>
                </a:solidFill>
              </a:rPr>
              <a:t>1. Khởi động. (2 – 3’)</a:t>
            </a:r>
            <a:endParaRPr lang="en-US" sz="1900" b="1" i="1" smtClean="0">
              <a:solidFill>
                <a:schemeClr val="bg1"/>
              </a:solidFill>
            </a:endParaRPr>
          </a:p>
          <a:p>
            <a:pPr algn="just"/>
            <a:r>
              <a:rPr lang="en-US" sz="1900" smtClean="0">
                <a:solidFill>
                  <a:schemeClr val="bg1"/>
                </a:solidFill>
              </a:rPr>
              <a:t>- Tạo tâm thế cho giờ học. GV tổ chức cho HS chơi những trò chơi hoặc các   hoạt động phù hợp với mục tiêu bài học và điều kiện thực tế.</a:t>
            </a:r>
            <a:endParaRPr lang="en-US" sz="1900" b="1" i="1" smtClean="0">
              <a:solidFill>
                <a:schemeClr val="bg1"/>
              </a:solidFill>
            </a:endParaRPr>
          </a:p>
          <a:p>
            <a:pPr algn="just"/>
            <a:r>
              <a:rPr lang="pt-BR" sz="1900" smtClean="0">
                <a:solidFill>
                  <a:schemeClr val="bg1"/>
                </a:solidFill>
              </a:rPr>
              <a:t> </a:t>
            </a:r>
            <a:r>
              <a:rPr lang="en-US" sz="1900" b="1" smtClean="0">
                <a:solidFill>
                  <a:schemeClr val="bg1"/>
                </a:solidFill>
              </a:rPr>
              <a:t>2. Đọc vần, từ ngữ. (12 – 15’)</a:t>
            </a:r>
            <a:endParaRPr lang="en-US" sz="1900" b="1" i="1" smtClean="0">
              <a:solidFill>
                <a:schemeClr val="bg1"/>
              </a:solidFill>
            </a:endParaRPr>
          </a:p>
          <a:p>
            <a:pPr algn="just"/>
            <a:r>
              <a:rPr lang="en-US" sz="1900" smtClean="0">
                <a:solidFill>
                  <a:schemeClr val="bg1"/>
                </a:solidFill>
              </a:rPr>
              <a:t>- Đọc vần:</a:t>
            </a:r>
            <a:endParaRPr lang="en-US" sz="1900" b="1" i="1" smtClean="0">
              <a:solidFill>
                <a:schemeClr val="bg1"/>
              </a:solidFill>
            </a:endParaRPr>
          </a:p>
          <a:p>
            <a:pPr algn="just"/>
            <a:r>
              <a:rPr lang="en-US" sz="1900" smtClean="0">
                <a:solidFill>
                  <a:schemeClr val="bg1"/>
                </a:solidFill>
              </a:rPr>
              <a:t>HS đánh vần các vần (các nhân, nhóm). Lớp đọc trơn đồng thanh.</a:t>
            </a:r>
            <a:endParaRPr lang="en-US" sz="1900" b="1" i="1" smtClean="0">
              <a:solidFill>
                <a:schemeClr val="bg1"/>
              </a:solidFill>
            </a:endParaRPr>
          </a:p>
          <a:p>
            <a:pPr algn="just"/>
            <a:r>
              <a:rPr lang="en-US" sz="1900" smtClean="0">
                <a:solidFill>
                  <a:schemeClr val="bg1"/>
                </a:solidFill>
              </a:rPr>
              <a:t>- Đọc từ ngữ: </a:t>
            </a:r>
            <a:endParaRPr lang="en-US" sz="1900" b="1" i="1" smtClean="0">
              <a:solidFill>
                <a:schemeClr val="bg1"/>
              </a:solidFill>
            </a:endParaRPr>
          </a:p>
          <a:p>
            <a:pPr algn="just"/>
            <a:r>
              <a:rPr lang="en-US" sz="1900" smtClean="0">
                <a:solidFill>
                  <a:schemeClr val="bg1"/>
                </a:solidFill>
              </a:rPr>
              <a:t>+ HS đọc từ (cá nhân, nhóm), đọc đồng thanh (cả lớp).</a:t>
            </a:r>
            <a:endParaRPr lang="en-US" sz="1900" b="1" i="1" smtClean="0">
              <a:solidFill>
                <a:schemeClr val="bg1"/>
              </a:solidFill>
            </a:endParaRPr>
          </a:p>
          <a:p>
            <a:pPr algn="just"/>
            <a:r>
              <a:rPr lang="en-US" sz="1900" smtClean="0">
                <a:solidFill>
                  <a:schemeClr val="bg1"/>
                </a:solidFill>
              </a:rPr>
              <a:t>+ Có thể cho HS đọc một số từ ngữ, còn lại cho HS tự đọc ở nhà.</a:t>
            </a:r>
            <a:endParaRPr lang="en-US" sz="1900" b="1" i="1" smtClean="0">
              <a:solidFill>
                <a:schemeClr val="bg1"/>
              </a:solidFill>
            </a:endParaRPr>
          </a:p>
          <a:p>
            <a:pPr algn="just"/>
            <a:r>
              <a:rPr lang="en-US" sz="1900" b="1" smtClean="0">
                <a:solidFill>
                  <a:schemeClr val="bg1"/>
                </a:solidFill>
              </a:rPr>
              <a:t>3. Đọc đoạn (8 – 10’)</a:t>
            </a:r>
            <a:endParaRPr lang="en-US" sz="1900" b="1" i="1" smtClean="0">
              <a:solidFill>
                <a:schemeClr val="bg1"/>
              </a:solidFill>
            </a:endParaRPr>
          </a:p>
          <a:p>
            <a:pPr algn="just"/>
            <a:r>
              <a:rPr lang="en-US" sz="1900" smtClean="0">
                <a:solidFill>
                  <a:schemeClr val="bg1"/>
                </a:solidFill>
              </a:rPr>
              <a:t>- HS đọc thầm cả đoạn. Tìm tiếng có chứa âm đã học trong tuần.</a:t>
            </a:r>
            <a:endParaRPr lang="en-US" sz="1900" b="1" i="1" smtClean="0">
              <a:solidFill>
                <a:schemeClr val="bg1"/>
              </a:solidFill>
            </a:endParaRPr>
          </a:p>
          <a:p>
            <a:pPr algn="just"/>
            <a:r>
              <a:rPr lang="en-US" sz="1900" smtClean="0">
                <a:solidFill>
                  <a:schemeClr val="bg1"/>
                </a:solidFill>
              </a:rPr>
              <a:t>- Giải thích nghĩa một số từ ngữ nếu cần.</a:t>
            </a:r>
            <a:endParaRPr lang="en-US" sz="1900" b="1" i="1" smtClean="0">
              <a:solidFill>
                <a:schemeClr val="bg1"/>
              </a:solidFill>
            </a:endParaRPr>
          </a:p>
          <a:p>
            <a:pPr algn="just"/>
            <a:r>
              <a:rPr lang="en-US" sz="1900" smtClean="0">
                <a:solidFill>
                  <a:schemeClr val="bg1"/>
                </a:solidFill>
              </a:rPr>
              <a:t>- GV đọc mẫu</a:t>
            </a:r>
            <a:endParaRPr lang="en-US" sz="1900" b="1" i="1">
              <a:solidFill>
                <a:schemeClr val="bg1"/>
              </a:solidFill>
            </a:endParaRPr>
          </a:p>
        </p:txBody>
      </p:sp>
    </p:spTree>
    <p:extLst>
      <p:ext uri="{BB962C8B-B14F-4D97-AF65-F5344CB8AC3E}">
        <p14:creationId xmlns="" xmlns:p14="http://schemas.microsoft.com/office/powerpoint/2010/main" val="283857760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514350"/>
            <a:ext cx="7620000" cy="4524315"/>
          </a:xfrm>
          <a:prstGeom prst="rect">
            <a:avLst/>
          </a:prstGeom>
          <a:noFill/>
        </p:spPr>
        <p:txBody>
          <a:bodyPr wrap="square" rtlCol="0">
            <a:spAutoFit/>
          </a:bodyPr>
          <a:lstStyle/>
          <a:p>
            <a:r>
              <a:rPr lang="en-US" sz="2400" smtClean="0">
                <a:solidFill>
                  <a:schemeClr val="bg1"/>
                </a:solidFill>
              </a:rPr>
              <a:t>- HS đọc thành tiếng cả đoạn (theo cá nhân hoặc nhóm), đọc đồng thanh.</a:t>
            </a:r>
            <a:endParaRPr lang="en-US" sz="2400" b="1" i="1" smtClean="0">
              <a:solidFill>
                <a:schemeClr val="bg1"/>
              </a:solidFill>
            </a:endParaRPr>
          </a:p>
          <a:p>
            <a:r>
              <a:rPr lang="en-US" sz="2400" smtClean="0">
                <a:solidFill>
                  <a:schemeClr val="bg1"/>
                </a:solidFill>
              </a:rPr>
              <a:t>- Trả lời một số câu hỏi về nội dung.</a:t>
            </a:r>
            <a:endParaRPr lang="en-US" sz="2400" b="1" i="1" smtClean="0">
              <a:solidFill>
                <a:schemeClr val="bg1"/>
              </a:solidFill>
            </a:endParaRPr>
          </a:p>
          <a:p>
            <a:r>
              <a:rPr lang="en-US" sz="2400" smtClean="0">
                <a:solidFill>
                  <a:schemeClr val="bg1"/>
                </a:solidFill>
              </a:rPr>
              <a:t>- Thống nhất câu trả lời.</a:t>
            </a:r>
            <a:endParaRPr lang="en-US" sz="2400" b="1" i="1" smtClean="0">
              <a:solidFill>
                <a:schemeClr val="bg1"/>
              </a:solidFill>
            </a:endParaRPr>
          </a:p>
          <a:p>
            <a:r>
              <a:rPr lang="en-US" sz="2400" b="1" smtClean="0">
                <a:solidFill>
                  <a:schemeClr val="bg1"/>
                </a:solidFill>
              </a:rPr>
              <a:t>4. Viết câu. (5 – 7’)</a:t>
            </a:r>
            <a:endParaRPr lang="en-US" sz="2400" b="1" i="1" smtClean="0">
              <a:solidFill>
                <a:schemeClr val="bg1"/>
              </a:solidFill>
            </a:endParaRPr>
          </a:p>
          <a:p>
            <a:r>
              <a:rPr lang="en-US" sz="2400" smtClean="0">
                <a:solidFill>
                  <a:schemeClr val="bg1"/>
                </a:solidFill>
              </a:rPr>
              <a:t>- GV hướng dẫn HS viết vào vở Tập viết 1, tập 1 một câu trên một dòng kẻ. Số lần lặp lại tùy thuộc vào thời gian cho phép và tốc độ viết của HS.</a:t>
            </a:r>
            <a:endParaRPr lang="en-US" sz="2400" b="1" i="1" smtClean="0">
              <a:solidFill>
                <a:schemeClr val="bg1"/>
              </a:solidFill>
            </a:endParaRPr>
          </a:p>
          <a:p>
            <a:r>
              <a:rPr lang="en-US" sz="2400" smtClean="0">
                <a:solidFill>
                  <a:schemeClr val="bg1"/>
                </a:solidFill>
              </a:rPr>
              <a:t>- GV lưu ý nét nối giữa các chữ cái, vị trí dấu thanh, khoảng cách giữa các chữ.</a:t>
            </a:r>
            <a:endParaRPr lang="en-US" sz="2400" b="1" i="1" smtClean="0">
              <a:solidFill>
                <a:schemeClr val="bg1"/>
              </a:solidFill>
            </a:endParaRPr>
          </a:p>
          <a:p>
            <a:r>
              <a:rPr lang="en-US" sz="2400" smtClean="0">
                <a:solidFill>
                  <a:schemeClr val="bg1"/>
                </a:solidFill>
              </a:rPr>
              <a:t>- Quan sát sửa lỗi cho HS. </a:t>
            </a:r>
            <a:endParaRPr lang="en-US" sz="2400" b="1" i="1" smtClean="0">
              <a:solidFill>
                <a:schemeClr val="bg1"/>
              </a:solidFill>
            </a:endParaRPr>
          </a:p>
          <a:p>
            <a:r>
              <a:rPr lang="en-US" sz="2400" b="1" smtClean="0">
                <a:solidFill>
                  <a:schemeClr val="bg1"/>
                </a:solidFill>
              </a:rPr>
              <a:t> </a:t>
            </a:r>
            <a:endParaRPr lang="en-US" sz="2400" b="1" i="1">
              <a:solidFill>
                <a:schemeClr val="bg1"/>
              </a:solidFill>
            </a:endParaRPr>
          </a:p>
        </p:txBody>
      </p:sp>
    </p:spTree>
    <p:extLst>
      <p:ext uri="{BB962C8B-B14F-4D97-AF65-F5344CB8AC3E}">
        <p14:creationId xmlns="" xmlns:p14="http://schemas.microsoft.com/office/powerpoint/2010/main" val="283857760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514350"/>
            <a:ext cx="7620000" cy="2677656"/>
          </a:xfrm>
          <a:prstGeom prst="rect">
            <a:avLst/>
          </a:prstGeom>
          <a:noFill/>
        </p:spPr>
        <p:txBody>
          <a:bodyPr wrap="square" rtlCol="0">
            <a:spAutoFit/>
          </a:bodyPr>
          <a:lstStyle/>
          <a:p>
            <a:pPr>
              <a:lnSpc>
                <a:spcPct val="150000"/>
              </a:lnSpc>
            </a:pPr>
            <a:r>
              <a:rPr lang="en-US" sz="2400" b="1" smtClean="0">
                <a:solidFill>
                  <a:schemeClr val="bg1"/>
                </a:solidFill>
              </a:rPr>
              <a:t>• Quy trình trên mang tính định hướng. Khi dạy, tùy thuộc vào đối tượng HS giáo viên có thể linh hoạt, điều chỉnh cho phù hợp.</a:t>
            </a:r>
            <a:endParaRPr lang="en-US" sz="2400" b="1" i="1" smtClean="0">
              <a:solidFill>
                <a:schemeClr val="bg1"/>
              </a:solidFill>
            </a:endParaRPr>
          </a:p>
          <a:p>
            <a:pPr>
              <a:lnSpc>
                <a:spcPct val="150000"/>
              </a:lnSpc>
            </a:pPr>
            <a:r>
              <a:rPr lang="en-US" sz="2400" smtClean="0">
                <a:solidFill>
                  <a:schemeClr val="bg1"/>
                </a:solidFill>
              </a:rPr>
              <a:t> </a:t>
            </a:r>
            <a:endParaRPr lang="en-US" sz="2400" b="1" i="1" smtClean="0">
              <a:solidFill>
                <a:schemeClr val="bg1"/>
              </a:solidFill>
            </a:endParaRPr>
          </a:p>
          <a:p>
            <a:r>
              <a:rPr lang="en-US" sz="2400" smtClean="0"/>
              <a:t> </a:t>
            </a:r>
            <a:endParaRPr lang="en-US" sz="2400" b="1" i="1"/>
          </a:p>
        </p:txBody>
      </p:sp>
    </p:spTree>
    <p:extLst>
      <p:ext uri="{BB962C8B-B14F-4D97-AF65-F5344CB8AC3E}">
        <p14:creationId xmlns="" xmlns:p14="http://schemas.microsoft.com/office/powerpoint/2010/main" val="283857760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09800" y="133350"/>
            <a:ext cx="4692766" cy="4860567"/>
          </a:xfrm>
          <a:prstGeom prst="rect">
            <a:avLst/>
          </a:prstGeom>
          <a:effectLst>
            <a:glow rad="228600">
              <a:schemeClr val="accent2">
                <a:satMod val="175000"/>
                <a:alpha val="10000"/>
              </a:schemeClr>
            </a:glow>
            <a:outerShdw blurRad="63500" sx="102000" sy="102000" algn="ctr" rotWithShape="0">
              <a:prstClr val="black">
                <a:alpha val="40000"/>
              </a:prstClr>
            </a:outerShdw>
          </a:effectLst>
        </p:spPr>
      </p:pic>
      <p:sp>
        <p:nvSpPr>
          <p:cNvPr id="6" name="Rectangle 5"/>
          <p:cNvSpPr/>
          <p:nvPr/>
        </p:nvSpPr>
        <p:spPr>
          <a:xfrm>
            <a:off x="3371996" y="2110085"/>
            <a:ext cx="2400016" cy="954107"/>
          </a:xfrm>
          <a:prstGeom prst="rect">
            <a:avLst/>
          </a:prstGeom>
          <a:solidFill>
            <a:schemeClr val="lt1"/>
          </a:solidFill>
        </p:spPr>
        <p:txBody>
          <a:bodyPr wrap="none" lIns="91440" tIns="45720" rIns="91440" bIns="45720">
            <a:spAutoFit/>
          </a:bodyPr>
          <a:lstStyle/>
          <a:p>
            <a:pPr algn="ctr"/>
            <a:r>
              <a:rPr lang="en-US" sz="2800" b="1" cap="none" spc="0" err="1" smtClean="0">
                <a:ln w="0"/>
                <a:solidFill>
                  <a:srgbClr val="E95B26"/>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TRÂN</a:t>
            </a:r>
            <a:r>
              <a:rPr lang="en-US" sz="2800" b="1" cap="none" spc="0" smtClean="0">
                <a:ln w="0"/>
                <a:solidFill>
                  <a:srgbClr val="E95B26"/>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800" b="1" cap="none" spc="0" err="1" smtClean="0">
                <a:ln w="0"/>
                <a:solidFill>
                  <a:srgbClr val="E95B26"/>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TRỌNG</a:t>
            </a:r>
            <a:endParaRPr lang="en-US" sz="2800" b="1" cap="none" spc="0" smtClean="0">
              <a:ln w="0"/>
              <a:solidFill>
                <a:srgbClr val="E95B26"/>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p>
            <a:pPr algn="ctr"/>
            <a:r>
              <a:rPr lang="en-US" sz="2800" b="1" cap="none" spc="0" err="1" smtClean="0">
                <a:ln w="0"/>
                <a:solidFill>
                  <a:srgbClr val="E95B26"/>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CẢM</a:t>
            </a:r>
            <a:r>
              <a:rPr lang="en-US" sz="2800" b="1" cap="none" spc="0" smtClean="0">
                <a:ln w="0"/>
                <a:solidFill>
                  <a:srgbClr val="E95B26"/>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800" b="1" cap="none" spc="0" err="1" smtClean="0">
                <a:ln w="0"/>
                <a:solidFill>
                  <a:srgbClr val="E95B26"/>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ƠN</a:t>
            </a:r>
            <a:r>
              <a:rPr lang="en-US" sz="2800" b="1" cap="none" spc="0" smtClean="0">
                <a:ln w="0"/>
                <a:solidFill>
                  <a:srgbClr val="E95B26"/>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endParaRPr lang="en-US" sz="2800" b="1" cap="none" spc="0">
              <a:ln w="0"/>
              <a:solidFill>
                <a:srgbClr val="E95B26"/>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93370760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09550"/>
            <a:ext cx="8382000" cy="4708981"/>
          </a:xfrm>
          <a:prstGeom prst="rect">
            <a:avLst/>
          </a:prstGeom>
          <a:noFill/>
        </p:spPr>
        <p:txBody>
          <a:bodyPr wrap="square" rtlCol="0">
            <a:spAutoFit/>
          </a:bodyPr>
          <a:lstStyle/>
          <a:p>
            <a:pPr>
              <a:spcBef>
                <a:spcPts val="600"/>
              </a:spcBef>
            </a:pPr>
            <a:r>
              <a:rPr lang="en-US" sz="2000" b="1" smtClean="0">
                <a:solidFill>
                  <a:schemeClr val="bg1"/>
                </a:solidFill>
              </a:rPr>
              <a:t>VD: Bài 41: ui ưi</a:t>
            </a:r>
            <a:endParaRPr lang="en-US" sz="2000" b="1" i="1" smtClean="0">
              <a:solidFill>
                <a:schemeClr val="bg1"/>
              </a:solidFill>
            </a:endParaRPr>
          </a:p>
          <a:p>
            <a:pPr>
              <a:spcBef>
                <a:spcPts val="600"/>
              </a:spcBef>
            </a:pPr>
            <a:r>
              <a:rPr lang="en-US" sz="2000" i="1" smtClean="0">
                <a:solidFill>
                  <a:srgbClr val="FFFF00"/>
                </a:solidFill>
              </a:rPr>
              <a:t>a. Kiến thức Tiếng Việt: </a:t>
            </a:r>
            <a:endParaRPr lang="en-US" sz="2000" b="1" i="1" smtClean="0">
              <a:solidFill>
                <a:srgbClr val="FFFF00"/>
              </a:solidFill>
            </a:endParaRPr>
          </a:p>
          <a:p>
            <a:pPr>
              <a:spcBef>
                <a:spcPts val="600"/>
              </a:spcBef>
            </a:pPr>
            <a:r>
              <a:rPr lang="en-US" sz="2000" smtClean="0">
                <a:solidFill>
                  <a:schemeClr val="bg1"/>
                </a:solidFill>
              </a:rPr>
              <a:t>- GV nắm vững đặc điểm phát âm các vần ui, ưi, cấu tạo và cách biết chữ ui, ưi, giải thích được nghĩ các từ: nở rộ:  nở nhiều, cùng một lúc; rộn rã: âm thanh nhiều, sôi nổi, liên tiếp,…</a:t>
            </a:r>
            <a:endParaRPr lang="en-US" sz="2000" b="1" i="1" smtClean="0">
              <a:solidFill>
                <a:schemeClr val="bg1"/>
              </a:solidFill>
            </a:endParaRPr>
          </a:p>
          <a:p>
            <a:pPr>
              <a:spcBef>
                <a:spcPts val="600"/>
              </a:spcBef>
            </a:pPr>
            <a:r>
              <a:rPr lang="en-US" sz="2000" i="1" smtClean="0">
                <a:solidFill>
                  <a:srgbClr val="FFFF00"/>
                </a:solidFill>
              </a:rPr>
              <a:t>b. Kiến thức đời sống: </a:t>
            </a:r>
            <a:r>
              <a:rPr lang="en-US" sz="2000" smtClean="0">
                <a:solidFill>
                  <a:schemeClr val="bg1"/>
                </a:solidFill>
              </a:rPr>
              <a:t>GV có kiến thức cơ bản về:</a:t>
            </a:r>
            <a:endParaRPr lang="en-US" sz="2000" b="1" i="1" smtClean="0">
              <a:solidFill>
                <a:schemeClr val="bg1"/>
              </a:solidFill>
            </a:endParaRPr>
          </a:p>
          <a:p>
            <a:pPr>
              <a:spcBef>
                <a:spcPts val="600"/>
              </a:spcBef>
            </a:pPr>
            <a:r>
              <a:rPr lang="en-US" sz="2000" smtClean="0">
                <a:solidFill>
                  <a:schemeClr val="bg1"/>
                </a:solidFill>
              </a:rPr>
              <a:t>- Nhà sàn:nhà của người dân tộc thiểu số ở vùng cao, có sàn cách mặt đất, mặt nước, thường thấy ở miền núi và sông nước.</a:t>
            </a:r>
            <a:endParaRPr lang="en-US" sz="2000" b="1" i="1" smtClean="0">
              <a:solidFill>
                <a:schemeClr val="bg1"/>
              </a:solidFill>
            </a:endParaRPr>
          </a:p>
          <a:p>
            <a:pPr>
              <a:spcBef>
                <a:spcPts val="600"/>
              </a:spcBef>
            </a:pPr>
            <a:r>
              <a:rPr lang="en-US" sz="2000" smtClean="0">
                <a:solidFill>
                  <a:schemeClr val="bg1"/>
                </a:solidFill>
              </a:rPr>
              <a:t>- Cây sim: Là loại cây bụi nhỏ thường mọc ở vùng đồi núi, hoa ma tím, quả sim chín màu tím đen, chứa nhiều hạt có thể ăn được.</a:t>
            </a:r>
            <a:endParaRPr lang="en-US" sz="2000" b="1" i="1" smtClean="0">
              <a:solidFill>
                <a:schemeClr val="bg1"/>
              </a:solidFill>
            </a:endParaRPr>
          </a:p>
          <a:p>
            <a:pPr>
              <a:spcBef>
                <a:spcPts val="600"/>
              </a:spcBef>
            </a:pPr>
            <a:r>
              <a:rPr lang="en-US" sz="2000" i="1" smtClean="0">
                <a:solidFill>
                  <a:srgbClr val="FFFF00"/>
                </a:solidFill>
              </a:rPr>
              <a:t>c. Phương tiện dạy học:</a:t>
            </a:r>
            <a:endParaRPr lang="en-US" sz="2000" b="1" i="1" smtClean="0">
              <a:solidFill>
                <a:srgbClr val="FFFF00"/>
              </a:solidFill>
            </a:endParaRPr>
          </a:p>
          <a:p>
            <a:pPr>
              <a:spcBef>
                <a:spcPts val="600"/>
              </a:spcBef>
            </a:pPr>
            <a:r>
              <a:rPr lang="en-US" sz="2000" smtClean="0">
                <a:solidFill>
                  <a:schemeClr val="bg1"/>
                </a:solidFill>
              </a:rPr>
              <a:t>- Bộ thẻ âm chữ</a:t>
            </a:r>
            <a:endParaRPr lang="en-US" sz="2000" b="1" i="1" smtClean="0">
              <a:solidFill>
                <a:schemeClr val="bg1"/>
              </a:solidFill>
            </a:endParaRPr>
          </a:p>
          <a:p>
            <a:pPr>
              <a:spcBef>
                <a:spcPts val="600"/>
              </a:spcBef>
            </a:pPr>
            <a:r>
              <a:rPr lang="en-US" sz="2000" smtClean="0">
                <a:solidFill>
                  <a:schemeClr val="bg1"/>
                </a:solidFill>
              </a:rPr>
              <a:t>- Trình chiếu: Hình ảnh nhà sàn, đồi sim, khung cảnh vùng núi, …</a:t>
            </a:r>
            <a:endParaRPr lang="en-US" sz="2000" b="1" i="1">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 y="514350"/>
            <a:ext cx="8077200" cy="4016484"/>
          </a:xfrm>
          <a:prstGeom prst="rect">
            <a:avLst/>
          </a:prstGeom>
        </p:spPr>
        <p:txBody>
          <a:bodyPr wrap="square">
            <a:spAutoFit/>
          </a:bodyPr>
          <a:lstStyle/>
          <a:p>
            <a:pPr algn="just">
              <a:spcAft>
                <a:spcPts val="600"/>
              </a:spcAft>
            </a:pPr>
            <a:r>
              <a:rPr lang="en-US" sz="2000" b="1" smtClean="0">
                <a:solidFill>
                  <a:srgbClr val="FFFF00"/>
                </a:solidFill>
              </a:rPr>
              <a:t>III. HOẠT ĐỘNG DẠY HỌC</a:t>
            </a:r>
            <a:endParaRPr lang="en-US" sz="2000" b="1" i="1" smtClean="0">
              <a:solidFill>
                <a:srgbClr val="FFFF00"/>
              </a:solidFill>
            </a:endParaRPr>
          </a:p>
          <a:p>
            <a:pPr algn="just">
              <a:spcAft>
                <a:spcPts val="600"/>
              </a:spcAft>
            </a:pPr>
            <a:r>
              <a:rPr lang="pt-BR" sz="2000" b="1" smtClean="0">
                <a:solidFill>
                  <a:schemeClr val="bg1"/>
                </a:solidFill>
              </a:rPr>
              <a:t>1. Khởi động (Ôn và khởi động) </a:t>
            </a:r>
            <a:r>
              <a:rPr lang="en-US" sz="2000" b="1" smtClean="0">
                <a:solidFill>
                  <a:schemeClr val="bg1"/>
                </a:solidFill>
              </a:rPr>
              <a:t>(2 – 3’)</a:t>
            </a:r>
            <a:endParaRPr lang="en-US" sz="2000" b="1" i="1" smtClean="0">
              <a:solidFill>
                <a:schemeClr val="bg1"/>
              </a:solidFill>
            </a:endParaRPr>
          </a:p>
          <a:p>
            <a:pPr algn="just">
              <a:spcAft>
                <a:spcPts val="600"/>
              </a:spcAft>
            </a:pPr>
            <a:r>
              <a:rPr lang="pt-BR" sz="2000" b="1" smtClean="0">
                <a:solidFill>
                  <a:schemeClr val="bg1"/>
                </a:solidFill>
              </a:rPr>
              <a:t> </a:t>
            </a:r>
            <a:r>
              <a:rPr lang="pt-BR" sz="2000" smtClean="0">
                <a:solidFill>
                  <a:schemeClr val="bg1"/>
                </a:solidFill>
              </a:rPr>
              <a:t>- Ôn lại các vần của bài trước bằng trò chơi tạo tâm thế cho HS vào bài mới (hoặc trò chơi tạo tâm thế, không khí lớp học) </a:t>
            </a:r>
            <a:endParaRPr lang="en-US" sz="2000" b="1" i="1" smtClean="0">
              <a:solidFill>
                <a:schemeClr val="bg1"/>
              </a:solidFill>
            </a:endParaRPr>
          </a:p>
          <a:p>
            <a:pPr algn="just">
              <a:spcAft>
                <a:spcPts val="600"/>
              </a:spcAft>
            </a:pPr>
            <a:r>
              <a:rPr lang="pt-BR" sz="2000" b="1" smtClean="0">
                <a:solidFill>
                  <a:schemeClr val="bg1"/>
                </a:solidFill>
              </a:rPr>
              <a:t>2. Nhận biết </a:t>
            </a:r>
            <a:r>
              <a:rPr lang="en-US" sz="2000" b="1" smtClean="0">
                <a:solidFill>
                  <a:schemeClr val="bg1"/>
                </a:solidFill>
              </a:rPr>
              <a:t>(5’)</a:t>
            </a:r>
            <a:endParaRPr lang="en-US" sz="2000" b="1" i="1" smtClean="0">
              <a:solidFill>
                <a:schemeClr val="bg1"/>
              </a:solidFill>
            </a:endParaRPr>
          </a:p>
          <a:p>
            <a:pPr algn="just">
              <a:spcAft>
                <a:spcPts val="600"/>
              </a:spcAft>
            </a:pPr>
            <a:r>
              <a:rPr lang="pt-BR" sz="2000" smtClean="0">
                <a:solidFill>
                  <a:schemeClr val="bg1"/>
                </a:solidFill>
              </a:rPr>
              <a:t>- HS quan sát tranh và trả lời câu hỏi (Em thấy trong tranh có ai? Trong tranh có những gì?...)</a:t>
            </a:r>
            <a:endParaRPr lang="en-US" sz="2000" b="1" i="1" smtClean="0">
              <a:solidFill>
                <a:schemeClr val="bg1"/>
              </a:solidFill>
            </a:endParaRPr>
          </a:p>
          <a:p>
            <a:pPr algn="just">
              <a:spcAft>
                <a:spcPts val="600"/>
              </a:spcAft>
            </a:pPr>
            <a:r>
              <a:rPr lang="pt-BR" sz="2000" smtClean="0">
                <a:solidFill>
                  <a:schemeClr val="bg1"/>
                </a:solidFill>
              </a:rPr>
              <a:t>- GV nói câu thuyết minh dưới tranh, HS nói lại câu nhận biết một số lần.</a:t>
            </a:r>
            <a:endParaRPr lang="en-US" sz="2000" b="1" i="1" smtClean="0">
              <a:solidFill>
                <a:schemeClr val="bg1"/>
              </a:solidFill>
            </a:endParaRPr>
          </a:p>
          <a:p>
            <a:pPr algn="just">
              <a:spcAft>
                <a:spcPts val="600"/>
              </a:spcAft>
            </a:pPr>
            <a:r>
              <a:rPr lang="pt-BR" sz="2000" smtClean="0">
                <a:solidFill>
                  <a:schemeClr val="bg1"/>
                </a:solidFill>
              </a:rPr>
              <a:t>- GV giới thiệu vần mới. Viết tên bài lên bảng.</a:t>
            </a:r>
            <a:endParaRPr lang="en-US" sz="2000" b="1" i="1" smtClean="0">
              <a:solidFill>
                <a:schemeClr val="bg1"/>
              </a:solidFill>
            </a:endParaRPr>
          </a:p>
          <a:p>
            <a:pPr algn="just"/>
            <a:endParaRPr lang="vi-VN" sz="200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209550"/>
            <a:ext cx="8077200" cy="5109091"/>
          </a:xfrm>
          <a:prstGeom prst="rect">
            <a:avLst/>
          </a:prstGeom>
        </p:spPr>
        <p:txBody>
          <a:bodyPr wrap="square">
            <a:spAutoFit/>
          </a:bodyPr>
          <a:lstStyle/>
          <a:p>
            <a:r>
              <a:rPr lang="pt-BR" sz="1800" b="1" smtClean="0">
                <a:solidFill>
                  <a:schemeClr val="bg1"/>
                </a:solidFill>
              </a:rPr>
              <a:t>3. Đọc </a:t>
            </a:r>
            <a:r>
              <a:rPr lang="en-US" sz="1800" b="1" smtClean="0">
                <a:solidFill>
                  <a:schemeClr val="bg1"/>
                </a:solidFill>
              </a:rPr>
              <a:t>(15 – 17’)</a:t>
            </a:r>
            <a:endParaRPr lang="en-US" sz="1800" b="1" i="1" smtClean="0">
              <a:solidFill>
                <a:schemeClr val="bg1"/>
              </a:solidFill>
            </a:endParaRPr>
          </a:p>
          <a:p>
            <a:r>
              <a:rPr lang="pt-BR" sz="1800" b="1" smtClean="0">
                <a:solidFill>
                  <a:schemeClr val="bg1"/>
                </a:solidFill>
              </a:rPr>
              <a:t>a. Đọc vần</a:t>
            </a:r>
            <a:endParaRPr lang="en-US" sz="1800" b="1" i="1" smtClean="0">
              <a:solidFill>
                <a:schemeClr val="bg1"/>
              </a:solidFill>
            </a:endParaRPr>
          </a:p>
          <a:p>
            <a:r>
              <a:rPr lang="pt-BR" sz="1800" smtClean="0">
                <a:solidFill>
                  <a:schemeClr val="bg1"/>
                </a:solidFill>
              </a:rPr>
              <a:t>- Đọc vần thứ nhất</a:t>
            </a:r>
            <a:endParaRPr lang="en-US" sz="1800" b="1" i="1" smtClean="0">
              <a:solidFill>
                <a:schemeClr val="bg1"/>
              </a:solidFill>
            </a:endParaRPr>
          </a:p>
          <a:p>
            <a:r>
              <a:rPr lang="pt-BR" sz="1800" smtClean="0">
                <a:solidFill>
                  <a:schemeClr val="bg1"/>
                </a:solidFill>
              </a:rPr>
              <a:t>+ Đánh vần: </a:t>
            </a:r>
            <a:endParaRPr lang="en-US" sz="1800" b="1" i="1" smtClean="0">
              <a:solidFill>
                <a:schemeClr val="bg1"/>
              </a:solidFill>
            </a:endParaRPr>
          </a:p>
          <a:p>
            <a:r>
              <a:rPr lang="pt-BR" sz="1800" smtClean="0">
                <a:solidFill>
                  <a:schemeClr val="bg1"/>
                </a:solidFill>
              </a:rPr>
              <a:t>. GV đánh vần mẫu.</a:t>
            </a:r>
            <a:endParaRPr lang="en-US" sz="1800" b="1" i="1" smtClean="0">
              <a:solidFill>
                <a:schemeClr val="bg1"/>
              </a:solidFill>
            </a:endParaRPr>
          </a:p>
          <a:p>
            <a:r>
              <a:rPr lang="pt-BR" sz="1800" smtClean="0">
                <a:solidFill>
                  <a:schemeClr val="bg1"/>
                </a:solidFill>
              </a:rPr>
              <a:t>. HS nối tiếp đánh vần</a:t>
            </a:r>
            <a:endParaRPr lang="en-US" sz="1800" b="1" i="1" smtClean="0">
              <a:solidFill>
                <a:schemeClr val="bg1"/>
              </a:solidFill>
            </a:endParaRPr>
          </a:p>
          <a:p>
            <a:r>
              <a:rPr lang="pt-BR" sz="1800" smtClean="0">
                <a:solidFill>
                  <a:schemeClr val="bg1"/>
                </a:solidFill>
              </a:rPr>
              <a:t>. Lớp đánh vần đồng thanh một lần.</a:t>
            </a:r>
            <a:endParaRPr lang="en-US" sz="1800" b="1" i="1" smtClean="0">
              <a:solidFill>
                <a:schemeClr val="bg1"/>
              </a:solidFill>
            </a:endParaRPr>
          </a:p>
          <a:p>
            <a:r>
              <a:rPr lang="pt-BR" sz="1800" smtClean="0">
                <a:solidFill>
                  <a:schemeClr val="bg1"/>
                </a:solidFill>
              </a:rPr>
              <a:t>+ Đọc trơn vần</a:t>
            </a:r>
            <a:endParaRPr lang="en-US" sz="1800" b="1" i="1" smtClean="0">
              <a:solidFill>
                <a:schemeClr val="bg1"/>
              </a:solidFill>
            </a:endParaRPr>
          </a:p>
          <a:p>
            <a:r>
              <a:rPr lang="pt-BR" sz="1800" smtClean="0">
                <a:solidFill>
                  <a:schemeClr val="bg1"/>
                </a:solidFill>
              </a:rPr>
              <a:t>. Nối tiếp đọc trơn vần (5-6HS)</a:t>
            </a:r>
            <a:endParaRPr lang="en-US" sz="1800" b="1" i="1" smtClean="0">
              <a:solidFill>
                <a:schemeClr val="bg1"/>
              </a:solidFill>
            </a:endParaRPr>
          </a:p>
          <a:p>
            <a:r>
              <a:rPr lang="pt-BR" sz="1800" smtClean="0">
                <a:solidFill>
                  <a:schemeClr val="bg1"/>
                </a:solidFill>
              </a:rPr>
              <a:t>. Lớp đọc trơn đồng thanh một lần</a:t>
            </a:r>
            <a:endParaRPr lang="en-US" sz="1800" b="1" i="1" smtClean="0">
              <a:solidFill>
                <a:schemeClr val="bg1"/>
              </a:solidFill>
            </a:endParaRPr>
          </a:p>
          <a:p>
            <a:r>
              <a:rPr lang="pt-BR" sz="1800" smtClean="0">
                <a:solidFill>
                  <a:schemeClr val="bg1"/>
                </a:solidFill>
              </a:rPr>
              <a:t>+ Ghép chữ cái tạo vần</a:t>
            </a:r>
            <a:endParaRPr lang="en-US" sz="1800" b="1" i="1" smtClean="0">
              <a:solidFill>
                <a:schemeClr val="bg1"/>
              </a:solidFill>
            </a:endParaRPr>
          </a:p>
          <a:p>
            <a:r>
              <a:rPr lang="pt-BR" sz="1800" smtClean="0">
                <a:solidFill>
                  <a:schemeClr val="bg1"/>
                </a:solidFill>
              </a:rPr>
              <a:t>. HS tìm chữ cái trong bộ thẻ chữ để ghép vần.</a:t>
            </a:r>
            <a:endParaRPr lang="en-US" sz="1800" b="1" i="1" smtClean="0">
              <a:solidFill>
                <a:schemeClr val="bg1"/>
              </a:solidFill>
            </a:endParaRPr>
          </a:p>
          <a:p>
            <a:r>
              <a:rPr lang="pt-BR" sz="1800" smtClean="0">
                <a:solidFill>
                  <a:schemeClr val="bg1"/>
                </a:solidFill>
              </a:rPr>
              <a:t>. GV yêu cầu HS nêu cách ghép.</a:t>
            </a:r>
            <a:endParaRPr lang="en-US" sz="1800" b="1" i="1" smtClean="0">
              <a:solidFill>
                <a:schemeClr val="bg1"/>
              </a:solidFill>
            </a:endParaRPr>
          </a:p>
          <a:p>
            <a:r>
              <a:rPr lang="pt-BR" sz="1800" smtClean="0">
                <a:solidFill>
                  <a:schemeClr val="bg1"/>
                </a:solidFill>
              </a:rPr>
              <a:t>- Đọc vần thứ hai : Quy trình tương tự như vần thứ nhất</a:t>
            </a:r>
            <a:endParaRPr lang="en-US" sz="1800" b="1" i="1" smtClean="0">
              <a:solidFill>
                <a:schemeClr val="bg1"/>
              </a:solidFill>
            </a:endParaRPr>
          </a:p>
          <a:p>
            <a:r>
              <a:rPr lang="pt-BR" sz="1800" smtClean="0">
                <a:solidFill>
                  <a:schemeClr val="bg1"/>
                </a:solidFill>
              </a:rPr>
              <a:t>- So sánh các vần</a:t>
            </a:r>
            <a:endParaRPr lang="en-US" sz="1800" b="1" i="1" smtClean="0">
              <a:solidFill>
                <a:schemeClr val="bg1"/>
              </a:solidFill>
            </a:endParaRPr>
          </a:p>
          <a:p>
            <a:r>
              <a:rPr lang="pt-BR" sz="1800" smtClean="0">
                <a:solidFill>
                  <a:schemeClr val="bg1"/>
                </a:solidFill>
              </a:rPr>
              <a:t>+ Yêu cầu HS tìm điểm giống nhau, khác nhau giữa các vần trong bài.</a:t>
            </a:r>
            <a:endParaRPr lang="en-US" sz="1800" b="1" i="1" smtClean="0">
              <a:solidFill>
                <a:schemeClr val="bg1"/>
              </a:solidFill>
            </a:endParaRPr>
          </a:p>
          <a:p>
            <a:r>
              <a:rPr lang="pt-BR" sz="1800" smtClean="0">
                <a:solidFill>
                  <a:schemeClr val="bg1"/>
                </a:solidFill>
              </a:rPr>
              <a:t>+ HS nêu lại các vần vừa học.</a:t>
            </a:r>
            <a:endParaRPr lang="en-US" sz="1800" b="1" i="1" smtClean="0">
              <a:solidFill>
                <a:schemeClr val="bg1"/>
              </a:solidFill>
            </a:endParaRPr>
          </a:p>
          <a:p>
            <a:pPr algn="just"/>
            <a:endParaRPr lang="vi-VN" sz="200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 y="361950"/>
            <a:ext cx="8077200" cy="4478149"/>
          </a:xfrm>
          <a:prstGeom prst="rect">
            <a:avLst/>
          </a:prstGeom>
        </p:spPr>
        <p:txBody>
          <a:bodyPr wrap="square">
            <a:spAutoFit/>
          </a:bodyPr>
          <a:lstStyle/>
          <a:p>
            <a:pPr>
              <a:spcAft>
                <a:spcPts val="600"/>
              </a:spcAft>
            </a:pPr>
            <a:r>
              <a:rPr lang="pt-BR" sz="2000" b="1" smtClean="0">
                <a:solidFill>
                  <a:schemeClr val="bg1"/>
                </a:solidFill>
              </a:rPr>
              <a:t>b. Đọc tiếng:</a:t>
            </a:r>
            <a:endParaRPr lang="en-US" sz="2000" b="1" i="1" smtClean="0">
              <a:solidFill>
                <a:schemeClr val="bg1"/>
              </a:solidFill>
            </a:endParaRPr>
          </a:p>
          <a:p>
            <a:pPr>
              <a:spcAft>
                <a:spcPts val="600"/>
              </a:spcAft>
            </a:pPr>
            <a:r>
              <a:rPr lang="pt-BR" sz="2000" smtClean="0">
                <a:solidFill>
                  <a:schemeClr val="bg1"/>
                </a:solidFill>
              </a:rPr>
              <a:t>- Đọc tiếng mẫu </a:t>
            </a:r>
            <a:endParaRPr lang="en-US" sz="2000" b="1" i="1" smtClean="0">
              <a:solidFill>
                <a:schemeClr val="bg1"/>
              </a:solidFill>
            </a:endParaRPr>
          </a:p>
          <a:p>
            <a:pPr>
              <a:spcAft>
                <a:spcPts val="600"/>
              </a:spcAft>
            </a:pPr>
            <a:r>
              <a:rPr lang="pt-BR" sz="2000" smtClean="0">
                <a:solidFill>
                  <a:schemeClr val="bg1"/>
                </a:solidFill>
              </a:rPr>
              <a:t>+ GV giới thiệu mô hình tiếng mẫu. Khuyến khích học sinh vận dụng mô hình tiếng đã học để nhận biết mô hình và đọc thành tiếng.</a:t>
            </a:r>
            <a:endParaRPr lang="en-US" sz="2000" b="1" i="1" smtClean="0">
              <a:solidFill>
                <a:schemeClr val="bg1"/>
              </a:solidFill>
            </a:endParaRPr>
          </a:p>
          <a:p>
            <a:pPr>
              <a:spcAft>
                <a:spcPts val="600"/>
              </a:spcAft>
            </a:pPr>
            <a:r>
              <a:rPr lang="pt-BR" sz="2000" smtClean="0">
                <a:solidFill>
                  <a:schemeClr val="bg1"/>
                </a:solidFill>
              </a:rPr>
              <a:t>+ Gọi 4-5 HS đánh vần, lớp đánh vần đồng thanh tiếng mẫu.</a:t>
            </a:r>
            <a:endParaRPr lang="en-US" sz="2000" b="1" i="1" smtClean="0">
              <a:solidFill>
                <a:schemeClr val="bg1"/>
              </a:solidFill>
            </a:endParaRPr>
          </a:p>
          <a:p>
            <a:pPr>
              <a:spcAft>
                <a:spcPts val="600"/>
              </a:spcAft>
            </a:pPr>
            <a:r>
              <a:rPr lang="pt-BR" sz="2000" smtClean="0">
                <a:solidFill>
                  <a:schemeClr val="bg1"/>
                </a:solidFill>
              </a:rPr>
              <a:t>+ Gọi 4-5 HS đọc trơn tiếng mẫu, lớp đọc trơn đồng thanh tiếng mẫu.</a:t>
            </a:r>
            <a:endParaRPr lang="en-US" sz="2000" b="1" i="1" smtClean="0">
              <a:solidFill>
                <a:schemeClr val="bg1"/>
              </a:solidFill>
            </a:endParaRPr>
          </a:p>
          <a:p>
            <a:pPr>
              <a:spcAft>
                <a:spcPts val="600"/>
              </a:spcAft>
            </a:pPr>
            <a:r>
              <a:rPr lang="pt-BR" sz="2000" smtClean="0">
                <a:solidFill>
                  <a:schemeClr val="bg1"/>
                </a:solidFill>
              </a:rPr>
              <a:t>- Đọc tiếng trong SHS</a:t>
            </a:r>
            <a:endParaRPr lang="en-US" sz="2000" b="1" i="1" smtClean="0">
              <a:solidFill>
                <a:schemeClr val="bg1"/>
              </a:solidFill>
            </a:endParaRPr>
          </a:p>
          <a:p>
            <a:pPr>
              <a:spcAft>
                <a:spcPts val="600"/>
              </a:spcAft>
            </a:pPr>
            <a:r>
              <a:rPr lang="pt-BR" sz="2000" smtClean="0">
                <a:solidFill>
                  <a:schemeClr val="bg1"/>
                </a:solidFill>
              </a:rPr>
              <a:t>+ Đọc tiếng chứa vần thứ nhất.</a:t>
            </a:r>
            <a:endParaRPr lang="en-US" sz="2000" b="1" i="1" smtClean="0">
              <a:solidFill>
                <a:schemeClr val="bg1"/>
              </a:solidFill>
            </a:endParaRPr>
          </a:p>
          <a:p>
            <a:pPr>
              <a:spcAft>
                <a:spcPts val="600"/>
              </a:spcAft>
            </a:pPr>
            <a:r>
              <a:rPr lang="pt-BR" sz="2000" smtClean="0">
                <a:solidFill>
                  <a:schemeClr val="bg1"/>
                </a:solidFill>
              </a:rPr>
              <a:t>. GV đưa các tiếng chứa vần thứ nhất, yêu cầu học sinh tìm điểm chung (cùng chứa vần thứ nhất).</a:t>
            </a:r>
            <a:endParaRPr lang="en-US" sz="2000" b="1" i="1" smtClean="0">
              <a:solidFill>
                <a:schemeClr val="bg1"/>
              </a:solidFill>
            </a:endParaRPr>
          </a:p>
          <a:p>
            <a:pPr>
              <a:spcAft>
                <a:spcPts val="600"/>
              </a:spcAft>
            </a:pPr>
            <a:r>
              <a:rPr lang="pt-BR" sz="2000" smtClean="0">
                <a:solidFill>
                  <a:schemeClr val="bg1"/>
                </a:solidFill>
              </a:rPr>
              <a:t>. Đánh vần tiếng: một số HS đánh vần tiếng cùng vần.</a:t>
            </a:r>
            <a:endParaRPr lang="en-US" sz="2000" b="1" i="1" smtClean="0">
              <a:solidFill>
                <a:schemeClr val="bg1"/>
              </a:solidFill>
            </a:endParaRPr>
          </a:p>
          <a:p>
            <a:pPr>
              <a:spcAft>
                <a:spcPts val="600"/>
              </a:spcAft>
            </a:pPr>
            <a:r>
              <a:rPr lang="pt-BR" sz="2000" smtClean="0">
                <a:solidFill>
                  <a:schemeClr val="bg1"/>
                </a:solidFill>
              </a:rPr>
              <a:t>. Đọc trơn tiếng cũng vần</a:t>
            </a:r>
            <a:endParaRPr lang="en-US" sz="2000" b="1" i="1">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 y="834628"/>
            <a:ext cx="8077200" cy="3323987"/>
          </a:xfrm>
          <a:prstGeom prst="rect">
            <a:avLst/>
          </a:prstGeom>
        </p:spPr>
        <p:txBody>
          <a:bodyPr wrap="square">
            <a:spAutoFit/>
          </a:bodyPr>
          <a:lstStyle/>
          <a:p>
            <a:pPr>
              <a:spcBef>
                <a:spcPts val="600"/>
              </a:spcBef>
            </a:pPr>
            <a:r>
              <a:rPr lang="pt-BR" sz="2000" smtClean="0">
                <a:solidFill>
                  <a:schemeClr val="bg1"/>
                </a:solidFill>
              </a:rPr>
              <a:t>+ Đọc tiếng chứa vần thứ hai (tương tự quy trình đọc tiếng chứa vần thứ nhất)</a:t>
            </a:r>
            <a:endParaRPr lang="en-US" sz="2000" b="1" i="1" smtClean="0">
              <a:solidFill>
                <a:schemeClr val="bg1"/>
              </a:solidFill>
            </a:endParaRPr>
          </a:p>
          <a:p>
            <a:pPr>
              <a:spcBef>
                <a:spcPts val="600"/>
              </a:spcBef>
            </a:pPr>
            <a:r>
              <a:rPr lang="pt-BR" sz="2000" smtClean="0">
                <a:solidFill>
                  <a:schemeClr val="bg1"/>
                </a:solidFill>
              </a:rPr>
              <a:t>- Đọc trơn các tiếng chứa hai vần đang học: 3-4 HS  đọc trơn một số tiếng (3-4 tiếng) chứa 2 vần.</a:t>
            </a:r>
            <a:endParaRPr lang="en-US" sz="2000" b="1" i="1" smtClean="0">
              <a:solidFill>
                <a:schemeClr val="bg1"/>
              </a:solidFill>
            </a:endParaRPr>
          </a:p>
          <a:p>
            <a:pPr>
              <a:spcBef>
                <a:spcPts val="600"/>
              </a:spcBef>
            </a:pPr>
            <a:r>
              <a:rPr lang="pt-BR" sz="2000" smtClean="0">
                <a:solidFill>
                  <a:schemeClr val="bg1"/>
                </a:solidFill>
              </a:rPr>
              <a:t>- 2-3 HS đọc tất cả các tiếng.</a:t>
            </a:r>
            <a:endParaRPr lang="en-US" sz="2000" b="1" i="1" smtClean="0">
              <a:solidFill>
                <a:schemeClr val="bg1"/>
              </a:solidFill>
            </a:endParaRPr>
          </a:p>
          <a:p>
            <a:pPr>
              <a:spcBef>
                <a:spcPts val="600"/>
              </a:spcBef>
            </a:pPr>
            <a:r>
              <a:rPr lang="pt-BR" sz="2000" smtClean="0">
                <a:solidFill>
                  <a:schemeClr val="bg1"/>
                </a:solidFill>
              </a:rPr>
              <a:t>- Ghép chữ cái tạo tiếng</a:t>
            </a:r>
            <a:endParaRPr lang="en-US" sz="2000" b="1" i="1" smtClean="0">
              <a:solidFill>
                <a:schemeClr val="bg1"/>
              </a:solidFill>
            </a:endParaRPr>
          </a:p>
          <a:p>
            <a:pPr>
              <a:spcBef>
                <a:spcPts val="600"/>
              </a:spcBef>
            </a:pPr>
            <a:r>
              <a:rPr lang="pt-BR" sz="2000" smtClean="0">
                <a:solidFill>
                  <a:schemeClr val="bg1"/>
                </a:solidFill>
              </a:rPr>
              <a:t>+ HS tự tạo các tiếng có chứa vần đang học.</a:t>
            </a:r>
            <a:endParaRPr lang="en-US" sz="2000" b="1" i="1" smtClean="0">
              <a:solidFill>
                <a:schemeClr val="bg1"/>
              </a:solidFill>
            </a:endParaRPr>
          </a:p>
          <a:p>
            <a:pPr>
              <a:spcBef>
                <a:spcPts val="600"/>
              </a:spcBef>
            </a:pPr>
            <a:r>
              <a:rPr lang="pt-BR" sz="2000" smtClean="0">
                <a:solidFill>
                  <a:schemeClr val="bg1"/>
                </a:solidFill>
              </a:rPr>
              <a:t>+ Yêu cầu 1-2 HS phân tích tiếng, nêu cách ghép.</a:t>
            </a:r>
            <a:endParaRPr lang="en-US" sz="2000" b="1" i="1" smtClean="0">
              <a:solidFill>
                <a:schemeClr val="bg1"/>
              </a:solidFill>
            </a:endParaRPr>
          </a:p>
          <a:p>
            <a:pPr>
              <a:spcBef>
                <a:spcPts val="600"/>
              </a:spcBef>
            </a:pPr>
            <a:r>
              <a:rPr lang="pt-BR" sz="2000" smtClean="0">
                <a:solidFill>
                  <a:schemeClr val="bg1"/>
                </a:solidFill>
              </a:rPr>
              <a:t>- Cả lớp đọc trơn đồng thanh những tiếng mới ghép được.</a:t>
            </a:r>
            <a:endParaRPr lang="en-US" sz="2000" b="1" i="1">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1000" y="126742"/>
            <a:ext cx="8077200" cy="5016758"/>
          </a:xfrm>
          <a:prstGeom prst="rect">
            <a:avLst/>
          </a:prstGeom>
        </p:spPr>
        <p:txBody>
          <a:bodyPr wrap="square">
            <a:spAutoFit/>
          </a:bodyPr>
          <a:lstStyle/>
          <a:p>
            <a:r>
              <a:rPr lang="pt-BR" sz="2000" b="1" smtClean="0">
                <a:solidFill>
                  <a:schemeClr val="bg1"/>
                </a:solidFill>
              </a:rPr>
              <a:t>c. Đọc từ ngữ:</a:t>
            </a:r>
            <a:endParaRPr lang="en-US" sz="2000" b="1" i="1" smtClean="0">
              <a:solidFill>
                <a:schemeClr val="bg1"/>
              </a:solidFill>
            </a:endParaRPr>
          </a:p>
          <a:p>
            <a:r>
              <a:rPr lang="pt-BR" sz="2000" smtClean="0">
                <a:solidFill>
                  <a:schemeClr val="bg1"/>
                </a:solidFill>
              </a:rPr>
              <a:t>- GV đưa tranh minh họa cho từng từ ngữ. Yêu cầu học sinh nói tên sự vật có trong tranh. GV giới thiệu từ dưới tranh. HS nhận biết tiếng có vần vừa học, phân tích, đánh vần tiếng, đọc trơn từ.</a:t>
            </a:r>
            <a:endParaRPr lang="en-US" sz="2000" b="1" i="1" smtClean="0">
              <a:solidFill>
                <a:schemeClr val="bg1"/>
              </a:solidFill>
            </a:endParaRPr>
          </a:p>
          <a:p>
            <a:r>
              <a:rPr lang="pt-BR" sz="2000" smtClean="0">
                <a:solidFill>
                  <a:schemeClr val="bg1"/>
                </a:solidFill>
              </a:rPr>
              <a:t>- GV thực hiện tương tự với các từ còn lại.</a:t>
            </a:r>
            <a:endParaRPr lang="en-US" sz="2000" b="1" i="1" smtClean="0">
              <a:solidFill>
                <a:schemeClr val="bg1"/>
              </a:solidFill>
            </a:endParaRPr>
          </a:p>
          <a:p>
            <a:r>
              <a:rPr lang="pt-BR" sz="2000" smtClean="0">
                <a:solidFill>
                  <a:schemeClr val="bg1"/>
                </a:solidFill>
              </a:rPr>
              <a:t>- HS tìm từ ngữ mới có vần vừa học</a:t>
            </a:r>
            <a:r>
              <a:rPr lang="pt-BR" sz="2000" smtClean="0">
                <a:solidFill>
                  <a:schemeClr val="bg1"/>
                </a:solidFill>
              </a:rPr>
              <a:t>. </a:t>
            </a:r>
            <a:endParaRPr lang="en-US" sz="2000" b="1" i="1" smtClean="0">
              <a:solidFill>
                <a:schemeClr val="bg1"/>
              </a:solidFill>
            </a:endParaRPr>
          </a:p>
          <a:p>
            <a:r>
              <a:rPr lang="pt-BR" sz="2000" smtClean="0">
                <a:solidFill>
                  <a:schemeClr val="bg1"/>
                </a:solidFill>
              </a:rPr>
              <a:t>- HS đọc trơn nối tiếp, cả lớp đọc đồng thanh một số lần.</a:t>
            </a:r>
          </a:p>
          <a:p>
            <a:r>
              <a:rPr lang="pt-BR" sz="2000" b="1" smtClean="0">
                <a:solidFill>
                  <a:schemeClr val="bg1"/>
                </a:solidFill>
              </a:rPr>
              <a:t>d. Đọc lại các tiếng, từ ngữ</a:t>
            </a:r>
            <a:endParaRPr lang="en-US" sz="2000" b="1" i="1" smtClean="0">
              <a:solidFill>
                <a:schemeClr val="bg1"/>
              </a:solidFill>
            </a:endParaRPr>
          </a:p>
          <a:p>
            <a:r>
              <a:rPr lang="pt-BR" sz="2000" smtClean="0">
                <a:solidFill>
                  <a:schemeClr val="bg1"/>
                </a:solidFill>
              </a:rPr>
              <a:t>- Đọc theo từng nhóm, cả lớp đọc đồng thanh một lần.</a:t>
            </a:r>
            <a:endParaRPr lang="en-US" sz="2000" b="1" i="1" smtClean="0">
              <a:solidFill>
                <a:schemeClr val="bg1"/>
              </a:solidFill>
            </a:endParaRPr>
          </a:p>
          <a:p>
            <a:r>
              <a:rPr lang="pt-BR" sz="2000" b="1" smtClean="0">
                <a:solidFill>
                  <a:schemeClr val="bg1"/>
                </a:solidFill>
              </a:rPr>
              <a:t>4. Viết bảng (10’)	</a:t>
            </a:r>
            <a:endParaRPr lang="en-US" sz="2000" b="1" i="1" smtClean="0">
              <a:solidFill>
                <a:schemeClr val="bg1"/>
              </a:solidFill>
            </a:endParaRPr>
          </a:p>
          <a:p>
            <a:r>
              <a:rPr lang="pt-BR" sz="2000" smtClean="0">
                <a:solidFill>
                  <a:schemeClr val="bg1"/>
                </a:solidFill>
              </a:rPr>
              <a:t>- GV cho HS quan sát  chữ viết các vần vừa học.</a:t>
            </a:r>
            <a:endParaRPr lang="en-US" sz="2000" b="1" i="1" smtClean="0">
              <a:solidFill>
                <a:schemeClr val="bg1"/>
              </a:solidFill>
            </a:endParaRPr>
          </a:p>
          <a:p>
            <a:r>
              <a:rPr lang="pt-BR" sz="2000" smtClean="0">
                <a:solidFill>
                  <a:schemeClr val="bg1"/>
                </a:solidFill>
              </a:rPr>
              <a:t>- GV viết mẫu, hướng dẫn quy trình viết.</a:t>
            </a:r>
            <a:endParaRPr lang="en-US" sz="2000" b="1" i="1" smtClean="0">
              <a:solidFill>
                <a:schemeClr val="bg1"/>
              </a:solidFill>
            </a:endParaRPr>
          </a:p>
          <a:p>
            <a:r>
              <a:rPr lang="pt-BR" sz="2000" smtClean="0">
                <a:solidFill>
                  <a:schemeClr val="bg1"/>
                </a:solidFill>
              </a:rPr>
              <a:t>- HS viết bảng con.</a:t>
            </a:r>
            <a:endParaRPr lang="en-US" sz="2000" b="1" i="1" smtClean="0">
              <a:solidFill>
                <a:schemeClr val="bg1"/>
              </a:solidFill>
            </a:endParaRPr>
          </a:p>
          <a:p>
            <a:r>
              <a:rPr lang="pt-BR" sz="2000" smtClean="0">
                <a:solidFill>
                  <a:schemeClr val="bg1"/>
                </a:solidFill>
              </a:rPr>
              <a:t>- HS  nhận xét bài làm của bạn.</a:t>
            </a:r>
            <a:endParaRPr lang="en-US" sz="2000" b="1" i="1" smtClean="0">
              <a:solidFill>
                <a:schemeClr val="bg1"/>
              </a:solidFill>
            </a:endParaRPr>
          </a:p>
          <a:p>
            <a:r>
              <a:rPr lang="pt-BR" sz="2000" smtClean="0">
                <a:solidFill>
                  <a:schemeClr val="bg1"/>
                </a:solidFill>
              </a:rPr>
              <a:t>- GV nhận xét đánh giá sửa lỗi chữ viết cho HS.</a:t>
            </a:r>
            <a:endParaRPr lang="en-US" sz="2000" b="1" i="1" smtClean="0">
              <a:solidFill>
                <a:schemeClr val="bg1"/>
              </a:solidFill>
            </a:endParaRPr>
          </a:p>
          <a:p>
            <a:pPr>
              <a:buFontTx/>
              <a:buChar char="-"/>
            </a:pPr>
            <a:endParaRPr lang="en-US" sz="2000" b="1" i="1">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438150"/>
            <a:ext cx="8077200" cy="4401205"/>
          </a:xfrm>
          <a:prstGeom prst="rect">
            <a:avLst/>
          </a:prstGeom>
        </p:spPr>
        <p:txBody>
          <a:bodyPr wrap="square">
            <a:spAutoFit/>
          </a:bodyPr>
          <a:lstStyle/>
          <a:p>
            <a:r>
              <a:rPr lang="pt-BR" sz="2000" b="1" smtClean="0">
                <a:solidFill>
                  <a:schemeClr val="bg1"/>
                </a:solidFill>
              </a:rPr>
              <a:t>5. Viết vở (10 - 12’)</a:t>
            </a:r>
            <a:endParaRPr lang="en-US" sz="2000" b="1" i="1" smtClean="0">
              <a:solidFill>
                <a:schemeClr val="bg1"/>
              </a:solidFill>
            </a:endParaRPr>
          </a:p>
          <a:p>
            <a:r>
              <a:rPr lang="pt-BR" sz="2000" smtClean="0">
                <a:solidFill>
                  <a:schemeClr val="bg1"/>
                </a:solidFill>
              </a:rPr>
              <a:t>- HS viết vở Tập viết 1( Tập 1) : Viết 2 vần, viết từ ngữ ứng dụng.</a:t>
            </a:r>
            <a:endParaRPr lang="en-US" sz="2000" b="1" i="1" smtClean="0">
              <a:solidFill>
                <a:schemeClr val="bg1"/>
              </a:solidFill>
            </a:endParaRPr>
          </a:p>
          <a:p>
            <a:r>
              <a:rPr lang="pt-BR" sz="2000" smtClean="0">
                <a:solidFill>
                  <a:schemeClr val="bg1"/>
                </a:solidFill>
              </a:rPr>
              <a:t>- GV quan sát hỗ trợ  cho HS gặp khó khăn khi viết hoặc viết chưa đúng.</a:t>
            </a:r>
            <a:endParaRPr lang="en-US" sz="2000" b="1" i="1" smtClean="0">
              <a:solidFill>
                <a:schemeClr val="bg1"/>
              </a:solidFill>
            </a:endParaRPr>
          </a:p>
          <a:p>
            <a:r>
              <a:rPr lang="pt-BR" sz="2000" smtClean="0">
                <a:solidFill>
                  <a:schemeClr val="bg1"/>
                </a:solidFill>
              </a:rPr>
              <a:t>- GV nhận xét và sửa bài viết của HS.</a:t>
            </a:r>
            <a:endParaRPr lang="en-US" sz="2000" b="1" i="1" smtClean="0">
              <a:solidFill>
                <a:schemeClr val="bg1"/>
              </a:solidFill>
            </a:endParaRPr>
          </a:p>
          <a:p>
            <a:r>
              <a:rPr lang="pt-BR" sz="2000" b="1" smtClean="0">
                <a:solidFill>
                  <a:schemeClr val="bg1"/>
                </a:solidFill>
              </a:rPr>
              <a:t>6. Đọc đoạn (17 – 18’)</a:t>
            </a:r>
            <a:endParaRPr lang="en-US" sz="2000" b="1" i="1" smtClean="0">
              <a:solidFill>
                <a:schemeClr val="bg1"/>
              </a:solidFill>
            </a:endParaRPr>
          </a:p>
          <a:p>
            <a:r>
              <a:rPr lang="pt-BR" sz="2000" smtClean="0">
                <a:solidFill>
                  <a:schemeClr val="bg1"/>
                </a:solidFill>
              </a:rPr>
              <a:t>- GV đọc mẫu cả đoạn.</a:t>
            </a:r>
            <a:endParaRPr lang="en-US" sz="2000" b="1" i="1" smtClean="0">
              <a:solidFill>
                <a:schemeClr val="bg1"/>
              </a:solidFill>
            </a:endParaRPr>
          </a:p>
          <a:p>
            <a:r>
              <a:rPr lang="pt-BR" sz="2000" smtClean="0">
                <a:solidFill>
                  <a:schemeClr val="bg1"/>
                </a:solidFill>
              </a:rPr>
              <a:t>- HS đọc thầm đoạn, tìm tiếng có chứa các vần vừa học.</a:t>
            </a:r>
            <a:endParaRPr lang="en-US" sz="2000" b="1" i="1" smtClean="0">
              <a:solidFill>
                <a:schemeClr val="bg1"/>
              </a:solidFill>
            </a:endParaRPr>
          </a:p>
          <a:p>
            <a:r>
              <a:rPr lang="pt-BR" sz="2000" smtClean="0">
                <a:solidFill>
                  <a:schemeClr val="bg1"/>
                </a:solidFill>
              </a:rPr>
              <a:t>- GV giải thích nghĩa của các từ ngữ (nếu cần).</a:t>
            </a:r>
            <a:endParaRPr lang="en-US" sz="2000" b="1" i="1" smtClean="0">
              <a:solidFill>
                <a:schemeClr val="bg1"/>
              </a:solidFill>
            </a:endParaRPr>
          </a:p>
          <a:p>
            <a:r>
              <a:rPr lang="pt-BR" sz="2000" smtClean="0">
                <a:solidFill>
                  <a:schemeClr val="bg1"/>
                </a:solidFill>
              </a:rPr>
              <a:t>- HS đọc trơn tiếng mới (cá nhân, nhóm , cả lớp)</a:t>
            </a:r>
            <a:endParaRPr lang="en-US" sz="2000" b="1" i="1" smtClean="0">
              <a:solidFill>
                <a:schemeClr val="bg1"/>
              </a:solidFill>
            </a:endParaRPr>
          </a:p>
          <a:p>
            <a:r>
              <a:rPr lang="pt-BR" sz="2000" smtClean="0">
                <a:solidFill>
                  <a:schemeClr val="bg1"/>
                </a:solidFill>
              </a:rPr>
              <a:t>- HS xác định số câu, đọc nối tiếp câu cá nhân, nhóm, cả lớp.</a:t>
            </a:r>
            <a:endParaRPr lang="en-US" sz="2000" b="1" i="1" smtClean="0">
              <a:solidFill>
                <a:schemeClr val="bg1"/>
              </a:solidFill>
            </a:endParaRPr>
          </a:p>
          <a:p>
            <a:r>
              <a:rPr lang="pt-BR" sz="2000" smtClean="0">
                <a:solidFill>
                  <a:schemeClr val="bg1"/>
                </a:solidFill>
              </a:rPr>
              <a:t>- 2-3 HSHS đọc thành tiếng cả đoạn.</a:t>
            </a:r>
            <a:endParaRPr lang="en-US" sz="2000" b="1" i="1" smtClean="0">
              <a:solidFill>
                <a:schemeClr val="bg1"/>
              </a:solidFill>
            </a:endParaRPr>
          </a:p>
          <a:p>
            <a:r>
              <a:rPr lang="pt-BR" sz="2000" smtClean="0">
                <a:solidFill>
                  <a:schemeClr val="bg1"/>
                </a:solidFill>
              </a:rPr>
              <a:t>- Trả lời câu hỏi về nội dung đoạn.</a:t>
            </a:r>
            <a:endParaRPr lang="en-US" sz="2000" b="1" i="1" smtClean="0">
              <a:solidFill>
                <a:schemeClr val="bg1"/>
              </a:solidFill>
            </a:endParaRPr>
          </a:p>
          <a:p>
            <a:r>
              <a:rPr lang="pt-BR" sz="2000" smtClean="0">
                <a:solidFill>
                  <a:schemeClr val="bg1"/>
                </a:solidFill>
              </a:rPr>
              <a:t>- Nhận xét, thống nhất câu trả lời.</a:t>
            </a:r>
            <a:endParaRPr lang="en-US" sz="2000" b="1" i="1">
              <a:solidFill>
                <a:schemeClr val="bg1"/>
              </a:solidFill>
            </a:endParaRPr>
          </a:p>
        </p:txBody>
      </p:sp>
    </p:spTree>
  </p:cSld>
  <p:clrMapOvr>
    <a:masterClrMapping/>
  </p:clrMapOvr>
</p:sld>
</file>

<file path=ppt/theme/theme1.xml><?xml version="1.0" encoding="utf-8"?>
<a:theme xmlns:a="http://schemas.openxmlformats.org/drawingml/2006/main" name="Aemelia template">
  <a:themeElements>
    <a:clrScheme name="Custom 347">
      <a:dk1>
        <a:srgbClr val="073763"/>
      </a:dk1>
      <a:lt1>
        <a:srgbClr val="FFFFFF"/>
      </a:lt1>
      <a:dk2>
        <a:srgbClr val="3F4247"/>
      </a:dk2>
      <a:lt2>
        <a:srgbClr val="CFD9E1"/>
      </a:lt2>
      <a:accent1>
        <a:srgbClr val="6FA8DC"/>
      </a:accent1>
      <a:accent2>
        <a:srgbClr val="0B5394"/>
      </a:accent2>
      <a:accent3>
        <a:srgbClr val="9FC5E8"/>
      </a:accent3>
      <a:accent4>
        <a:srgbClr val="CFD9E1"/>
      </a:accent4>
      <a:accent5>
        <a:srgbClr val="A1EFFF"/>
      </a:accent5>
      <a:accent6>
        <a:srgbClr val="5AB1C9"/>
      </a:accent6>
      <a:hlink>
        <a:srgbClr val="0B539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7519</TotalTime>
  <Words>2919</Words>
  <Application>Microsoft Office PowerPoint</Application>
  <PresentationFormat>On-screen Show (16:9)</PresentationFormat>
  <Paragraphs>251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Times New Roman</vt:lpstr>
      <vt:lpstr>Cambria</vt:lpstr>
      <vt:lpstr>Montserrat</vt:lpstr>
      <vt:lpstr>Roboto</vt:lpstr>
      <vt:lpstr>Aemelia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PhuongTH-PC</dc:creator>
  <cp:lastModifiedBy>ASUS</cp:lastModifiedBy>
  <cp:revision>423</cp:revision>
  <dcterms:modified xsi:type="dcterms:W3CDTF">2020-08-15T19:01:35Z</dcterms:modified>
</cp:coreProperties>
</file>