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47" r:id="rId3"/>
    <p:sldId id="436" r:id="rId4"/>
    <p:sldId id="437" r:id="rId5"/>
    <p:sldId id="438" r:id="rId6"/>
    <p:sldId id="439" r:id="rId7"/>
    <p:sldId id="440" r:id="rId8"/>
    <p:sldId id="441" r:id="rId9"/>
    <p:sldId id="442" r:id="rId10"/>
    <p:sldId id="432" r:id="rId11"/>
    <p:sldId id="444" r:id="rId12"/>
    <p:sldId id="445"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0" autoAdjust="0"/>
    <p:restoredTop sz="94660"/>
  </p:normalViewPr>
  <p:slideViewPr>
    <p:cSldViewPr>
      <p:cViewPr varScale="1">
        <p:scale>
          <a:sx n="34" d="100"/>
          <a:sy n="34" d="100"/>
        </p:scale>
        <p:origin x="780" y="3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15: THƯ VIỆN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37" y="599169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00719" y="5960975"/>
            <a:ext cx="3609413" cy="257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5215686" y="2057400"/>
            <a:ext cx="676013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 Box 14">
            <a:extLst>
              <a:ext uri="{FF2B5EF4-FFF2-40B4-BE49-F238E27FC236}">
                <a16:creationId xmlns:a16="http://schemas.microsoft.com/office/drawing/2014/main" id="{321D5F29-B5E1-720F-DA53-54BBE5CAC9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 name="Picture 1">
            <a:extLst>
              <a:ext uri="{FF2B5EF4-FFF2-40B4-BE49-F238E27FC236}">
                <a16:creationId xmlns:a16="http://schemas.microsoft.com/office/drawing/2014/main" id="{C1AA91D3-C569-AEFC-D937-F80CD2C0AA8B}"/>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a:extLst>
              <a:ext uri="{FF2B5EF4-FFF2-40B4-BE49-F238E27FC236}">
                <a16:creationId xmlns:a16="http://schemas.microsoft.com/office/drawing/2014/main" id="{6D351738-1A8E-63D3-AAE9-1DE0DC122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a:extLst>
              <a:ext uri="{FF2B5EF4-FFF2-40B4-BE49-F238E27FC236}">
                <a16:creationId xmlns:a16="http://schemas.microsoft.com/office/drawing/2014/main" id="{EAA5175F-75D2-6C36-6F82-F78CB4774BD2}"/>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6" name="Picture 5">
            <a:extLst>
              <a:ext uri="{FF2B5EF4-FFF2-40B4-BE49-F238E27FC236}">
                <a16:creationId xmlns:a16="http://schemas.microsoft.com/office/drawing/2014/main" id="{81B8E144-36A1-27E2-CC62-9513F267A28C}"/>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475337" y="1962912"/>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1. Nghe – Kể: MẶT TRỜI MỌC Ở ĐẰNG …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3" name="Text Box 14">
            <a:extLst>
              <a:ext uri="{FF2B5EF4-FFF2-40B4-BE49-F238E27FC236}">
                <a16:creationId xmlns:a16="http://schemas.microsoft.com/office/drawing/2014/main" id="{C55280F0-E35A-B1AC-BC1C-333C698C2967}"/>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2" name="TextBox 21">
            <a:extLst>
              <a:ext uri="{FF2B5EF4-FFF2-40B4-BE49-F238E27FC236}">
                <a16:creationId xmlns:a16="http://schemas.microsoft.com/office/drawing/2014/main" id="{5E648FA8-D50F-195A-62F4-C97CE597AA5E}"/>
              </a:ext>
            </a:extLst>
          </p:cNvPr>
          <p:cNvSpPr txBox="1"/>
          <p:nvPr/>
        </p:nvSpPr>
        <p:spPr>
          <a:xfrm>
            <a:off x="864228" y="2590800"/>
            <a:ext cx="14648974" cy="6986528"/>
          </a:xfrm>
          <a:prstGeom prst="rect">
            <a:avLst/>
          </a:prstGeom>
          <a:noFill/>
        </p:spPr>
        <p:txBody>
          <a:bodyPr wrap="square">
            <a:spAutoFit/>
          </a:bodyPr>
          <a:lstStyle/>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Mặt trời mới mọc ở đằng tây...</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3200" dirty="0">
                <a:solidFill>
                  <a:srgbClr val="0000CC"/>
                </a:solidFill>
                <a:latin typeface="Times New Roman" panose="02020603050405020304" pitchFamily="18" charset="0"/>
                <a:cs typeface="Times New Roman" panose="02020603050405020304" pitchFamily="18" charset="0"/>
              </a:rPr>
              <a:t>     </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...Thiên hạ ngạc nhiên chuyện lạ này,</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Ngơ ngác nhìn nhau và tự hỏi :</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“Thức dậy hay là ngủ nữa đây ?"</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Theo CHUYỆN LÀNG VĂN</a:t>
            </a:r>
          </a:p>
          <a:p>
            <a:endParaRPr lang="vi-VN"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65300"/>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328319" y="20574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2. Kể lại câu chuyện: 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Text Box 14">
            <a:extLst>
              <a:ext uri="{FF2B5EF4-FFF2-40B4-BE49-F238E27FC236}">
                <a16:creationId xmlns:a16="http://schemas.microsoft.com/office/drawing/2014/main" id="{A6D03E87-F065-4833-A501-CC1A6FD8CF3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5" name="Picture 24">
            <a:extLst>
              <a:ext uri="{FF2B5EF4-FFF2-40B4-BE49-F238E27FC236}">
                <a16:creationId xmlns:a16="http://schemas.microsoft.com/office/drawing/2014/main" id="{11D8F59D-6E13-56B5-441C-AAD880001C18}"/>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id="{247A7F61-F188-1EE3-84AF-F807401D7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a:extLst>
              <a:ext uri="{FF2B5EF4-FFF2-40B4-BE49-F238E27FC236}">
                <a16:creationId xmlns:a16="http://schemas.microsoft.com/office/drawing/2014/main" id="{EC52CD8C-F89E-975F-3DE7-15E21F6FDB29}"/>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a:extLst>
              <a:ext uri="{FF2B5EF4-FFF2-40B4-BE49-F238E27FC236}">
                <a16:creationId xmlns:a16="http://schemas.microsoft.com/office/drawing/2014/main" id="{50C7270A-EB62-E35F-FA87-2235B2E0A481}"/>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4250611621"/>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81619D-A9F3-8804-FE91-39627B36F147}"/>
              </a:ext>
            </a:extLst>
          </p:cNvPr>
          <p:cNvSpPr/>
          <p:nvPr/>
        </p:nvSpPr>
        <p:spPr>
          <a:xfrm>
            <a:off x="1813719" y="1799488"/>
            <a:ext cx="1173480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Giới thiệu với bạn về nơi đọc sách mà em yêu thích.</a:t>
            </a:r>
            <a:endParaRPr lang="vi-VN"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F5E06E1F-9EBF-513A-01F0-E82B55F337B3}"/>
              </a:ext>
            </a:extLst>
          </p:cNvPr>
          <p:cNvSpPr txBox="1"/>
          <p:nvPr/>
        </p:nvSpPr>
        <p:spPr>
          <a:xfrm>
            <a:off x="6765268" y="682143"/>
            <a:ext cx="2608984"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sp>
        <p:nvSpPr>
          <p:cNvPr id="7" name="Rectangle 95">
            <a:extLst>
              <a:ext uri="{FF2B5EF4-FFF2-40B4-BE49-F238E27FC236}">
                <a16:creationId xmlns:a16="http://schemas.microsoft.com/office/drawing/2014/main" id="{3F892887-EEC5-3EFD-E8DE-0945AAD3A112}"/>
              </a:ext>
            </a:extLst>
          </p:cNvPr>
          <p:cNvSpPr>
            <a:spLocks noChangeArrowheads="1"/>
          </p:cNvSpPr>
          <p:nvPr/>
        </p:nvSpPr>
        <p:spPr bwMode="auto">
          <a:xfrm>
            <a:off x="6442794" y="1182689"/>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KHỞI ĐỘNG</a:t>
            </a:r>
          </a:p>
        </p:txBody>
      </p:sp>
      <p:sp>
        <p:nvSpPr>
          <p:cNvPr id="10" name="Rectangle 9">
            <a:extLst>
              <a:ext uri="{FF2B5EF4-FFF2-40B4-BE49-F238E27FC236}">
                <a16:creationId xmlns:a16="http://schemas.microsoft.com/office/drawing/2014/main" id="{D49AA1C2-81FC-90AD-D35E-B44267B2689D}"/>
              </a:ext>
            </a:extLst>
          </p:cNvPr>
          <p:cNvSpPr/>
          <p:nvPr/>
        </p:nvSpPr>
        <p:spPr>
          <a:xfrm>
            <a:off x="4360507" y="2743200"/>
            <a:ext cx="7418506" cy="646331"/>
          </a:xfrm>
          <a:prstGeom prst="rect">
            <a:avLst/>
          </a:prstGeom>
        </p:spPr>
        <p:txBody>
          <a:bodyPr wrap="square">
            <a:spAutoFit/>
          </a:bodyPr>
          <a:lstStyle/>
          <a:p>
            <a:pPr algn="ctr"/>
            <a:r>
              <a:rPr lang="en-US" sz="3600" b="1">
                <a:solidFill>
                  <a:srgbClr val="0000FF"/>
                </a:solidFill>
                <a:latin typeface="Times New Roman" pitchFamily="18" charset="0"/>
                <a:cs typeface="Times New Roman" pitchFamily="18" charset="0"/>
              </a:rPr>
              <a:t>Cùng làm việc nhóm đôi</a:t>
            </a:r>
            <a:endParaRPr lang="vi-VN" sz="36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D435627F-AA53-D60C-4A30-B679884C2944}"/>
              </a:ext>
            </a:extLst>
          </p:cNvPr>
          <p:cNvPicPr>
            <a:picLocks noChangeAspect="1"/>
          </p:cNvPicPr>
          <p:nvPr/>
        </p:nvPicPr>
        <p:blipFill>
          <a:blip r:embed="rId2"/>
          <a:stretch>
            <a:fillRect/>
          </a:stretch>
        </p:blipFill>
        <p:spPr>
          <a:xfrm>
            <a:off x="491215" y="3657600"/>
            <a:ext cx="5020246" cy="4525022"/>
          </a:xfrm>
          <a:prstGeom prst="rect">
            <a:avLst/>
          </a:prstGeom>
        </p:spPr>
      </p:pic>
      <p:pic>
        <p:nvPicPr>
          <p:cNvPr id="12" name="Picture 11">
            <a:extLst>
              <a:ext uri="{FF2B5EF4-FFF2-40B4-BE49-F238E27FC236}">
                <a16:creationId xmlns:a16="http://schemas.microsoft.com/office/drawing/2014/main" id="{824B7F3D-90C0-5708-B0CA-EC6BF4E3BC83}"/>
              </a:ext>
            </a:extLst>
          </p:cNvPr>
          <p:cNvPicPr>
            <a:picLocks noChangeAspect="1"/>
          </p:cNvPicPr>
          <p:nvPr/>
        </p:nvPicPr>
        <p:blipFill>
          <a:blip r:embed="rId3"/>
          <a:stretch>
            <a:fillRect/>
          </a:stretch>
        </p:blipFill>
        <p:spPr>
          <a:xfrm>
            <a:off x="5694007" y="3704578"/>
            <a:ext cx="4903904" cy="4525022"/>
          </a:xfrm>
          <a:prstGeom prst="rect">
            <a:avLst/>
          </a:prstGeom>
        </p:spPr>
      </p:pic>
      <p:pic>
        <p:nvPicPr>
          <p:cNvPr id="13" name="Picture 12">
            <a:extLst>
              <a:ext uri="{FF2B5EF4-FFF2-40B4-BE49-F238E27FC236}">
                <a16:creationId xmlns:a16="http://schemas.microsoft.com/office/drawing/2014/main" id="{7B2F4AF0-9BE8-5CA1-5252-84E394B64E50}"/>
              </a:ext>
            </a:extLst>
          </p:cNvPr>
          <p:cNvPicPr>
            <a:picLocks noChangeAspect="1"/>
          </p:cNvPicPr>
          <p:nvPr/>
        </p:nvPicPr>
        <p:blipFill>
          <a:blip r:embed="rId4"/>
          <a:stretch>
            <a:fillRect/>
          </a:stretch>
        </p:blipFill>
        <p:spPr>
          <a:xfrm>
            <a:off x="10765178" y="3644153"/>
            <a:ext cx="5105400" cy="4585447"/>
          </a:xfrm>
          <a:prstGeom prst="rect">
            <a:avLst/>
          </a:prstGeom>
        </p:spPr>
      </p:pic>
    </p:spTree>
    <p:extLst>
      <p:ext uri="{BB962C8B-B14F-4D97-AF65-F5344CB8AC3E}">
        <p14:creationId xmlns:p14="http://schemas.microsoft.com/office/powerpoint/2010/main" val="41095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3AD09E-7921-7B64-01C4-F46D982D96C9}"/>
              </a:ext>
            </a:extLst>
          </p:cNvPr>
          <p:cNvPicPr>
            <a:picLocks noChangeAspect="1"/>
          </p:cNvPicPr>
          <p:nvPr/>
        </p:nvPicPr>
        <p:blipFill>
          <a:blip r:embed="rId2"/>
          <a:stretch>
            <a:fillRect/>
          </a:stretch>
        </p:blipFill>
        <p:spPr>
          <a:xfrm>
            <a:off x="213519" y="152400"/>
            <a:ext cx="15849600" cy="8839199"/>
          </a:xfrm>
          <a:prstGeom prst="rect">
            <a:avLst/>
          </a:prstGeom>
        </p:spPr>
      </p:pic>
    </p:spTree>
    <p:extLst>
      <p:ext uri="{BB962C8B-B14F-4D97-AF65-F5344CB8AC3E}">
        <p14:creationId xmlns:p14="http://schemas.microsoft.com/office/powerpoint/2010/main" val="1780970014"/>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4118684" cy="1323439"/>
          </a:xfrm>
          <a:prstGeom prst="rect">
            <a:avLst/>
          </a:prstGeom>
        </p:spPr>
        <p:txBody>
          <a:bodyPr wrap="square">
            <a:spAutoFit/>
          </a:bodyPr>
          <a:lstStyle/>
          <a:p>
            <a:r>
              <a:rPr lang="en-US" sz="4000" b="1">
                <a:solidFill>
                  <a:srgbClr val="0000CC"/>
                </a:solidFill>
                <a:latin typeface="Times New Roman" pitchFamily="18" charset="0"/>
                <a:cs typeface="Times New Roman" pitchFamily="18" charset="0"/>
              </a:rPr>
              <a:t>      Đ</a:t>
            </a:r>
            <a:r>
              <a:rPr lang="vi-VN" sz="4000" b="1">
                <a:solidFill>
                  <a:srgbClr val="0000CC"/>
                </a:solidFill>
                <a:latin typeface="Times New Roman" pitchFamily="18" charset="0"/>
                <a:cs typeface="Times New Roman" pitchFamily="18" charset="0"/>
              </a:rPr>
              <a:t>ọc đúng các tiếng dễ phát âm sai</a:t>
            </a:r>
            <a:r>
              <a:rPr lang="en-US" sz="4000" b="1">
                <a:solidFill>
                  <a:srgbClr val="0000CC"/>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Cách ngắt giọng ở những câu dài</a:t>
            </a:r>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Đọc diễn cảm lời của thầy hiệu trưởng.</a:t>
            </a:r>
            <a:endParaRPr lang="vi-VN" sz="4000" b="1" dirty="0" err="1">
              <a:solidFill>
                <a:srgbClr val="0000CC"/>
              </a:solidFill>
              <a:latin typeface="Times New Roman" pitchFamily="18" charset="0"/>
              <a:cs typeface="Times New Roman" pitchFamily="18" charset="0"/>
            </a:endParaRPr>
          </a:p>
        </p:txBody>
      </p:sp>
      <p:sp>
        <p:nvSpPr>
          <p:cNvPr id="3" name="Rectangle 2"/>
          <p:cNvSpPr/>
          <p:nvPr/>
        </p:nvSpPr>
        <p:spPr>
          <a:xfrm>
            <a:off x="1493838" y="5399452"/>
            <a:ext cx="13578681" cy="2169825"/>
          </a:xfrm>
          <a:prstGeom prst="rect">
            <a:avLst/>
          </a:prstGeom>
        </p:spPr>
        <p:txBody>
          <a:bodyPr wrap="square">
            <a:spAutoFit/>
          </a:bodyPr>
          <a:lstStyle/>
          <a:p>
            <a:pPr>
              <a:spcBef>
                <a:spcPts val="600"/>
              </a:spcBef>
              <a:spcAft>
                <a:spcPts val="300"/>
              </a:spcAft>
            </a:pPr>
            <a:r>
              <a:rPr lang="en-US" sz="4000" b="1">
                <a:solidFill>
                  <a:srgbClr val="0000CC"/>
                </a:solidFill>
                <a:latin typeface="Times New Roman" pitchFamily="18" charset="0"/>
                <a:cs typeface="Times New Roman" pitchFamily="18" charset="0"/>
              </a:rPr>
              <a:t>+ Đoạn 1: Từ đầu đến </a:t>
            </a:r>
            <a:r>
              <a:rPr lang="en-US" sz="4000" b="1" i="1">
                <a:solidFill>
                  <a:srgbClr val="0000CC"/>
                </a:solidFill>
                <a:latin typeface="Times New Roman" pitchFamily="18" charset="0"/>
                <a:cs typeface="Times New Roman" pitchFamily="18" charset="0"/>
              </a:rPr>
              <a:t>ngay tại đó nữa</a:t>
            </a:r>
            <a:r>
              <a:rPr lang="en-US" sz="4000" b="1">
                <a:solidFill>
                  <a:srgbClr val="0000CC"/>
                </a:solidFill>
                <a:latin typeface="Times New Roman" pitchFamily="18" charset="0"/>
                <a:cs typeface="Times New Roman" pitchFamily="18" charset="0"/>
              </a:rPr>
              <a:t>.</a:t>
            </a:r>
          </a:p>
          <a:p>
            <a:pPr>
              <a:spcBef>
                <a:spcPts val="600"/>
              </a:spcBef>
              <a:spcAft>
                <a:spcPts val="300"/>
              </a:spcAft>
            </a:pPr>
            <a:r>
              <a:rPr lang="en-US" sz="4000" b="1">
                <a:solidFill>
                  <a:srgbClr val="0000CC"/>
                </a:solidFill>
                <a:latin typeface="Times New Roman" pitchFamily="18" charset="0"/>
                <a:cs typeface="Times New Roman" pitchFamily="18" charset="0"/>
              </a:rPr>
              <a:t>+ Đoạn 2: Tiếp theo cho đến </a:t>
            </a:r>
            <a:r>
              <a:rPr lang="en-US" sz="4000" b="1" i="1">
                <a:solidFill>
                  <a:srgbClr val="0000CC"/>
                </a:solidFill>
                <a:latin typeface="Times New Roman" pitchFamily="18" charset="0"/>
                <a:cs typeface="Times New Roman" pitchFamily="18" charset="0"/>
              </a:rPr>
              <a:t>thật nhiều sách vào.</a:t>
            </a:r>
          </a:p>
          <a:p>
            <a:pPr>
              <a:spcBef>
                <a:spcPts val="600"/>
              </a:spcBef>
              <a:spcAft>
                <a:spcPts val="300"/>
              </a:spcAft>
            </a:pPr>
            <a:r>
              <a:rPr lang="en-US" sz="4000" b="1">
                <a:solidFill>
                  <a:srgbClr val="0000CC"/>
                </a:solidFill>
                <a:latin typeface="Times New Roman" pitchFamily="18" charset="0"/>
                <a:cs typeface="Times New Roman" pitchFamily="18" charset="0"/>
              </a:rPr>
              <a:t>+ Đoạn 3:  Còn lại.</a:t>
            </a:r>
            <a:endParaRPr lang="en-US"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628792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118520" y="3025914"/>
            <a:ext cx="2489983" cy="707886"/>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Th</a:t>
            </a:r>
            <a:r>
              <a:rPr lang="en-US" sz="4000" b="1">
                <a:solidFill>
                  <a:srgbClr val="FF0000"/>
                </a:solidFill>
                <a:latin typeface="Times New Roman" pitchFamily="18" charset="0"/>
                <a:cs typeface="Times New Roman" pitchFamily="18" charset="0"/>
              </a:rPr>
              <a:t>oải</a:t>
            </a:r>
            <a:r>
              <a:rPr lang="en-US" sz="4000" b="1">
                <a:solidFill>
                  <a:srgbClr val="0000FF"/>
                </a:solidFill>
                <a:latin typeface="Times New Roman" pitchFamily="18" charset="0"/>
                <a:cs typeface="Times New Roman" pitchFamily="18" charset="0"/>
              </a:rPr>
              <a:t> mái </a:t>
            </a:r>
            <a:endParaRPr lang="en-US" sz="4000" b="1" dirty="0">
              <a:solidFill>
                <a:srgbClr val="0000FF"/>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4797814" y="3009438"/>
            <a:ext cx="1951342"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l</a:t>
            </a:r>
            <a:r>
              <a:rPr lang="en-US" sz="4000" b="1">
                <a:solidFill>
                  <a:srgbClr val="0000CC"/>
                </a:solidFill>
                <a:latin typeface="Times New Roman" pitchFamily="18" charset="0"/>
                <a:cs typeface="Times New Roman" pitchFamily="18" charset="0"/>
              </a:rPr>
              <a:t>ớp học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6842919" y="2984255"/>
            <a:ext cx="18288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a:t>
            </a:r>
            <a:r>
              <a:rPr lang="en-US" sz="4000" b="1">
                <a:solidFill>
                  <a:srgbClr val="0000CC"/>
                </a:solidFill>
                <a:latin typeface="Times New Roman" pitchFamily="18" charset="0"/>
                <a:cs typeface="Times New Roman" pitchFamily="18" charset="0"/>
              </a:rPr>
              <a:t>ôi </a:t>
            </a:r>
            <a:r>
              <a:rPr lang="en-US" sz="4000" b="1">
                <a:solidFill>
                  <a:srgbClr val="FF0000"/>
                </a:solidFill>
                <a:latin typeface="Times New Roman" pitchFamily="18" charset="0"/>
                <a:cs typeface="Times New Roman" pitchFamily="18" charset="0"/>
              </a:rPr>
              <a:t>n</a:t>
            </a:r>
            <a:r>
              <a:rPr lang="en-US" sz="4000" b="1">
                <a:solidFill>
                  <a:srgbClr val="0000CC"/>
                </a:solidFill>
                <a:latin typeface="Times New Roman" pitchFamily="18" charset="0"/>
                <a:cs typeface="Times New Roman" pitchFamily="18" charset="0"/>
              </a:rPr>
              <a:t>ổi</a:t>
            </a:r>
            <a:endParaRPr lang="en-US" sz="4000" b="1" dirty="0">
              <a:solidFill>
                <a:srgbClr val="FF0000"/>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566319" y="1266918"/>
            <a:ext cx="9220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LỜI GIẢI TOÁN ĐẶC BIỆT</a:t>
            </a:r>
          </a:p>
        </p:txBody>
      </p:sp>
      <p:sp>
        <p:nvSpPr>
          <p:cNvPr id="19" name="Rectangle 18">
            <a:extLst>
              <a:ext uri="{FF2B5EF4-FFF2-40B4-BE49-F238E27FC236}">
                <a16:creationId xmlns:a16="http://schemas.microsoft.com/office/drawing/2014/main" id="{4E9B42E3-102F-AA80-68C5-969E5564EEF2}"/>
              </a:ext>
            </a:extLst>
          </p:cNvPr>
          <p:cNvSpPr/>
          <p:nvPr/>
        </p:nvSpPr>
        <p:spPr>
          <a:xfrm>
            <a:off x="8767267" y="2973641"/>
            <a:ext cx="211425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a:t>
            </a:r>
            <a:r>
              <a:rPr lang="en-US" sz="4000" b="1">
                <a:solidFill>
                  <a:srgbClr val="FF0000"/>
                </a:solidFill>
                <a:latin typeface="Times New Roman" pitchFamily="18" charset="0"/>
                <a:cs typeface="Times New Roman" pitchFamily="18" charset="0"/>
              </a:rPr>
              <a:t>ột</a:t>
            </a:r>
            <a:r>
              <a:rPr lang="en-US" sz="4000" b="1">
                <a:solidFill>
                  <a:srgbClr val="0000CC"/>
                </a:solidFill>
                <a:latin typeface="Times New Roman" pitchFamily="18" charset="0"/>
                <a:cs typeface="Times New Roman" pitchFamily="18" charset="0"/>
              </a:rPr>
              <a:t> nửa</a:t>
            </a:r>
            <a:endParaRPr lang="en-US" sz="4000" b="1" dirty="0">
              <a:solidFill>
                <a:srgbClr val="FF0000"/>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B488C48F-C046-CA91-896D-C41021DC05D9}"/>
              </a:ext>
            </a:extLst>
          </p:cNvPr>
          <p:cNvSpPr/>
          <p:nvPr/>
        </p:nvSpPr>
        <p:spPr>
          <a:xfrm>
            <a:off x="11056114" y="2953388"/>
            <a:ext cx="30480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q</a:t>
            </a:r>
            <a:r>
              <a:rPr lang="en-US" sz="4000" b="1">
                <a:solidFill>
                  <a:srgbClr val="FF0000"/>
                </a:solidFill>
                <a:latin typeface="Times New Roman" pitchFamily="18" charset="0"/>
                <a:cs typeface="Times New Roman" pitchFamily="18" charset="0"/>
              </a:rPr>
              <a:t>uang</a:t>
            </a:r>
            <a:r>
              <a:rPr lang="en-US" sz="4000" b="1">
                <a:solidFill>
                  <a:srgbClr val="0000CC"/>
                </a:solidFill>
                <a:latin typeface="Times New Roman" pitchFamily="18" charset="0"/>
                <a:cs typeface="Times New Roman" pitchFamily="18" charset="0"/>
              </a:rPr>
              <a:t> cảnh</a:t>
            </a:r>
            <a:endParaRPr lang="en-US" sz="4000" b="1" dirty="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1450F87F-0A49-BFE4-FBE0-E3D36FB2F0A4}"/>
              </a:ext>
            </a:extLst>
          </p:cNvPr>
          <p:cNvSpPr/>
          <p:nvPr/>
        </p:nvSpPr>
        <p:spPr>
          <a:xfrm>
            <a:off x="1164566" y="4457181"/>
            <a:ext cx="14048298" cy="1938992"/>
          </a:xfrm>
          <a:prstGeom prst="rect">
            <a:avLst/>
          </a:prstGeom>
        </p:spPr>
        <p:txBody>
          <a:bodyPr wrap="square">
            <a:spAutoFit/>
          </a:bodyPr>
          <a:lstStyle/>
          <a:p>
            <a:pPr indent="914400" algn="just"/>
            <a:r>
              <a:rPr lang="vi-VN" sz="4000" b="1">
                <a:solidFill>
                  <a:srgbClr val="0000CC"/>
                </a:solidFill>
                <a:latin typeface="Times New Roman" pitchFamily="18" charset="0"/>
                <a:cs typeface="Times New Roman" pitchFamily="18" charset="0"/>
              </a:rPr>
              <a:t>Quang cảnh thư viện lúc này hệt như một toa tàu điện đông đúc</a:t>
            </a:r>
            <a:r>
              <a:rPr lang="vi-VN" sz="4000" b="1">
                <a:solidFill>
                  <a:srgbClr val="FF0000"/>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với những hành khách đứng ngồi để đọc</a:t>
            </a:r>
            <a:r>
              <a:rPr lang="vi-VN" sz="4000" b="1">
                <a:solidFill>
                  <a:srgbClr val="FF0000"/>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quang cảnh trông thật </a:t>
            </a:r>
            <a:r>
              <a:rPr lang="vi-VN" sz="4000" b="1" smtClean="0">
                <a:solidFill>
                  <a:srgbClr val="0000CC"/>
                </a:solidFill>
                <a:latin typeface="Times New Roman" pitchFamily="18" charset="0"/>
                <a:cs typeface="Times New Roman" pitchFamily="18" charset="0"/>
              </a:rPr>
              <a:t>ngộ</a:t>
            </a:r>
            <a:r>
              <a:rPr lang="en-US" sz="4000" b="1" smtClean="0">
                <a:solidFill>
                  <a:srgbClr val="0000CC"/>
                </a:solidFill>
                <a:latin typeface="Times New Roman" pitchFamily="18" charset="0"/>
                <a:cs typeface="Times New Roman" pitchFamily="18" charset="0"/>
              </a:rPr>
              <a:t>.</a:t>
            </a:r>
            <a:r>
              <a:rPr lang="vi-VN"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49084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1: Đến trường sau kì nghỉ, các bạn học sinh đã phát hiện ra điều gì tuyệt vời?</a:t>
            </a:r>
            <a:endParaRPr lang="vi-VN" sz="3600" b="1" dirty="0">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đã phát hiện ra một căn phòng mới đã biến thành thư viện.</a:t>
            </a:r>
            <a:endParaRPr lang="en-US" sz="3600" b="1" dirty="0">
              <a:solidFill>
                <a:srgbClr val="0000FF"/>
              </a:solidFill>
              <a:latin typeface="Times New Roman" pitchFamily="18" charset="0"/>
              <a:cs typeface="Times New Roman"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a:t>
            </a:r>
            <a:r>
              <a:rPr lang="vi-VN" sz="3600" b="1">
                <a:solidFill>
                  <a:srgbClr val="FF0000"/>
                </a:solidFill>
                <a:latin typeface="Times New Roman" pitchFamily="18" charset="0"/>
                <a:cs typeface="Times New Roman" pitchFamily="18" charset="0"/>
              </a:rPr>
              <a:t>Thầy hiệu trưởng đã dặn các bạn học sinh đã làm được những điều gì?</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Thầy hiệu trưởng dặn các bạn học sinh thoải mái vào thư viện, mượn sách về đọc và trả lại, mang sách của mình đến thu viện, có thể đọc bất kì quyển nào.</a:t>
            </a:r>
            <a:endParaRPr lang="en-US" sz="3600" b="1" dirty="0">
              <a:solidFill>
                <a:srgbClr val="0000CC"/>
              </a:solidFill>
              <a:latin typeface="Times New Roman" pitchFamily="18" charset="0"/>
              <a:cs typeface="Times New Roman" pitchFamily="18" charset="0"/>
            </a:endParaRPr>
          </a:p>
        </p:txBody>
      </p:sp>
      <p:sp>
        <p:nvSpPr>
          <p:cNvPr id="35" name="Text Box 14">
            <a:extLst>
              <a:ext uri="{FF2B5EF4-FFF2-40B4-BE49-F238E27FC236}">
                <a16:creationId xmlns:a16="http://schemas.microsoft.com/office/drawing/2014/main" id="{F0626E4D-8A93-FF7D-6197-B19BA729E8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6" name="Rectangle 35">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27858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3: Vì sao bạn nhỏ thấy quang cảnh thư viện trông giống như một toa tàu đông đúc?</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69552" y="4030764"/>
            <a:ext cx="10210801" cy="1200329"/>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Vì có người đứng, người ngồi để đọc sách, giống như những hành khách đứng ngồi trên tàu điện.</a:t>
            </a:r>
            <a:endParaRPr lang="en-US" sz="3600" b="1" dirty="0">
              <a:solidFill>
                <a:srgbClr val="0000FF"/>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id="{B846CECA-D0B9-C682-07A6-7EF06C0C137F}"/>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0" name="Rectangle 39">
            <a:extLst>
              <a:ext uri="{FF2B5EF4-FFF2-40B4-BE49-F238E27FC236}">
                <a16:creationId xmlns:a16="http://schemas.microsoft.com/office/drawing/2014/main" id="{6D7A8B3B-9D48-EE64-621A-80C8CBC32559}"/>
              </a:ext>
            </a:extLst>
          </p:cNvPr>
          <p:cNvSpPr/>
          <p:nvPr/>
        </p:nvSpPr>
        <p:spPr>
          <a:xfrm>
            <a:off x="5664213" y="53340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4: Các bạn Hs cảm thấy như thế nào khi có thư viện mới?</a:t>
            </a:r>
            <a:endParaRPr lang="en-US" sz="3600" b="1" dirty="0">
              <a:solidFill>
                <a:srgbClr val="FF0000"/>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3D697C41-3E2A-E30C-10E0-BB948B74C74F}"/>
              </a:ext>
            </a:extLst>
          </p:cNvPr>
          <p:cNvSpPr/>
          <p:nvPr/>
        </p:nvSpPr>
        <p:spPr>
          <a:xfrm>
            <a:off x="5647840" y="6534329"/>
            <a:ext cx="10210801"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Times New Roman" pitchFamily="18" charset="0"/>
              <a:cs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25847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5: Nói về thư viện mà em ước mơ?</a:t>
            </a:r>
            <a:endParaRPr lang="en-US" sz="3600" b="1" dirty="0">
              <a:solidFill>
                <a:srgbClr val="FF0000"/>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id="{B6CB3E77-5A2B-2C1F-D687-755A6E6A6E82}"/>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a:extLst>
              <a:ext uri="{FF2B5EF4-FFF2-40B4-BE49-F238E27FC236}">
                <a16:creationId xmlns:a16="http://schemas.microsoft.com/office/drawing/2014/main" id="{0F131BEC-5D65-3D5F-3620-C9203131B36B}"/>
              </a:ext>
            </a:extLst>
          </p:cNvPr>
          <p:cNvSpPr/>
          <p:nvPr/>
        </p:nvSpPr>
        <p:spPr>
          <a:xfrm>
            <a:off x="5600701" y="3989562"/>
            <a:ext cx="10233818"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Gợi ý: </a:t>
            </a:r>
          </a:p>
          <a:p>
            <a:pPr algn="just"/>
            <a:r>
              <a:rPr lang="en-US" sz="3600" b="1">
                <a:solidFill>
                  <a:srgbClr val="0000CC"/>
                </a:solidFill>
                <a:latin typeface="Times New Roman" pitchFamily="18" charset="0"/>
                <a:cs typeface="Times New Roman" pitchFamily="18" charset="0"/>
              </a:rPr>
              <a:t>  - Thư viện nằm ở đâu?</a:t>
            </a:r>
          </a:p>
          <a:p>
            <a:pPr algn="just"/>
            <a:r>
              <a:rPr lang="en-US" sz="3600" b="1">
                <a:solidFill>
                  <a:srgbClr val="0000CC"/>
                </a:solidFill>
                <a:latin typeface="Times New Roman" pitchFamily="18" charset="0"/>
                <a:cs typeface="Times New Roman" pitchFamily="18" charset="0"/>
              </a:rPr>
              <a:t>  - Thư viện trông như thế nào?</a:t>
            </a:r>
          </a:p>
          <a:p>
            <a:pPr algn="just"/>
            <a:r>
              <a:rPr lang="en-US" sz="3600" b="1">
                <a:solidFill>
                  <a:srgbClr val="0000CC"/>
                </a:solidFill>
                <a:latin typeface="Times New Roman" pitchFamily="18" charset="0"/>
                <a:cs typeface="Times New Roman" pitchFamily="18" charset="0"/>
              </a:rPr>
              <a:t>  - Thư viện có  những loại sách gì?</a:t>
            </a:r>
          </a:p>
          <a:p>
            <a:pPr algn="just"/>
            <a:r>
              <a:rPr lang="en-US" sz="3600" b="1">
                <a:solidFill>
                  <a:srgbClr val="0000CC"/>
                </a:solidFill>
                <a:latin typeface="Times New Roman" pitchFamily="18" charset="0"/>
                <a:cs typeface="Times New Roman" pitchFamily="18" charset="0"/>
              </a:rPr>
              <a:t>  - Thư viện có điều gì đặc biệt?</a:t>
            </a:r>
          </a:p>
        </p:txBody>
      </p:sp>
      <p:cxnSp>
        <p:nvCxnSpPr>
          <p:cNvPr id="23" name="Straight Connector 22"/>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64922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956026" y="3868223"/>
            <a:ext cx="9954694" cy="3218376"/>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54326"/>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Bài văn cho biết </a:t>
              </a:r>
              <a:r>
                <a:rPr lang="vi-VN" sz="3600" b="1">
                  <a:solidFill>
                    <a:srgbClr val="FF0000"/>
                  </a:solidFill>
                  <a:latin typeface="Times New Roman" pitchFamily="18" charset="0"/>
                  <a:cs typeface="Times New Roman" pitchFamily="18" charset="0"/>
                </a:rPr>
                <a:t>Thư viện với những chiếc giá đầy ắp sách luôn là một nơi đến tuyệt vời đối với các bạn học sinh.</a:t>
              </a:r>
              <a:endParaRPr lang="vi-VN" sz="3600" b="1" dirty="0">
                <a:solidFill>
                  <a:srgbClr val="FF0000"/>
                </a:solidFill>
                <a:latin typeface="Times New Roman" pitchFamily="18" charset="0"/>
                <a:cs typeface="Times New Roman" pitchFamily="18" charset="0"/>
              </a:endParaRPr>
            </a:p>
          </p:txBody>
        </p:sp>
      </p:grpSp>
      <p:sp>
        <p:nvSpPr>
          <p:cNvPr id="35" name="Text Box 14">
            <a:extLst>
              <a:ext uri="{FF2B5EF4-FFF2-40B4-BE49-F238E27FC236}">
                <a16:creationId xmlns:a16="http://schemas.microsoft.com/office/drawing/2014/main" id="{DE0E0705-5F66-4C9B-C699-298F744C5963}"/>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19798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9648</TotalTime>
  <Words>825</Words>
  <Application>Microsoft Office PowerPoint</Application>
  <PresentationFormat>Custom</PresentationFormat>
  <Paragraphs>105</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1050</cp:revision>
  <dcterms:created xsi:type="dcterms:W3CDTF">2008-09-09T22:52:10Z</dcterms:created>
  <dcterms:modified xsi:type="dcterms:W3CDTF">2025-03-14T03:27:21Z</dcterms:modified>
</cp:coreProperties>
</file>