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3" r:id="rId2"/>
  </p:sldMasterIdLst>
  <p:notesMasterIdLst>
    <p:notesMasterId r:id="rId20"/>
  </p:notesMasterIdLst>
  <p:sldIdLst>
    <p:sldId id="321" r:id="rId3"/>
    <p:sldId id="316" r:id="rId4"/>
    <p:sldId id="317" r:id="rId5"/>
    <p:sldId id="319" r:id="rId6"/>
    <p:sldId id="320" r:id="rId7"/>
    <p:sldId id="318" r:id="rId8"/>
    <p:sldId id="325" r:id="rId9"/>
    <p:sldId id="374" r:id="rId10"/>
    <p:sldId id="327" r:id="rId11"/>
    <p:sldId id="377" r:id="rId12"/>
    <p:sldId id="333" r:id="rId13"/>
    <p:sldId id="372" r:id="rId14"/>
    <p:sldId id="373" r:id="rId15"/>
    <p:sldId id="371" r:id="rId16"/>
    <p:sldId id="370" r:id="rId17"/>
    <p:sldId id="375" r:id="rId18"/>
    <p:sldId id="347" r:id="rId1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1"/>
    </p:embeddedFont>
    <p:embeddedFont>
      <p:font typeface="Catamaran" panose="020B0604020202020204" charset="0"/>
      <p:regular r:id="rId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Changa One" panose="020B0604020202020204" charset="0"/>
      <p:regular r:id="rId28"/>
      <p: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PT Sans" panose="020B0503020203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Huệ Chi" initials="NC" lastIdx="1" clrIdx="0">
    <p:extLst>
      <p:ext uri="{19B8F6BF-5375-455C-9EA6-DF929625EA0E}">
        <p15:presenceInfo xmlns:p15="http://schemas.microsoft.com/office/powerpoint/2012/main" userId="S::3130003022@haiphong.itrithuc.vn::1f6e5148-d6c8-44ba-904d-41e67c4b6b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40"/>
  </p:normalViewPr>
  <p:slideViewPr>
    <p:cSldViewPr snapToGrid="0">
      <p:cViewPr varScale="1">
        <p:scale>
          <a:sx n="82" d="100"/>
          <a:sy n="82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7658-8115-BA59-1D40-D1A8809C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D3048-B298-ED72-EF21-839B0471C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CC67A-3612-8BBE-A348-AB01A906A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8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191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86995-6E69-1F84-35AD-1057FAE61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6C9DC-AB57-FE33-49FF-596451F08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8B8E1-8599-FE3A-BFB5-768013108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79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428D4-3DDC-890C-26F8-3619C6E4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FDBA68-C8E3-7938-D776-957C08A9E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50FE7-DA83-7D87-6A8A-85F1953E4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18515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18DB-8E50-81F4-4FF3-9B1EB44B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9E165-D37F-E604-ABAA-722287D78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38037-6046-8FE1-093D-3E900DAC0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81775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170B2-F707-B9F1-9406-775CB82A7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DDFBD-6A03-9B75-DB9C-2FE1D7B81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E18B6-3C44-A8C1-98CB-A45F34863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30131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C807-2315-2469-AE35-25318A98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2D08-5EAF-B09B-4268-17407E185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CB18B-C697-F369-BCBF-FC4C01611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41653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86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3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AE496-11B7-555E-ADAE-ADBE4553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99DA4-7404-B51F-A33B-C9A16315B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BAB5B-5715-E563-B93D-61F764703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KÈM FILE NGHE:</a:t>
            </a:r>
          </a:p>
          <a:p>
            <a:pPr marL="158750" indent="0">
              <a:buNone/>
            </a:pPr>
            <a:r>
              <a:rPr lang="en-US" baseline="0" dirty="0"/>
              <a:t>CÂU HỎI: </a:t>
            </a:r>
          </a:p>
          <a:p>
            <a:pPr marL="158750" indent="0">
              <a:buNone/>
            </a:pPr>
            <a:r>
              <a:rPr lang="en-US" baseline="0" dirty="0"/>
              <a:t>Look. It’s a ____. It’s ____.</a:t>
            </a:r>
          </a:p>
          <a:p>
            <a:pPr marL="387350" indent="-228600">
              <a:buAutoNum type="alphaLcPeriod"/>
            </a:pPr>
            <a:r>
              <a:rPr lang="en-US" dirty="0"/>
              <a:t>cat/ funny</a:t>
            </a:r>
          </a:p>
          <a:p>
            <a:pPr marL="387350" indent="-228600">
              <a:buAutoNum type="alphaLcPeriod"/>
            </a:pPr>
            <a:r>
              <a:rPr lang="en-US" dirty="0"/>
              <a:t>dog/ cool</a:t>
            </a:r>
          </a:p>
        </p:txBody>
      </p:sp>
    </p:spTree>
    <p:extLst>
      <p:ext uri="{BB962C8B-B14F-4D97-AF65-F5344CB8AC3E}">
        <p14:creationId xmlns:p14="http://schemas.microsoft.com/office/powerpoint/2010/main" val="171629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3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7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1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8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3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5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4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2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7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9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3/13/2025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9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audio" Target="NUL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03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2.mp3"/><Relationship Id="rId7" Type="http://schemas.openxmlformats.org/officeDocument/2006/relationships/image" Target="../media/image26.jpeg"/><Relationship Id="rId2" Type="http://schemas.microsoft.com/office/2007/relationships/media" Target="../media/media12.mp3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8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8.wdp"/><Relationship Id="rId4" Type="http://schemas.openxmlformats.org/officeDocument/2006/relationships/audio" Target="../media/media7.mp3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19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024" y="418453"/>
            <a:ext cx="9092976" cy="1038478"/>
          </a:xfrm>
        </p:spPr>
        <p:txBody>
          <a:bodyPr/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Tuesday, November 4th 2024</a:t>
            </a:r>
            <a:br>
              <a:rPr lang="vi-VN" sz="3200" b="1" dirty="0">
                <a:solidFill>
                  <a:srgbClr val="FF0000"/>
                </a:solidFill>
                <a:latin typeface="+mj-lt"/>
              </a:rPr>
            </a:br>
            <a:r>
              <a:rPr lang="vi-VN" sz="3000" b="1" dirty="0">
                <a:solidFill>
                  <a:srgbClr val="FF0000"/>
                </a:solidFill>
                <a:latin typeface="+mj-lt"/>
              </a:rPr>
              <a:t>Unit 3: Animals (Part 1,2,3)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289" y="3089783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966" y="2770844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0320DD-0382-AB86-5818-5A4FD6810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71A3-69A3-1C9A-CB66-375765A2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B80757-1CE1-51B2-4775-44ABDA34A517}"/>
              </a:ext>
            </a:extLst>
          </p:cNvPr>
          <p:cNvSpPr/>
          <p:nvPr/>
        </p:nvSpPr>
        <p:spPr>
          <a:xfrm>
            <a:off x="839755" y="2827176"/>
            <a:ext cx="1464906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C9174FB-20B7-4AEC-264C-0797EB002CC5}"/>
              </a:ext>
            </a:extLst>
          </p:cNvPr>
          <p:cNvSpPr/>
          <p:nvPr/>
        </p:nvSpPr>
        <p:spPr>
          <a:xfrm>
            <a:off x="2195803" y="3278156"/>
            <a:ext cx="1657739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B44B507-1F94-D990-2991-C34AC8A4A0BF}"/>
              </a:ext>
            </a:extLst>
          </p:cNvPr>
          <p:cNvSpPr/>
          <p:nvPr/>
        </p:nvSpPr>
        <p:spPr>
          <a:xfrm>
            <a:off x="6198637" y="2242458"/>
            <a:ext cx="2236236" cy="5847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C9490-414E-EBE0-F327-D1861010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785" y="875102"/>
            <a:ext cx="4569673" cy="299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2DCF6-B8AE-5550-34A9-8955CFD8A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8475" r="89831">
                        <a14:foregroundMark x1="67797" y1="32857" x2="59322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97" y="2590309"/>
            <a:ext cx="1449800" cy="258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7E40B-9E82-3173-D485-A99389FCE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58" y="899621"/>
            <a:ext cx="3307215" cy="4243879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F8151AE-125A-3396-B27A-93584A5E56C6}"/>
              </a:ext>
            </a:extLst>
          </p:cNvPr>
          <p:cNvSpPr/>
          <p:nvPr/>
        </p:nvSpPr>
        <p:spPr>
          <a:xfrm>
            <a:off x="1315279" y="1560899"/>
            <a:ext cx="2571893" cy="837411"/>
          </a:xfrm>
          <a:prstGeom prst="wedgeRoundRectCallout">
            <a:avLst>
              <a:gd name="adj1" fmla="val -62394"/>
              <a:gd name="adj2" fmla="val 82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Look! A cat!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3EC3573-62E8-0E45-E295-5BC8E0EDE16D}"/>
              </a:ext>
            </a:extLst>
          </p:cNvPr>
          <p:cNvSpPr/>
          <p:nvPr/>
        </p:nvSpPr>
        <p:spPr>
          <a:xfrm>
            <a:off x="4363578" y="2186388"/>
            <a:ext cx="3506524" cy="837411"/>
          </a:xfrm>
          <a:prstGeom prst="wedgeRoundRectCallout">
            <a:avLst>
              <a:gd name="adj1" fmla="val 53265"/>
              <a:gd name="adj2" fmla="val -3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Yeah. It’s a cat.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garden.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4A0A98F-4DD8-D108-AFB2-34F9285B52B2}"/>
              </a:ext>
            </a:extLst>
          </p:cNvPr>
          <p:cNvSpPr/>
          <p:nvPr/>
        </p:nvSpPr>
        <p:spPr>
          <a:xfrm>
            <a:off x="1355283" y="3812155"/>
            <a:ext cx="2571893" cy="837411"/>
          </a:xfrm>
          <a:prstGeom prst="wedgeRoundRectCallout">
            <a:avLst>
              <a:gd name="adj1" fmla="val -62394"/>
              <a:gd name="adj2" fmla="val 50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Oh, it’s funny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37869D-C046-2697-F9F0-80468D42C86F}"/>
              </a:ext>
            </a:extLst>
          </p:cNvPr>
          <p:cNvSpPr/>
          <p:nvPr/>
        </p:nvSpPr>
        <p:spPr>
          <a:xfrm>
            <a:off x="2082841" y="229754"/>
            <a:ext cx="463161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32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2.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 Listen and tick </a:t>
            </a:r>
          </a:p>
        </p:txBody>
      </p:sp>
      <p:pic>
        <p:nvPicPr>
          <p:cNvPr id="17" name="Picture 16" descr="Free Checkbox icon | Checkbox icons PNG, ICO or ICNS">
            <a:extLst>
              <a:ext uri="{FF2B5EF4-FFF2-40B4-BE49-F238E27FC236}">
                <a16:creationId xmlns:a16="http://schemas.microsoft.com/office/drawing/2014/main" id="{605E24DA-7AEE-22F5-AB3F-2A685A3E5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004386" y="226459"/>
            <a:ext cx="586344" cy="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D3A64CE-C23C-CAE2-75BA-20EE03A1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76" y="290125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E6C931-8BC2-21E5-DAE3-AF1ABFC39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0" t="20499" r="33719" b="17460"/>
          <a:stretch/>
        </p:blipFill>
        <p:spPr>
          <a:xfrm>
            <a:off x="208720" y="1500372"/>
            <a:ext cx="1763744" cy="147530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7460" r="33720" b="10636"/>
          <a:stretch/>
        </p:blipFill>
        <p:spPr>
          <a:xfrm>
            <a:off x="2332495" y="1500373"/>
            <a:ext cx="1453272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7" t="17460" r="30185" b="15251"/>
          <a:stretch/>
        </p:blipFill>
        <p:spPr>
          <a:xfrm>
            <a:off x="4145798" y="1500372"/>
            <a:ext cx="1538510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6" t="20497" r="28077" b="22221"/>
          <a:stretch/>
        </p:blipFill>
        <p:spPr>
          <a:xfrm>
            <a:off x="6044339" y="1500372"/>
            <a:ext cx="1348353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58" t="22221" r="29693" b="22221"/>
          <a:stretch/>
        </p:blipFill>
        <p:spPr>
          <a:xfrm>
            <a:off x="7609669" y="1500372"/>
            <a:ext cx="1270860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CFCD30-52D6-40AE-9F2D-7D76C249EF2A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D42E-04A4-3CCA-B586-EC60E1A6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943DA0-046D-8211-E77D-601E5E63ECA8}"/>
              </a:ext>
            </a:extLst>
          </p:cNvPr>
          <p:cNvSpPr/>
          <p:nvPr/>
        </p:nvSpPr>
        <p:spPr>
          <a:xfrm>
            <a:off x="107878" y="68685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493AAD-F972-0E5E-A533-B3E1AC3E2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9" t="17460" r="33720" b="10636"/>
          <a:stretch/>
        </p:blipFill>
        <p:spPr>
          <a:xfrm>
            <a:off x="2929180" y="2014782"/>
            <a:ext cx="3161654" cy="245647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5FFE93-CBA7-E09A-8F9A-0FBC60A2256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B60F07A-5082-BA8E-4AC5-95D5F71EA4E3}"/>
              </a:ext>
            </a:extLst>
          </p:cNvPr>
          <p:cNvSpPr/>
          <p:nvPr/>
        </p:nvSpPr>
        <p:spPr>
          <a:xfrm>
            <a:off x="3763776" y="89915"/>
            <a:ext cx="4105564" cy="1924866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vi-V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.................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vi-VN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......, ......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.........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vi-VN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...............................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734EC0-A3ED-F8FD-FD49-66E59E2CA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E08EC-317B-329F-5D5B-16FDCA0F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0C6290-0ABD-99D9-3219-FE2C22207F39}"/>
              </a:ext>
            </a:extLst>
          </p:cNvPr>
          <p:cNvSpPr/>
          <p:nvPr/>
        </p:nvSpPr>
        <p:spPr>
          <a:xfrm>
            <a:off x="0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480610-2320-4969-6E14-B79517C19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67" t="17460" r="30185" b="15251"/>
          <a:stretch/>
        </p:blipFill>
        <p:spPr>
          <a:xfrm>
            <a:off x="2479729" y="2107770"/>
            <a:ext cx="4293030" cy="249522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77A0A3-63C3-7A2E-3A7F-DB32A1C3DEDA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20A50C4-6003-8695-D728-55713F1874F1}"/>
              </a:ext>
            </a:extLst>
          </p:cNvPr>
          <p:cNvSpPr/>
          <p:nvPr/>
        </p:nvSpPr>
        <p:spPr>
          <a:xfrm>
            <a:off x="3899746" y="137371"/>
            <a:ext cx="3725419" cy="1970398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Look! It’s </a:t>
            </a:r>
            <a:r>
              <a:rPr lang="vi-VN" sz="2800" dirty="0">
                <a:solidFill>
                  <a:schemeClr val="bg1"/>
                </a:solidFill>
                <a:latin typeface="Time s New Roman"/>
              </a:rPr>
              <a:t>..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</a:t>
            </a:r>
            <a:endParaRPr lang="vi-VN" sz="2800" dirty="0">
              <a:solidFill>
                <a:schemeClr val="bg1"/>
              </a:solidFill>
              <a:latin typeface="Time s New Roman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 and </a:t>
            </a:r>
            <a:r>
              <a:rPr lang="vi-VN" sz="2800" dirty="0">
                <a:solidFill>
                  <a:schemeClr val="bg1"/>
                </a:solidFill>
                <a:latin typeface="Time s New Roman"/>
              </a:rPr>
              <a:t>.......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</a:t>
            </a:r>
            <a:endParaRPr lang="vi-VN" sz="2800" dirty="0">
              <a:solidFill>
                <a:schemeClr val="bg1"/>
              </a:solidFill>
              <a:latin typeface="Time s New Roman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.............................</a:t>
            </a:r>
            <a:r>
              <a:rPr lang="en-GB" sz="2800" dirty="0">
                <a:solidFill>
                  <a:srgbClr val="FF0000"/>
                </a:solidFill>
                <a:latin typeface="Time 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 s New Roman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5ABE94-FBBD-C7AC-8398-E213E9B5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6B2FD-95E8-2337-C1D3-F9088559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C22032-EBC9-3D98-A782-8E0E421F948F}"/>
              </a:ext>
            </a:extLst>
          </p:cNvPr>
          <p:cNvSpPr/>
          <p:nvPr/>
        </p:nvSpPr>
        <p:spPr>
          <a:xfrm>
            <a:off x="0" y="137370"/>
            <a:ext cx="9143999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F8B166F7-C2F2-37A9-6806-4F4D21B35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66" t="20497" r="28077" b="22221"/>
          <a:stretch/>
        </p:blipFill>
        <p:spPr>
          <a:xfrm>
            <a:off x="2952427" y="2169763"/>
            <a:ext cx="3316637" cy="229374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7788B0-9B91-88FF-A218-9CB879DA0395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8F251E0-EB8A-56F1-2828-9484E8218CCA}"/>
              </a:ext>
            </a:extLst>
          </p:cNvPr>
          <p:cNvSpPr/>
          <p:nvPr/>
        </p:nvSpPr>
        <p:spPr>
          <a:xfrm>
            <a:off x="3494869" y="137370"/>
            <a:ext cx="3808748" cy="1923905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Look! It’s </a:t>
            </a:r>
            <a:r>
              <a:rPr lang="en-GB" sz="2800" dirty="0">
                <a:solidFill>
                  <a:srgbClr val="FF0000"/>
                </a:solidFill>
                <a:latin typeface="Time s New Roman"/>
              </a:rPr>
              <a:t>a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</a:t>
            </a:r>
            <a:endParaRPr lang="vi-VN" sz="2800" dirty="0">
              <a:solidFill>
                <a:schemeClr val="bg1"/>
              </a:solidFill>
              <a:latin typeface="Time s New Roman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 and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</a:t>
            </a:r>
            <a:endParaRPr lang="vi-VN" sz="2800" dirty="0">
              <a:solidFill>
                <a:schemeClr val="bg1"/>
              </a:solidFill>
              <a:latin typeface="Time s New Roman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...............................</a:t>
            </a:r>
            <a:r>
              <a:rPr lang="en-GB" sz="2800" dirty="0">
                <a:solidFill>
                  <a:srgbClr val="FF0000"/>
                </a:solidFill>
                <a:latin typeface="Time 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 s New Roman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B7FCD6-E2AA-EE67-205D-D0925900D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3EAB-A539-B9EF-4093-E59F76BC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692BE7-76A0-9190-303D-CD2F6C74FB34}"/>
              </a:ext>
            </a:extLst>
          </p:cNvPr>
          <p:cNvSpPr/>
          <p:nvPr/>
        </p:nvSpPr>
        <p:spPr>
          <a:xfrm>
            <a:off x="0" y="47455"/>
            <a:ext cx="9144000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92208B48-5E1E-2930-548C-31C5E49B2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58" t="22221" r="29693" b="22221"/>
          <a:stretch/>
        </p:blipFill>
        <p:spPr>
          <a:xfrm>
            <a:off x="3022169" y="2231756"/>
            <a:ext cx="3339885" cy="209438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3E6A17-20AA-93F6-56F1-6D077B306245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36A75E4-50F7-3129-5B9E-E8C0DF6EFA69}"/>
              </a:ext>
            </a:extLst>
          </p:cNvPr>
          <p:cNvSpPr/>
          <p:nvPr/>
        </p:nvSpPr>
        <p:spPr>
          <a:xfrm>
            <a:off x="3789336" y="137370"/>
            <a:ext cx="3514281" cy="2094386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ime s New Roman"/>
              </a:rPr>
              <a:t>Look! 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 and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</a:t>
            </a:r>
            <a:r>
              <a:rPr lang="en-GB" sz="2800" dirty="0">
                <a:solidFill>
                  <a:schemeClr val="bg1"/>
                </a:solidFill>
                <a:latin typeface="Time s New Roman"/>
              </a:rPr>
              <a:t>. It’s </a:t>
            </a:r>
            <a:r>
              <a:rPr lang="vi-VN" sz="2800" dirty="0">
                <a:solidFill>
                  <a:srgbClr val="FF0000"/>
                </a:solidFill>
                <a:latin typeface="Time s New Roman"/>
              </a:rPr>
              <a:t>........................</a:t>
            </a:r>
            <a:r>
              <a:rPr lang="en-GB" sz="2800" dirty="0">
                <a:solidFill>
                  <a:srgbClr val="FF0000"/>
                </a:solidFill>
                <a:latin typeface="Time 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 s New Roman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4AD1E5-F524-2716-2165-062451E23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E6B0A-3107-4DFC-EBFA-CAB5CE2A5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82B3E8-10B4-AF1B-FAE5-468285086812}"/>
              </a:ext>
            </a:extLst>
          </p:cNvPr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7FB4D51-0C94-F459-1934-49664BC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00" t="20499" r="33719" b="17460"/>
          <a:stretch/>
        </p:blipFill>
        <p:spPr>
          <a:xfrm>
            <a:off x="208720" y="1500372"/>
            <a:ext cx="1763744" cy="147530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65D164-0719-E914-813C-4B6ADC3D09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2332495" y="1500373"/>
            <a:ext cx="1453272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1F65DE3-B905-6D34-2FDF-19EEBE3009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4145798" y="1500372"/>
            <a:ext cx="1538510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9CDBD124-1CB6-099B-0D7F-F56355533E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966" t="20497" r="28077" b="22221"/>
          <a:stretch/>
        </p:blipFill>
        <p:spPr>
          <a:xfrm>
            <a:off x="6044339" y="1500372"/>
            <a:ext cx="1348353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B2C2D44-2EFA-2BEE-50A9-B834B7A8BD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58" t="22221" r="29693" b="22221"/>
          <a:stretch/>
        </p:blipFill>
        <p:spPr>
          <a:xfrm>
            <a:off x="7609669" y="1500372"/>
            <a:ext cx="1270860" cy="147530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F06E41-F63F-94D7-3ABB-EE6F3421DAE8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FF0000"/>
                </a:solidFill>
                <a:effectLst/>
                <a:latin typeface="Time s New Roman"/>
              </a:rPr>
              <a:t>3.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Time s New Roman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Look and say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0E3B17C-AE11-7E1F-81A2-B3DBB26A5EC0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49B3540-B6B8-3B86-35A4-D690107AC8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Hellohowdoyoudo-Twin_anzy">
            <a:hlinkClick r:id="" action="ppaction://media"/>
            <a:extLst>
              <a:ext uri="{FF2B5EF4-FFF2-40B4-BE49-F238E27FC236}">
                <a16:creationId xmlns:a16="http://schemas.microsoft.com/office/drawing/2014/main" id="{C528807F-FAF6-F038-C5D0-72FD66EC1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3561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47" y="843689"/>
            <a:ext cx="5788617" cy="345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0" y="37619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 s New Roman"/>
              </a:rPr>
              <a:t>bird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38DA63A2-AFE1-A0E3-D0CA-F1BFCCAA9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65" y="4049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478" y="-247833"/>
            <a:ext cx="4204558" cy="50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210295" y="20448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 s New Roman"/>
              </a:rPr>
              <a:t>cat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F39A0C-0971-D14B-96A6-844D751E74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518" b="90931" l="36706" r="65517"/>
                    </a14:imgEffect>
                  </a14:imgLayer>
                </a14:imgProps>
              </a:ext>
            </a:extLst>
          </a:blip>
          <a:srcRect l="33479" t="17460" r="33720" b="10636"/>
          <a:stretch/>
        </p:blipFill>
        <p:spPr>
          <a:xfrm>
            <a:off x="3460928" y="1084880"/>
            <a:ext cx="2278454" cy="3529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Tieng-meo-keu-www_nhacchuongvui_com" descr="Tieng-meo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69B5E2-4AC7-8447-9FEE-9DAC90045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97.455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8405" y="1198657"/>
            <a:ext cx="812800" cy="812800"/>
          </a:xfrm>
          <a:prstGeom prst="rect">
            <a:avLst/>
          </a:prstGeom>
        </p:spPr>
      </p:pic>
      <p:pic>
        <p:nvPicPr>
          <p:cNvPr id="15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3.mp3" descr="3.1-3.mp3">
            <a:hlinkClick r:id="" action="ppaction://media"/>
            <a:extLst>
              <a:ext uri="{FF2B5EF4-FFF2-40B4-BE49-F238E27FC236}">
                <a16:creationId xmlns:a16="http://schemas.microsoft.com/office/drawing/2014/main" id="{447034D9-6567-2DAC-03A8-757658E9A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372" y="4245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51024" y="261850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 s New Roman"/>
              </a:rPr>
              <a:t>fish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7077C47-7ECB-C74C-8E71-A42DF028E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8" b="76945" l="26218" r="73041">
                        <a14:foregroundMark x1="38416" y1="25877" x2="68339" y2="36719"/>
                        <a14:foregroundMark x1="64149" y1="28335" x2="45683" y2="24143"/>
                      </a14:backgroundRemoval>
                    </a14:imgEffect>
                  </a14:imgLayer>
                </a14:imgProps>
              </a:ext>
            </a:extLst>
          </a:blip>
          <a:srcRect l="25966" t="20497" r="28077" b="22221"/>
          <a:stretch/>
        </p:blipFill>
        <p:spPr>
          <a:xfrm>
            <a:off x="3290080" y="860156"/>
            <a:ext cx="3345118" cy="2735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6.mp3" descr="3.1-6.mp3">
            <a:hlinkClick r:id="" action="ppaction://media"/>
            <a:extLst>
              <a:ext uri="{FF2B5EF4-FFF2-40B4-BE49-F238E27FC236}">
                <a16:creationId xmlns:a16="http://schemas.microsoft.com/office/drawing/2014/main" id="{89F0C7C1-D918-FF3F-ECF1-240F7C219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372" y="4010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14181" y="33196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 s New Roman"/>
              </a:rPr>
              <a:t>rabbit</a:t>
            </a:r>
          </a:p>
        </p:txBody>
      </p:sp>
      <p:pic>
        <p:nvPicPr>
          <p:cNvPr id="4" name="Picture 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3303197" y="847803"/>
            <a:ext cx="3011002" cy="30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5A5F232C-C9AF-94B5-A2EA-00F36BE1D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473" y="3998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626" y="-45088"/>
            <a:ext cx="4198252" cy="50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451666" y="218645"/>
            <a:ext cx="287364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 s New Roman"/>
              </a:rPr>
              <a:t>dog</a:t>
            </a:r>
          </a:p>
        </p:txBody>
      </p:sp>
      <p:pic>
        <p:nvPicPr>
          <p:cNvPr id="4" name="Picture 3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2942627" y="1374516"/>
            <a:ext cx="3535614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cho-sua-www_nhacchuongvui_com" descr="Tieng-cho-s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DDCF20-8E37-4A45-AB0E-B2FCEC56A1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89.48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7830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67" y="1101150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4.mp3" descr="3.1-4.mp3">
            <a:hlinkClick r:id="" action="ppaction://media"/>
            <a:extLst>
              <a:ext uri="{FF2B5EF4-FFF2-40B4-BE49-F238E27FC236}">
                <a16:creationId xmlns:a16="http://schemas.microsoft.com/office/drawing/2014/main" id="{10544CB9-D557-1B4B-5BE8-8EF9889B2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207" y="4429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00" t="20499" r="33719" b="17460"/>
          <a:stretch/>
        </p:blipFill>
        <p:spPr>
          <a:xfrm>
            <a:off x="524316" y="681272"/>
            <a:ext cx="2323690" cy="177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Google Shape;1768;p26">
            <a:extLst>
              <a:ext uri="{FF2B5EF4-FFF2-40B4-BE49-F238E27FC236}">
                <a16:creationId xmlns:a16="http://schemas.microsoft.com/office/drawing/2014/main" id="{240449FD-CFC3-4E4A-93A8-BA6242D81D9C}"/>
              </a:ext>
            </a:extLst>
          </p:cNvPr>
          <p:cNvSpPr txBox="1">
            <a:spLocks/>
          </p:cNvSpPr>
          <p:nvPr/>
        </p:nvSpPr>
        <p:spPr>
          <a:xfrm>
            <a:off x="612183" y="2452622"/>
            <a:ext cx="2147888" cy="64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bird</a:t>
            </a:r>
          </a:p>
        </p:txBody>
      </p:sp>
      <p:sp>
        <p:nvSpPr>
          <p:cNvPr id="27" name="Google Shape;1768;p26">
            <a:extLst>
              <a:ext uri="{FF2B5EF4-FFF2-40B4-BE49-F238E27FC236}">
                <a16:creationId xmlns:a16="http://schemas.microsoft.com/office/drawing/2014/main" id="{D109541B-8D9B-CF47-A827-7205DCFB9E38}"/>
              </a:ext>
            </a:extLst>
          </p:cNvPr>
          <p:cNvSpPr txBox="1">
            <a:spLocks/>
          </p:cNvSpPr>
          <p:nvPr/>
        </p:nvSpPr>
        <p:spPr>
          <a:xfrm>
            <a:off x="4039810" y="2452622"/>
            <a:ext cx="1144374" cy="46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cat</a:t>
            </a:r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3290392" y="637337"/>
            <a:ext cx="2576766" cy="1771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51F06581-D45C-594A-8E39-8F9D6D5DF5AE}"/>
              </a:ext>
            </a:extLst>
          </p:cNvPr>
          <p:cNvSpPr txBox="1">
            <a:spLocks/>
          </p:cNvSpPr>
          <p:nvPr/>
        </p:nvSpPr>
        <p:spPr>
          <a:xfrm>
            <a:off x="6975940" y="2338174"/>
            <a:ext cx="1346649" cy="60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dog</a:t>
            </a:r>
          </a:p>
        </p:txBody>
      </p:sp>
      <p:sp>
        <p:nvSpPr>
          <p:cNvPr id="31" name="Google Shape;1768;p26">
            <a:extLst>
              <a:ext uri="{FF2B5EF4-FFF2-40B4-BE49-F238E27FC236}">
                <a16:creationId xmlns:a16="http://schemas.microsoft.com/office/drawing/2014/main" id="{63A8CA57-DDEA-E64B-9095-E72DDC17AA04}"/>
              </a:ext>
            </a:extLst>
          </p:cNvPr>
          <p:cNvSpPr txBox="1">
            <a:spLocks/>
          </p:cNvSpPr>
          <p:nvPr/>
        </p:nvSpPr>
        <p:spPr>
          <a:xfrm>
            <a:off x="1449092" y="4532140"/>
            <a:ext cx="109163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524317" y="2946888"/>
            <a:ext cx="2412612" cy="160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Google Shape;1768;p26">
            <a:extLst>
              <a:ext uri="{FF2B5EF4-FFF2-40B4-BE49-F238E27FC236}">
                <a16:creationId xmlns:a16="http://schemas.microsoft.com/office/drawing/2014/main" id="{EC09D7B0-05A4-3E4D-8EAC-79BC896F2C52}"/>
              </a:ext>
            </a:extLst>
          </p:cNvPr>
          <p:cNvSpPr txBox="1">
            <a:spLocks/>
          </p:cNvSpPr>
          <p:nvPr/>
        </p:nvSpPr>
        <p:spPr>
          <a:xfrm>
            <a:off x="6975940" y="4532140"/>
            <a:ext cx="1501633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rabbit</a:t>
            </a:r>
          </a:p>
        </p:txBody>
      </p:sp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58" t="22221" r="29693" b="22221"/>
          <a:stretch/>
        </p:blipFill>
        <p:spPr>
          <a:xfrm>
            <a:off x="6309543" y="2914025"/>
            <a:ext cx="2543367" cy="1669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66305" y="84180"/>
            <a:ext cx="6926775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3200" b="1" cap="none" spc="0" dirty="0">
                <a:ln/>
                <a:solidFill>
                  <a:schemeClr val="bg1"/>
                </a:solidFill>
                <a:effectLst/>
                <a:latin typeface="+mj-lt"/>
              </a:rPr>
              <a:t>1.</a:t>
            </a:r>
            <a:r>
              <a:rPr lang="vi-VN" sz="32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+mj-lt"/>
              </a:rPr>
              <a:t>Listen and point. Repeat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60" y="15972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20460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48" y="21684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967" t="17460" r="30185" b="15251"/>
          <a:stretch/>
        </p:blipFill>
        <p:spPr>
          <a:xfrm>
            <a:off x="6309544" y="694507"/>
            <a:ext cx="2543367" cy="1669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3.1">
            <a:hlinkClick r:id="" action="ppaction://media"/>
            <a:extLst>
              <a:ext uri="{FF2B5EF4-FFF2-40B4-BE49-F238E27FC236}">
                <a16:creationId xmlns:a16="http://schemas.microsoft.com/office/drawing/2014/main" id="{52776AEA-35F6-BD43-417B-B1C0F414D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82524" y="4627081"/>
            <a:ext cx="4064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/>
      <p:bldP spid="27" grpId="0"/>
      <p:bldP spid="29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8B8F-A210-9264-4D07-8C535E65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9691F2-C69A-11ED-6E2F-4F76AD8ECA39}"/>
              </a:ext>
            </a:extLst>
          </p:cNvPr>
          <p:cNvSpPr/>
          <p:nvPr/>
        </p:nvSpPr>
        <p:spPr>
          <a:xfrm>
            <a:off x="839755" y="2827176"/>
            <a:ext cx="1464906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89906C4-120D-D680-89CE-21EF242F3727}"/>
              </a:ext>
            </a:extLst>
          </p:cNvPr>
          <p:cNvSpPr/>
          <p:nvPr/>
        </p:nvSpPr>
        <p:spPr>
          <a:xfrm>
            <a:off x="2195803" y="3278156"/>
            <a:ext cx="1657739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64BE4A9-3528-CB5A-B500-4DC4F31952CF}"/>
              </a:ext>
            </a:extLst>
          </p:cNvPr>
          <p:cNvSpPr/>
          <p:nvPr/>
        </p:nvSpPr>
        <p:spPr>
          <a:xfrm>
            <a:off x="6198637" y="2242458"/>
            <a:ext cx="2236236" cy="5847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15EB-1F69-7153-71B4-7A0A5BAD6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785" y="875102"/>
            <a:ext cx="4569673" cy="299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E68B4-DF4B-5043-CFD5-20A59CA01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8475" r="89831">
                        <a14:foregroundMark x1="67797" y1="32857" x2="59322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97" y="2590309"/>
            <a:ext cx="1449800" cy="258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7D1CF8-9463-4330-FD53-8A5E080A7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58" y="899621"/>
            <a:ext cx="3307215" cy="4243879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0B07984-C0EC-6779-8B23-7F9693468B33}"/>
              </a:ext>
            </a:extLst>
          </p:cNvPr>
          <p:cNvSpPr/>
          <p:nvPr/>
        </p:nvSpPr>
        <p:spPr>
          <a:xfrm>
            <a:off x="1315279" y="1560899"/>
            <a:ext cx="2571893" cy="837411"/>
          </a:xfrm>
          <a:prstGeom prst="wedgeRoundRectCallout">
            <a:avLst>
              <a:gd name="adj1" fmla="val -62394"/>
              <a:gd name="adj2" fmla="val 82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Look! A cat!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810FFC9-9DCB-181C-EA21-CB397A086E34}"/>
              </a:ext>
            </a:extLst>
          </p:cNvPr>
          <p:cNvSpPr/>
          <p:nvPr/>
        </p:nvSpPr>
        <p:spPr>
          <a:xfrm>
            <a:off x="4363578" y="2186388"/>
            <a:ext cx="3506524" cy="837411"/>
          </a:xfrm>
          <a:prstGeom prst="wedgeRoundRectCallout">
            <a:avLst>
              <a:gd name="adj1" fmla="val 53265"/>
              <a:gd name="adj2" fmla="val -3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Yeah. It’s a cat.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garden.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B05097F-5116-0309-3ACA-FBDE15AA0D34}"/>
              </a:ext>
            </a:extLst>
          </p:cNvPr>
          <p:cNvSpPr/>
          <p:nvPr/>
        </p:nvSpPr>
        <p:spPr>
          <a:xfrm>
            <a:off x="1355283" y="3812155"/>
            <a:ext cx="2571893" cy="837411"/>
          </a:xfrm>
          <a:prstGeom prst="wedgeRoundRectCallout">
            <a:avLst>
              <a:gd name="adj1" fmla="val -62394"/>
              <a:gd name="adj2" fmla="val 50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Oh, it’s funny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66497E-C269-6335-66CB-C0896123353B}"/>
              </a:ext>
            </a:extLst>
          </p:cNvPr>
          <p:cNvSpPr/>
          <p:nvPr/>
        </p:nvSpPr>
        <p:spPr>
          <a:xfrm>
            <a:off x="2082841" y="229754"/>
            <a:ext cx="463161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32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2.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Time s New Roman"/>
              </a:rPr>
              <a:t> Listen and tick </a:t>
            </a:r>
          </a:p>
        </p:txBody>
      </p:sp>
      <p:pic>
        <p:nvPicPr>
          <p:cNvPr id="17" name="Picture 16" descr="Free Checkbox icon | Checkbox icons PNG, ICO or ICNS">
            <a:extLst>
              <a:ext uri="{FF2B5EF4-FFF2-40B4-BE49-F238E27FC236}">
                <a16:creationId xmlns:a16="http://schemas.microsoft.com/office/drawing/2014/main" id="{130CDA10-B863-00A3-5ECA-949861752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004386" y="226459"/>
            <a:ext cx="586344" cy="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F3771324-3601-E085-D0CB-B1D30169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76" y="290125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FD9A79-F6C4-D3FF-42DC-7537B59DA8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F968B833-057E-1AE4-7688-A4F16CC39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714" y="197735"/>
            <a:ext cx="812800" cy="812800"/>
          </a:xfrm>
          <a:prstGeom prst="rect">
            <a:avLst/>
          </a:prstGeom>
        </p:spPr>
      </p:pic>
      <p:pic>
        <p:nvPicPr>
          <p:cNvPr id="6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72A6767B-1376-2FE5-41F9-1F2C528963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8198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0707" y="1681375"/>
            <a:ext cx="516014" cy="516014"/>
          </a:xfrm>
          <a:prstGeom prst="rect">
            <a:avLst/>
          </a:prstGeom>
        </p:spPr>
      </p:pic>
      <p:pic>
        <p:nvPicPr>
          <p:cNvPr id="8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A4D29B82-F794-B43C-F7B0-EA6F0B2AC6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38" end="2661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94044" y="2912268"/>
            <a:ext cx="516014" cy="516014"/>
          </a:xfrm>
          <a:prstGeom prst="rect">
            <a:avLst/>
          </a:prstGeom>
        </p:spPr>
      </p:pic>
      <p:pic>
        <p:nvPicPr>
          <p:cNvPr id="9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447E1E47-2317-916E-6C31-1623F1C23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7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93546" y="4310566"/>
            <a:ext cx="516014" cy="5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7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199A-5720-6B4F-8CE9-39C62CD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16" y="-178231"/>
            <a:ext cx="7706400" cy="1345906"/>
          </a:xfrm>
        </p:spPr>
        <p:txBody>
          <a:bodyPr/>
          <a:lstStyle/>
          <a:p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Time s New Roman"/>
              </a:rPr>
              <a:t>Listen and 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74F40A-B45D-5E40-B110-E7BC4699CB60}"/>
              </a:ext>
            </a:extLst>
          </p:cNvPr>
          <p:cNvSpPr/>
          <p:nvPr/>
        </p:nvSpPr>
        <p:spPr>
          <a:xfrm>
            <a:off x="449451" y="1167675"/>
            <a:ext cx="7973877" cy="3783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94318" y="2017752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Look. It’s 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5CCBA-0569-8445-920C-6395A514E32C}"/>
              </a:ext>
            </a:extLst>
          </p:cNvPr>
          <p:cNvSpPr/>
          <p:nvPr/>
        </p:nvSpPr>
        <p:spPr>
          <a:xfrm>
            <a:off x="335902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571500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85B46-7ABB-4048-87C8-CFBCD7C606A3}"/>
              </a:ext>
            </a:extLst>
          </p:cNvPr>
          <p:cNvSpPr txBox="1"/>
          <p:nvPr/>
        </p:nvSpPr>
        <p:spPr>
          <a:xfrm>
            <a:off x="1194318" y="2959564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72089-51D8-5442-8AD6-50B8397997EA}"/>
              </a:ext>
            </a:extLst>
          </p:cNvPr>
          <p:cNvSpPr/>
          <p:nvPr/>
        </p:nvSpPr>
        <p:spPr>
          <a:xfrm>
            <a:off x="3359020" y="3045285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32C11-E69B-9E4A-8A85-808AAB8B1C83}"/>
              </a:ext>
            </a:extLst>
          </p:cNvPr>
          <p:cNvSpPr/>
          <p:nvPr/>
        </p:nvSpPr>
        <p:spPr>
          <a:xfrm>
            <a:off x="5714999" y="3045284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2EBD56-2214-6F44-8674-874C77EC955C}"/>
              </a:ext>
            </a:extLst>
          </p:cNvPr>
          <p:cNvSpPr txBox="1"/>
          <p:nvPr/>
        </p:nvSpPr>
        <p:spPr>
          <a:xfrm>
            <a:off x="3771899" y="2948973"/>
            <a:ext cx="95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0F86E-F5F5-E742-8599-6D3BB4C3440B}"/>
              </a:ext>
            </a:extLst>
          </p:cNvPr>
          <p:cNvSpPr txBox="1"/>
          <p:nvPr/>
        </p:nvSpPr>
        <p:spPr>
          <a:xfrm>
            <a:off x="6219630" y="2959564"/>
            <a:ext cx="1188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funny</a:t>
            </a:r>
          </a:p>
        </p:txBody>
      </p:sp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4383D-BED8-FA4F-963B-FECB4678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4059745" y="1880929"/>
            <a:ext cx="677873" cy="95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AE99EFB-CF15-CA41-A51D-42A2BC520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6373773" y="1862266"/>
            <a:ext cx="880587" cy="95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303447" y="194080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5654609" y="2835833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2.mp3" descr="3.2.mp3">
            <a:hlinkClick r:id="" action="ppaction://media"/>
            <a:extLst>
              <a:ext uri="{FF2B5EF4-FFF2-40B4-BE49-F238E27FC236}">
                <a16:creationId xmlns:a16="http://schemas.microsoft.com/office/drawing/2014/main" id="{5518EEBB-5771-3F38-4F41-AA15FBC9D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5262" y="4287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2481</TotalTime>
  <Words>504</Words>
  <Application>Microsoft Office PowerPoint</Application>
  <PresentationFormat>On-screen Show (16:9)</PresentationFormat>
  <Paragraphs>79</Paragraphs>
  <Slides>17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Nunito</vt:lpstr>
      <vt:lpstr>Montserrat</vt:lpstr>
      <vt:lpstr>Changa One</vt:lpstr>
      <vt:lpstr>Arial</vt:lpstr>
      <vt:lpstr>Comic Sans MS</vt:lpstr>
      <vt:lpstr>Calibri</vt:lpstr>
      <vt:lpstr>Catamaran</vt:lpstr>
      <vt:lpstr>Bebas Neue</vt:lpstr>
      <vt:lpstr>Time s New Roman</vt:lpstr>
      <vt:lpstr>Roboto</vt:lpstr>
      <vt:lpstr>PT Sans</vt:lpstr>
      <vt:lpstr>It's Springtime! MK Plan by Slidesgo</vt:lpstr>
      <vt:lpstr>P.E. Subject for Middle School - 6th Grade: Sports &amp; Games by Slidesgo</vt:lpstr>
      <vt:lpstr>Tuesday, November 4th 2024 Unit 3: Animals (Part 1,2,3)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Listen and tick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Nguyễn Huệ Chi</cp:lastModifiedBy>
  <cp:revision>91</cp:revision>
  <dcterms:modified xsi:type="dcterms:W3CDTF">2025-03-13T09:21:37Z</dcterms:modified>
</cp:coreProperties>
</file>