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430" r:id="rId2"/>
    <p:sldId id="434" r:id="rId3"/>
    <p:sldId id="445" r:id="rId4"/>
    <p:sldId id="446" r:id="rId5"/>
    <p:sldId id="447" r:id="rId6"/>
    <p:sldId id="448" r:id="rId7"/>
    <p:sldId id="449" r:id="rId8"/>
    <p:sldId id="450" r:id="rId9"/>
    <p:sldId id="431"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0066"/>
    <a:srgbClr val="0000CC"/>
    <a:srgbClr val="FF7C80"/>
    <a:srgbClr val="FF6600"/>
    <a:srgbClr val="6600CC"/>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47" d="100"/>
          <a:sy n="47" d="100"/>
        </p:scale>
        <p:origin x="78" y="28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THỊ TRẤN TIÊN LÃNG</a:t>
            </a:r>
            <a:endParaRPr lang="en-US" altLang="en-US" sz="3500" b="1" dirty="0">
              <a:solidFill>
                <a:srgbClr val="FF0066"/>
              </a:solidFill>
              <a:latin typeface="Times New Roman" pitchFamily="18" charset="0"/>
            </a:endParaRPr>
          </a:p>
        </p:txBody>
      </p:sp>
      <p:sp>
        <p:nvSpPr>
          <p:cNvPr id="30" name="Text Box 14"/>
          <p:cNvSpPr txBox="1">
            <a:spLocks noChangeArrowheads="1"/>
          </p:cNvSpPr>
          <p:nvPr/>
        </p:nvSpPr>
        <p:spPr bwMode="auto">
          <a:xfrm>
            <a:off x="1989666" y="4647406"/>
            <a:ext cx="13159053"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trải</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nghiệm</a:t>
            </a:r>
            <a:endPar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00"/>
              </a:spcBef>
              <a:defRPr/>
            </a:pP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26</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HĐCĐ: MÙA ĐÔNG ẤM ÁP, MÙA HÈ VUI</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1" name="Text Box 17"/>
          <p:cNvSpPr txBox="1">
            <a:spLocks noChangeArrowheads="1"/>
          </p:cNvSpPr>
          <p:nvPr/>
        </p:nvSpPr>
        <p:spPr bwMode="auto">
          <a:xfrm>
            <a:off x="2347119" y="19050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32"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2672" y="6196013"/>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6" name="Picture 5"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90379" y="6400800"/>
            <a:ext cx="29718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35682" y="51483"/>
            <a:ext cx="1382714" cy="147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Cần hình thành thói quen ăn uống lành mạ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5" name="Group 14"/>
          <p:cNvGrpSpPr/>
          <p:nvPr/>
        </p:nvGrpSpPr>
        <p:grpSpPr>
          <a:xfrm>
            <a:off x="240140" y="1622852"/>
            <a:ext cx="14859000" cy="677108"/>
            <a:chOff x="1508918" y="1888664"/>
            <a:chExt cx="9374290" cy="677108"/>
          </a:xfrm>
        </p:grpSpPr>
        <p:sp>
          <p:nvSpPr>
            <p:cNvPr id="16" name="Rectangle 15"/>
            <p:cNvSpPr/>
            <p:nvPr/>
          </p:nvSpPr>
          <p:spPr>
            <a:xfrm>
              <a:off x="1508918" y="1888664"/>
              <a:ext cx="9374290" cy="67710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1. Tìm</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hiểu</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thông</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tin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về</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những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vùng</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có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thiên</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tai,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dịch</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bệnh</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mới</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xảy</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ra</a:t>
              </a:r>
              <a:r>
                <a:rPr kumimoji="0" lang="en-US" sz="3800" b="1" i="0" u="none" strike="noStrike" kern="1200" cap="none" spc="0" normalizeH="0" baseline="0" noProof="0" dirty="0" err="1" smtClean="0">
                  <a:ln>
                    <a:noFill/>
                  </a:ln>
                  <a:solidFill>
                    <a:srgbClr val="FF0066"/>
                  </a:solidFill>
                  <a:effectLst/>
                  <a:uLnTx/>
                  <a:uFillTx/>
                  <a:latin typeface="Times New Roman" pitchFamily="18" charset="0"/>
                  <a:ea typeface="+mn-ea"/>
                  <a:cs typeface="Times New Roman" pitchFamily="18" charset="0"/>
                </a:rPr>
                <a:t>.</a:t>
              </a:r>
              <a:endPar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cxnSp>
          <p:nvCxnSpPr>
            <p:cNvPr id="17" name="Straight Connector 16"/>
            <p:cNvCxnSpPr/>
            <p:nvPr/>
          </p:nvCxnSpPr>
          <p:spPr>
            <a:xfrm>
              <a:off x="2052016" y="2565772"/>
              <a:ext cx="8671670"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2720" y="2514600"/>
            <a:ext cx="6781800" cy="6172200"/>
          </a:xfrm>
          <a:prstGeom prst="rect">
            <a:avLst/>
          </a:prstGeom>
        </p:spPr>
      </p:pic>
      <p:sp>
        <p:nvSpPr>
          <p:cNvPr id="19" name="Rectangle 18"/>
          <p:cNvSpPr/>
          <p:nvPr/>
        </p:nvSpPr>
        <p:spPr>
          <a:xfrm>
            <a:off x="848824" y="2459523"/>
            <a:ext cx="5796780" cy="699102"/>
          </a:xfrm>
          <a:prstGeom prst="rect">
            <a:avLst/>
          </a:prstGeom>
        </p:spPr>
        <p:txBody>
          <a:bodyPr wrap="none">
            <a:spAutoFit/>
          </a:bodyPr>
          <a:lstStyle/>
          <a:p>
            <a:pPr algn="just" eaLnBrk="1" fontAlgn="auto" hangingPunct="1">
              <a:lnSpc>
                <a:spcPct val="120000"/>
              </a:lnSpc>
              <a:spcBef>
                <a:spcPts val="0"/>
              </a:spcBef>
              <a:spcAft>
                <a:spcPts val="0"/>
              </a:spcAft>
            </a:pPr>
            <a:r>
              <a:rPr lang="nl-NL" sz="3600" b="1" dirty="0" smtClean="0">
                <a:solidFill>
                  <a:srgbClr val="FF0000"/>
                </a:solidFill>
                <a:latin typeface="Times New Roman" panose="02020603050405020304" pitchFamily="18" charset="0"/>
                <a:ea typeface="Times New Roman" panose="02020603050405020304" pitchFamily="18" charset="0"/>
              </a:rPr>
              <a:t> </a:t>
            </a:r>
            <a:r>
              <a:rPr lang="nl-NL" sz="3600" b="1" dirty="0">
                <a:solidFill>
                  <a:srgbClr val="FF0000"/>
                </a:solidFill>
                <a:latin typeface="Times New Roman" panose="02020603050405020304" pitchFamily="18" charset="0"/>
                <a:ea typeface="Times New Roman" panose="02020603050405020304" pitchFamily="18" charset="0"/>
              </a:rPr>
              <a:t>Họ gặp những khó khăn gì?</a:t>
            </a:r>
            <a:endParaRPr lang="en-US" sz="3600" b="1" dirty="0">
              <a:solidFill>
                <a:srgbClr val="FF0000"/>
              </a:solidFill>
              <a:latin typeface="Times New Roman" panose="02020603050405020304" pitchFamily="18" charset="0"/>
              <a:ea typeface="Times New Roman" panose="02020603050405020304" pitchFamily="18" charset="0"/>
            </a:endParaRPr>
          </a:p>
        </p:txBody>
      </p:sp>
      <p:sp>
        <p:nvSpPr>
          <p:cNvPr id="23" name="Rectangle 22"/>
          <p:cNvSpPr/>
          <p:nvPr/>
        </p:nvSpPr>
        <p:spPr>
          <a:xfrm>
            <a:off x="901823" y="3134435"/>
            <a:ext cx="7983409" cy="4081117"/>
          </a:xfrm>
          <a:prstGeom prst="rect">
            <a:avLst/>
          </a:prstGeom>
        </p:spPr>
        <p:txBody>
          <a:bodyPr wrap="square">
            <a:spAutoFit/>
          </a:bodyPr>
          <a:lstStyle/>
          <a:p>
            <a:pPr algn="just" eaLnBrk="1" fontAlgn="auto" hangingPunct="1">
              <a:lnSpc>
                <a:spcPct val="120000"/>
              </a:lnSpc>
              <a:spcBef>
                <a:spcPts val="0"/>
              </a:spcBef>
              <a:spcAft>
                <a:spcPts val="0"/>
              </a:spcAft>
            </a:pPr>
            <a:r>
              <a:rPr lang="nl-NL" sz="3600" b="1" dirty="0" smtClean="0">
                <a:solidFill>
                  <a:srgbClr val="0000CC"/>
                </a:solidFill>
                <a:latin typeface="Times New Roman" panose="02020603050405020304" pitchFamily="18" charset="0"/>
                <a:ea typeface="Times New Roman" panose="02020603050405020304" pitchFamily="18" charset="0"/>
              </a:rPr>
              <a:t>+ Không đủ nước sạch để dùng.</a:t>
            </a:r>
          </a:p>
          <a:p>
            <a:pPr algn="just" eaLnBrk="1" fontAlgn="auto" hangingPunct="1">
              <a:lnSpc>
                <a:spcPct val="120000"/>
              </a:lnSpc>
              <a:spcBef>
                <a:spcPts val="0"/>
              </a:spcBef>
              <a:spcAft>
                <a:spcPts val="0"/>
              </a:spcAft>
            </a:pPr>
            <a:r>
              <a:rPr lang="nl-NL" sz="3600" b="1" dirty="0" smtClean="0">
                <a:solidFill>
                  <a:srgbClr val="0000CC"/>
                </a:solidFill>
                <a:latin typeface="Times New Roman" panose="02020603050405020304" pitchFamily="18" charset="0"/>
                <a:ea typeface="Times New Roman" panose="02020603050405020304" pitchFamily="18" charset="0"/>
              </a:rPr>
              <a:t>+ Bị mất nhà cửa, quần áo, đồ dùng.</a:t>
            </a:r>
          </a:p>
          <a:p>
            <a:pPr algn="just" eaLnBrk="1" fontAlgn="auto" hangingPunct="1">
              <a:lnSpc>
                <a:spcPct val="120000"/>
              </a:lnSpc>
              <a:spcBef>
                <a:spcPts val="0"/>
              </a:spcBef>
              <a:spcAft>
                <a:spcPts val="0"/>
              </a:spcAft>
            </a:pPr>
            <a:r>
              <a:rPr lang="nl-NL" sz="3600" b="1" dirty="0" smtClean="0">
                <a:solidFill>
                  <a:srgbClr val="0000CC"/>
                </a:solidFill>
                <a:latin typeface="Times New Roman" panose="02020603050405020304" pitchFamily="18" charset="0"/>
                <a:ea typeface="Times New Roman" panose="02020603050405020304" pitchFamily="18" charset="0"/>
              </a:rPr>
              <a:t>+ Các bạn nghèo không đủ tiền mua sách, vở, quần áo đi học.</a:t>
            </a:r>
          </a:p>
          <a:p>
            <a:pPr algn="just" eaLnBrk="1" fontAlgn="auto" hangingPunct="1">
              <a:lnSpc>
                <a:spcPct val="120000"/>
              </a:lnSpc>
              <a:spcBef>
                <a:spcPts val="0"/>
              </a:spcBef>
              <a:spcAft>
                <a:spcPts val="0"/>
              </a:spcAft>
            </a:pPr>
            <a:r>
              <a:rPr lang="nl-NL" sz="3600" b="1" dirty="0" smtClean="0">
                <a:solidFill>
                  <a:srgbClr val="0000CC"/>
                </a:solidFill>
                <a:latin typeface="Times New Roman" panose="02020603050405020304" pitchFamily="18" charset="0"/>
                <a:ea typeface="Times New Roman" panose="02020603050405020304" pitchFamily="18" charset="0"/>
              </a:rPr>
              <a:t>+ Người già ốm đau không có người thân giúp đỡ.</a:t>
            </a:r>
            <a:endParaRPr lang="en-US" sz="3600" b="1" dirty="0">
              <a:solidFill>
                <a:srgbClr val="0000CC"/>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 calcmode="lin" valueType="num">
                                      <p:cBhvr additive="base">
                                        <p:cTn id="21"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3">
                                            <p:txEl>
                                              <p:pRg st="1" end="1"/>
                                            </p:txEl>
                                          </p:spTgt>
                                        </p:tgtEl>
                                        <p:attrNameLst>
                                          <p:attrName>style.visibility</p:attrName>
                                        </p:attrNameLst>
                                      </p:cBhvr>
                                      <p:to>
                                        <p:strVal val="visible"/>
                                      </p:to>
                                    </p:set>
                                    <p:anim calcmode="lin" valueType="num">
                                      <p:cBhvr>
                                        <p:cTn id="27" dur="1000" fill="hold"/>
                                        <p:tgtEl>
                                          <p:spTgt spid="23">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23">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23">
                                            <p:txEl>
                                              <p:pRg st="1" end="1"/>
                                            </p:txEl>
                                          </p:spTgt>
                                        </p:tgtEl>
                                        <p:attrNameLst>
                                          <p:attrName>style.rotation</p:attrName>
                                        </p:attrNameLst>
                                      </p:cBhvr>
                                      <p:tavLst>
                                        <p:tav tm="0">
                                          <p:val>
                                            <p:fltVal val="90"/>
                                          </p:val>
                                        </p:tav>
                                        <p:tav tm="100000">
                                          <p:val>
                                            <p:fltVal val="0"/>
                                          </p:val>
                                        </p:tav>
                                      </p:tavLst>
                                    </p:anim>
                                    <p:animEffect transition="in" filter="fade">
                                      <p:cBhvr>
                                        <p:cTn id="30" dur="1000"/>
                                        <p:tgtEl>
                                          <p:spTgt spid="2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23">
                                            <p:txEl>
                                              <p:pRg st="2" end="2"/>
                                            </p:txEl>
                                          </p:spTgt>
                                        </p:tgtEl>
                                        <p:attrNameLst>
                                          <p:attrName>style.visibility</p:attrName>
                                        </p:attrNameLst>
                                      </p:cBhvr>
                                      <p:to>
                                        <p:strVal val="visible"/>
                                      </p:to>
                                    </p:set>
                                    <p:anim calcmode="lin" valueType="num">
                                      <p:cBhvr>
                                        <p:cTn id="35" dur="1000" fill="hold"/>
                                        <p:tgtEl>
                                          <p:spTgt spid="23">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23">
                                            <p:txEl>
                                              <p:pRg st="2" end="2"/>
                                            </p:txEl>
                                          </p:spTgt>
                                        </p:tgtEl>
                                        <p:attrNameLst>
                                          <p:attrName>ppt_h</p:attrName>
                                        </p:attrNameLst>
                                      </p:cBhvr>
                                      <p:tavLst>
                                        <p:tav tm="0">
                                          <p:val>
                                            <p:fltVal val="0"/>
                                          </p:val>
                                        </p:tav>
                                        <p:tav tm="100000">
                                          <p:val>
                                            <p:strVal val="#ppt_h"/>
                                          </p:val>
                                        </p:tav>
                                      </p:tavLst>
                                    </p:anim>
                                    <p:anim calcmode="lin" valueType="num">
                                      <p:cBhvr>
                                        <p:cTn id="37" dur="1000" fill="hold"/>
                                        <p:tgtEl>
                                          <p:spTgt spid="23">
                                            <p:txEl>
                                              <p:pRg st="2" end="2"/>
                                            </p:txEl>
                                          </p:spTgt>
                                        </p:tgtEl>
                                        <p:attrNameLst>
                                          <p:attrName>style.rotation</p:attrName>
                                        </p:attrNameLst>
                                      </p:cBhvr>
                                      <p:tavLst>
                                        <p:tav tm="0">
                                          <p:val>
                                            <p:fltVal val="90"/>
                                          </p:val>
                                        </p:tav>
                                        <p:tav tm="100000">
                                          <p:val>
                                            <p:fltVal val="0"/>
                                          </p:val>
                                        </p:tav>
                                      </p:tavLst>
                                    </p:anim>
                                    <p:animEffect transition="in" filter="fade">
                                      <p:cBhvr>
                                        <p:cTn id="38" dur="1000"/>
                                        <p:tgtEl>
                                          <p:spTgt spid="2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
                                            <p:txEl>
                                              <p:pRg st="3" end="3"/>
                                            </p:txEl>
                                          </p:spTgt>
                                        </p:tgtEl>
                                        <p:attrNameLst>
                                          <p:attrName>style.visibility</p:attrName>
                                        </p:attrNameLst>
                                      </p:cBhvr>
                                      <p:to>
                                        <p:strVal val="visible"/>
                                      </p:to>
                                    </p:set>
                                    <p:anim calcmode="lin" valueType="num">
                                      <p:cBhvr additive="base">
                                        <p:cTn id="43"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Cần hình thành thói quen ăn uống lành mạ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17" name="Straight Connector 16"/>
          <p:cNvCxnSpPr/>
          <p:nvPr/>
        </p:nvCxnSpPr>
        <p:spPr>
          <a:xfrm>
            <a:off x="1100994" y="2299960"/>
            <a:ext cx="1374529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sp>
        <p:nvSpPr>
          <p:cNvPr id="2" name="AutoShape 2" descr="Tình hình thiên tai của Việt Na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269448" y="2514600"/>
            <a:ext cx="4953000" cy="4648200"/>
          </a:xfrm>
          <a:prstGeom prst="rect">
            <a:avLst/>
          </a:prstGeom>
        </p:spPr>
      </p:pic>
      <p:pic>
        <p:nvPicPr>
          <p:cNvPr id="4" name="Picture 3"/>
          <p:cNvPicPr>
            <a:picLocks noChangeAspect="1"/>
          </p:cNvPicPr>
          <p:nvPr/>
        </p:nvPicPr>
        <p:blipFill>
          <a:blip r:embed="rId3"/>
          <a:stretch>
            <a:fillRect/>
          </a:stretch>
        </p:blipFill>
        <p:spPr>
          <a:xfrm>
            <a:off x="5325940" y="2514600"/>
            <a:ext cx="5105400" cy="4648200"/>
          </a:xfrm>
          <a:prstGeom prst="rect">
            <a:avLst/>
          </a:prstGeom>
        </p:spPr>
      </p:pic>
      <p:pic>
        <p:nvPicPr>
          <p:cNvPr id="1028" name="Picture 4" descr="Việt Nam với những thiệt hại của thiên tai trong năm 2021 - Ảnh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6719" y="2514600"/>
            <a:ext cx="51816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6829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randombar(horizontal)">
                                      <p:cBhvr>
                                        <p:cTn id="2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Cần hình thành thói quen ăn uống lành mạ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AutoShape 2" descr="Tình hình thiên tai của Việt Na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2050" name="Picture 2" descr="Chùm ảnh: Mưa lũ tàn phá các tỉnh miền Trung - Ảnh thời sự trong nước - Văn  hoá &amp; Xã hội - Thông tấn xã Việt Nam (TTX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03" y="2514600"/>
            <a:ext cx="4736892" cy="46481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211494" y="2514601"/>
            <a:ext cx="5060425" cy="4648198"/>
          </a:xfrm>
          <a:prstGeom prst="rect">
            <a:avLst/>
          </a:prstGeom>
        </p:spPr>
      </p:pic>
      <p:sp>
        <p:nvSpPr>
          <p:cNvPr id="7" name="AutoShape 4" descr="Quảng Trị: Mưa lũ diễn biến phức tạp, huy động mọi lực lượng cứu hộ, cứu  nạn - Báo Kinh tế đô thị"/>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stretch>
            <a:fillRect/>
          </a:stretch>
        </p:blipFill>
        <p:spPr>
          <a:xfrm>
            <a:off x="10271919" y="2514600"/>
            <a:ext cx="5334000" cy="4648199"/>
          </a:xfrm>
          <a:prstGeom prst="rect">
            <a:avLst/>
          </a:prstGeom>
        </p:spPr>
      </p:pic>
    </p:spTree>
    <p:extLst>
      <p:ext uri="{BB962C8B-B14F-4D97-AF65-F5344CB8AC3E}">
        <p14:creationId xmlns:p14="http://schemas.microsoft.com/office/powerpoint/2010/main" val="399700863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Cần hình thành thói quen ăn uống lành mạ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Cloud 1"/>
          <p:cNvSpPr/>
          <p:nvPr/>
        </p:nvSpPr>
        <p:spPr>
          <a:xfrm rot="353505">
            <a:off x="1096594" y="1367365"/>
            <a:ext cx="13437679" cy="799244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09119" y="2855208"/>
            <a:ext cx="9595617" cy="4401205"/>
          </a:xfrm>
          <a:prstGeom prst="rect">
            <a:avLst/>
          </a:prstGeom>
          <a:noFill/>
        </p:spPr>
        <p:txBody>
          <a:bodyPr wrap="square" rtlCol="0">
            <a:spAutoFit/>
          </a:bodyPr>
          <a:lstStyle/>
          <a:p>
            <a:pPr lvl="0" algn="just" eaLnBrk="1" fontAlgn="auto" hangingPunct="1">
              <a:spcBef>
                <a:spcPts val="0"/>
              </a:spcBef>
              <a:spcAft>
                <a:spcPts val="0"/>
              </a:spcAft>
            </a:pPr>
            <a:r>
              <a:rPr lang="nl-NL" sz="4000" b="1" i="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Chúng ta nên chia sẻ cùng những người dân, các bạn nhỏ vùng thiên tai, dịch bệnh những khó khăn mà học đang gánh chịu . (Lưu ý: Những chia sẻ không chỉ là vật chất mà còn là tinh thần bởi ta còn có thể đem đến cho họ những niềm vui, an ủi để học không mất hi  vọng)</a:t>
            </a:r>
            <a:endParaRPr lang="en-US" sz="40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477744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Cần hình thành thói quen ăn uống lành mạ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15" name="Group 14"/>
          <p:cNvGrpSpPr/>
          <p:nvPr/>
        </p:nvGrpSpPr>
        <p:grpSpPr>
          <a:xfrm>
            <a:off x="240140" y="1622852"/>
            <a:ext cx="14859000" cy="707886"/>
            <a:chOff x="1508918" y="1888664"/>
            <a:chExt cx="9374290" cy="707886"/>
          </a:xfrm>
        </p:grpSpPr>
        <p:sp>
          <p:nvSpPr>
            <p:cNvPr id="16" name="Rectangle 15"/>
            <p:cNvSpPr/>
            <p:nvPr/>
          </p:nvSpPr>
          <p:spPr>
            <a:xfrm>
              <a:off x="1508918" y="1888664"/>
              <a:ext cx="9374290" cy="707886"/>
            </a:xfrm>
            <a:prstGeom prst="rect">
              <a:avLst/>
            </a:prstGeom>
          </p:spPr>
          <p:txBody>
            <a:bodyPr wrap="square">
              <a:spAutoFit/>
            </a:bodyPr>
            <a:lstStyle/>
            <a:p>
              <a:pPr lvl="0">
                <a:defRPr/>
              </a:pPr>
              <a:r>
                <a:rPr lang="en-US" sz="3800" b="1" dirty="0">
                  <a:solidFill>
                    <a:srgbClr val="FF0066"/>
                  </a:solidFill>
                  <a:latin typeface="Times New Roman" pitchFamily="18" charset="0"/>
                  <a:cs typeface="Times New Roman" pitchFamily="18" charset="0"/>
                </a:rPr>
                <a:t>2</a:t>
              </a: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 </a:t>
              </a:r>
              <a:r>
                <a:rPr lang="nl-NL" sz="4000" b="1" dirty="0">
                  <a:solidFill>
                    <a:srgbClr val="FF0066"/>
                  </a:solidFill>
                  <a:latin typeface="Times New Roman" panose="02020603050405020304" pitchFamily="18" charset="0"/>
                  <a:ea typeface="Times New Roman" panose="02020603050405020304" pitchFamily="18" charset="0"/>
                </a:rPr>
                <a:t>Tạo một món quà gửi tặng các bạn vùng thiên tai, dịch bệnh</a:t>
              </a: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a:t>
              </a:r>
              <a:endPar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cxnSp>
          <p:nvCxnSpPr>
            <p:cNvPr id="17" name="Straight Connector 16"/>
            <p:cNvCxnSpPr/>
            <p:nvPr/>
          </p:nvCxnSpPr>
          <p:spPr>
            <a:xfrm>
              <a:off x="2052016" y="2565772"/>
              <a:ext cx="8671670"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t="15148" r="7132"/>
          <a:stretch/>
        </p:blipFill>
        <p:spPr>
          <a:xfrm>
            <a:off x="9967119" y="2537710"/>
            <a:ext cx="5638799" cy="5920490"/>
          </a:xfrm>
          <a:prstGeom prst="rect">
            <a:avLst/>
          </a:prstGeom>
        </p:spPr>
      </p:pic>
      <p:sp>
        <p:nvSpPr>
          <p:cNvPr id="21" name="TextBox 20"/>
          <p:cNvSpPr txBox="1"/>
          <p:nvPr/>
        </p:nvSpPr>
        <p:spPr>
          <a:xfrm>
            <a:off x="823119" y="2500964"/>
            <a:ext cx="8534400" cy="707886"/>
          </a:xfrm>
          <a:prstGeom prst="rect">
            <a:avLst/>
          </a:prstGeom>
          <a:noFill/>
        </p:spPr>
        <p:txBody>
          <a:bodyPr wrap="square" rtlCol="0">
            <a:spAutoFit/>
          </a:bodyPr>
          <a:lstStyle/>
          <a:p>
            <a:pPr eaLnBrk="1" fontAlgn="auto" hangingPunct="1">
              <a:spcBef>
                <a:spcPts val="0"/>
              </a:spcBef>
              <a:spcAft>
                <a:spcPts val="0"/>
              </a:spcAft>
            </a:pPr>
            <a:r>
              <a:rPr lang="en-US" sz="3200"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Liệt</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kê</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những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việc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mình</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có</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thể</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làm</a:t>
            </a:r>
            <a:r>
              <a:rPr lang="en-US" sz="4000" b="1" dirty="0" smtClean="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1356519" y="3211680"/>
            <a:ext cx="8915400" cy="5632311"/>
          </a:xfrm>
          <a:prstGeom prst="rect">
            <a:avLst/>
          </a:prstGeom>
          <a:noFill/>
        </p:spPr>
        <p:txBody>
          <a:bodyPr wrap="square" rtlCol="0">
            <a:spAutoFit/>
          </a:bodyPr>
          <a:lstStyle/>
          <a:p>
            <a:pPr eaLnBrk="1" fontAlgn="auto" hangingPunct="1">
              <a:spcBef>
                <a:spcPts val="0"/>
              </a:spcBef>
              <a:spcAft>
                <a:spcPts val="0"/>
              </a:spcAft>
            </a:pPr>
            <a:r>
              <a:rPr lang="en-US" sz="3200" dirty="0" smtClean="0">
                <a:solidFill>
                  <a:srgbClr val="FF0000"/>
                </a:solidFill>
                <a:latin typeface="Times New Roman" panose="02020603050405020304" pitchFamily="18" charset="0"/>
                <a:cs typeface="Times New Roman" panose="02020603050405020304" pitchFamily="18" charset="0"/>
              </a:rPr>
              <a:t> </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Quyên</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góp</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quần</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áo</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không</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dùng</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đến</a:t>
            </a:r>
            <a:r>
              <a:rPr lang="en-US" sz="4000" b="1" dirty="0" smtClean="0">
                <a:solidFill>
                  <a:srgbClr val="3333FF"/>
                </a:solidFill>
                <a:latin typeface="Times New Roman" panose="02020603050405020304" pitchFamily="18" charset="0"/>
                <a:cs typeface="Times New Roman" panose="02020603050405020304" pitchFamily="18" charset="0"/>
              </a:rPr>
              <a:t> những </a:t>
            </a:r>
            <a:r>
              <a:rPr lang="en-US" sz="4000" b="1" dirty="0" err="1" smtClean="0">
                <a:solidFill>
                  <a:srgbClr val="3333FF"/>
                </a:solidFill>
                <a:latin typeface="Times New Roman" panose="02020603050405020304" pitchFamily="18" charset="0"/>
                <a:cs typeface="Times New Roman" panose="02020603050405020304" pitchFamily="18" charset="0"/>
              </a:rPr>
              <a:t>còn</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mới</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giặt</a:t>
            </a:r>
            <a:r>
              <a:rPr lang="en-US" sz="4000" b="1" dirty="0" smtClean="0">
                <a:solidFill>
                  <a:srgbClr val="3333FF"/>
                </a:solidFill>
                <a:latin typeface="Times New Roman" panose="02020603050405020304" pitchFamily="18" charset="0"/>
                <a:cs typeface="Times New Roman" panose="02020603050405020304" pitchFamily="18" charset="0"/>
              </a:rPr>
              <a:t> sạch </a:t>
            </a:r>
            <a:r>
              <a:rPr lang="en-US" sz="4000" b="1" dirty="0" err="1" smtClean="0">
                <a:solidFill>
                  <a:srgbClr val="3333FF"/>
                </a:solidFill>
                <a:latin typeface="Times New Roman" panose="02020603050405020304" pitchFamily="18" charset="0"/>
                <a:cs typeface="Times New Roman" panose="02020603050405020304" pitchFamily="18" charset="0"/>
              </a:rPr>
              <a:t>sẽ</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gấp</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gọn</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gàng</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và</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mang</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đến</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trung</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tâm</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từ</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thiện</a:t>
            </a:r>
            <a:r>
              <a:rPr lang="en-US" sz="4000" b="1" dirty="0" smtClean="0">
                <a:solidFill>
                  <a:srgbClr val="3333FF"/>
                </a:solidFill>
                <a:latin typeface="Times New Roman" panose="02020603050405020304" pitchFamily="18" charset="0"/>
                <a:cs typeface="Times New Roman" panose="02020603050405020304" pitchFamily="18" charset="0"/>
              </a:rPr>
              <a:t>.</a:t>
            </a:r>
          </a:p>
          <a:p>
            <a:pPr eaLnBrk="1" fontAlgn="auto" hangingPunct="1">
              <a:spcBef>
                <a:spcPts val="0"/>
              </a:spcBef>
              <a:spcAft>
                <a:spcPts val="0"/>
              </a:spcAft>
            </a:pP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Trích</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một</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số</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tiền</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nhỏ</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mà</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mình</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tiết</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kiệm</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được</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ủng</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hộ</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các</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bạn</a:t>
            </a:r>
            <a:r>
              <a:rPr lang="en-US" sz="4000" b="1" dirty="0" smtClean="0">
                <a:solidFill>
                  <a:srgbClr val="3333FF"/>
                </a:solidFill>
                <a:latin typeface="Times New Roman" panose="02020603050405020304" pitchFamily="18" charset="0"/>
                <a:cs typeface="Times New Roman" panose="02020603050405020304" pitchFamily="18" charset="0"/>
              </a:rPr>
              <a:t>.</a:t>
            </a:r>
          </a:p>
          <a:p>
            <a:pPr eaLnBrk="1" fontAlgn="auto" hangingPunct="1">
              <a:spcBef>
                <a:spcPts val="0"/>
              </a:spcBef>
              <a:spcAft>
                <a:spcPts val="0"/>
              </a:spcAft>
            </a:pP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Soạn</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sách</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vở</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còn</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dùng</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được</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gửi</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tới</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các</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bạn</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cùng</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lũ</a:t>
            </a:r>
            <a:r>
              <a:rPr lang="en-US" sz="4000" b="1" dirty="0" smtClean="0">
                <a:solidFill>
                  <a:srgbClr val="3333FF"/>
                </a:solidFill>
                <a:latin typeface="Times New Roman" panose="02020603050405020304" pitchFamily="18" charset="0"/>
                <a:cs typeface="Times New Roman" panose="02020603050405020304" pitchFamily="18" charset="0"/>
              </a:rPr>
              <a:t>.</a:t>
            </a:r>
          </a:p>
          <a:p>
            <a:pPr eaLnBrk="1" fontAlgn="auto" hangingPunct="1">
              <a:spcBef>
                <a:spcPts val="0"/>
              </a:spcBef>
              <a:spcAft>
                <a:spcPts val="0"/>
              </a:spcAft>
            </a:pP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Kêu</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gọi</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lòng</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hảo</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tâm</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từ</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các</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mạnh</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thường</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4000" b="1" dirty="0" err="1" smtClean="0">
                <a:solidFill>
                  <a:srgbClr val="3333FF"/>
                </a:solidFill>
                <a:latin typeface="Times New Roman" panose="02020603050405020304" pitchFamily="18" charset="0"/>
                <a:cs typeface="Times New Roman" panose="02020603050405020304" pitchFamily="18" charset="0"/>
              </a:rPr>
              <a:t>quân</a:t>
            </a:r>
            <a:r>
              <a:rPr lang="en-US" sz="4000" b="1" dirty="0" smtClean="0">
                <a:solidFill>
                  <a:srgbClr val="3333FF"/>
                </a:solidFill>
                <a:latin typeface="Times New Roman" panose="02020603050405020304" pitchFamily="18" charset="0"/>
                <a:cs typeface="Times New Roman" panose="02020603050405020304" pitchFamily="18" charset="0"/>
              </a:rPr>
              <a:t>.</a:t>
            </a:r>
            <a:endParaRPr lang="en-US" sz="4000" b="1"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3604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 calcmode="lin" valueType="num">
                                      <p:cBhvr additive="base">
                                        <p:cTn id="22"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4">
                                            <p:txEl>
                                              <p:pRg st="1" end="1"/>
                                            </p:txEl>
                                          </p:spTgt>
                                        </p:tgtEl>
                                        <p:attrNameLst>
                                          <p:attrName>style.visibility</p:attrName>
                                        </p:attrNameLst>
                                      </p:cBhvr>
                                      <p:to>
                                        <p:strVal val="visible"/>
                                      </p:to>
                                    </p:set>
                                    <p:anim calcmode="lin" valueType="num">
                                      <p:cBhvr>
                                        <p:cTn id="28" dur="500" fill="hold"/>
                                        <p:tgtEl>
                                          <p:spTgt spid="24">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24">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2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4">
                                            <p:txEl>
                                              <p:pRg st="2" end="2"/>
                                            </p:txEl>
                                          </p:spTgt>
                                        </p:tgtEl>
                                        <p:attrNameLst>
                                          <p:attrName>style.visibility</p:attrName>
                                        </p:attrNameLst>
                                      </p:cBhvr>
                                      <p:to>
                                        <p:strVal val="visible"/>
                                      </p:to>
                                    </p:set>
                                    <p:anim calcmode="lin" valueType="num">
                                      <p:cBhvr additive="base">
                                        <p:cTn id="35"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4">
                                            <p:txEl>
                                              <p:pRg st="3" end="3"/>
                                            </p:txEl>
                                          </p:spTgt>
                                        </p:tgtEl>
                                        <p:attrNameLst>
                                          <p:attrName>style.visibility</p:attrName>
                                        </p:attrNameLst>
                                      </p:cBhvr>
                                      <p:to>
                                        <p:strVal val="visible"/>
                                      </p:to>
                                    </p:set>
                                    <p:anim calcmode="lin" valueType="num">
                                      <p:cBhvr additive="base">
                                        <p:cTn id="41" dur="500" fill="hold"/>
                                        <p:tgtEl>
                                          <p:spTgt spid="24">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Cần hình thành thói quen ăn uống lành mạ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15" name="Group 14"/>
          <p:cNvGrpSpPr/>
          <p:nvPr/>
        </p:nvGrpSpPr>
        <p:grpSpPr>
          <a:xfrm>
            <a:off x="240140" y="1622852"/>
            <a:ext cx="14859000" cy="707886"/>
            <a:chOff x="1508918" y="1888664"/>
            <a:chExt cx="9374290" cy="707886"/>
          </a:xfrm>
        </p:grpSpPr>
        <p:sp>
          <p:nvSpPr>
            <p:cNvPr id="16" name="Rectangle 15"/>
            <p:cNvSpPr/>
            <p:nvPr/>
          </p:nvSpPr>
          <p:spPr>
            <a:xfrm>
              <a:off x="1508918" y="1888664"/>
              <a:ext cx="9374290" cy="70788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2</a:t>
              </a: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 </a:t>
              </a:r>
              <a:r>
                <a:rPr kumimoji="0" lang="nl-NL" sz="4000" b="1" i="0" u="none" strike="noStrike" kern="1200" cap="none" spc="0" normalizeH="0" baseline="0" noProof="0" dirty="0">
                  <a:ln>
                    <a:noFill/>
                  </a:ln>
                  <a:solidFill>
                    <a:srgbClr val="FF0066"/>
                  </a:solidFill>
                  <a:effectLst/>
                  <a:uLnTx/>
                  <a:uFillTx/>
                  <a:latin typeface="Times New Roman" panose="02020603050405020304" pitchFamily="18" charset="0"/>
                  <a:ea typeface="Times New Roman" panose="02020603050405020304" pitchFamily="18" charset="0"/>
                  <a:cs typeface="+mn-cs"/>
                </a:rPr>
                <a:t>Tạo một món quà gửi tặng các bạn vùng thiên tai, dịch bệnh</a:t>
              </a: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a:t>
              </a:r>
              <a:endPar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cxnSp>
          <p:nvCxnSpPr>
            <p:cNvPr id="17" name="Straight Connector 16"/>
            <p:cNvCxnSpPr/>
            <p:nvPr/>
          </p:nvCxnSpPr>
          <p:spPr>
            <a:xfrm>
              <a:off x="2052016" y="2565772"/>
              <a:ext cx="8671670"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 name="Picture 1"/>
          <p:cNvPicPr>
            <a:picLocks noChangeAspect="1"/>
          </p:cNvPicPr>
          <p:nvPr/>
        </p:nvPicPr>
        <p:blipFill>
          <a:blip r:embed="rId2"/>
          <a:stretch>
            <a:fillRect/>
          </a:stretch>
        </p:blipFill>
        <p:spPr>
          <a:xfrm>
            <a:off x="486325" y="2667000"/>
            <a:ext cx="4772386" cy="4343400"/>
          </a:xfrm>
          <a:prstGeom prst="rect">
            <a:avLst/>
          </a:prstGeom>
        </p:spPr>
      </p:pic>
      <p:pic>
        <p:nvPicPr>
          <p:cNvPr id="3074" name="Picture 2" descr="Cứu trợ đồng bào miền Trung: Để tấm lòng trao đi trọn vẹn - Hànộimớ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0269" y="2667000"/>
            <a:ext cx="4820951" cy="43338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ói Bánh Cứu Trợ Đồng Bào Lũ Lụt Miền Trung - GIÁO PHẬN BAN MÊ THUỘ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5478" y="2666999"/>
            <a:ext cx="5166641" cy="433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207066"/>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Cần hình thành thói quen ăn uống lành mạ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15" name="Group 14"/>
          <p:cNvGrpSpPr/>
          <p:nvPr/>
        </p:nvGrpSpPr>
        <p:grpSpPr>
          <a:xfrm>
            <a:off x="240140" y="1622852"/>
            <a:ext cx="14859000" cy="707886"/>
            <a:chOff x="1508918" y="1888664"/>
            <a:chExt cx="9374290" cy="707886"/>
          </a:xfrm>
        </p:grpSpPr>
        <p:sp>
          <p:nvSpPr>
            <p:cNvPr id="16" name="Rectangle 15"/>
            <p:cNvSpPr/>
            <p:nvPr/>
          </p:nvSpPr>
          <p:spPr>
            <a:xfrm>
              <a:off x="1508918" y="1888664"/>
              <a:ext cx="9374290" cy="70788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2</a:t>
              </a: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 </a:t>
              </a:r>
              <a:r>
                <a:rPr kumimoji="0" lang="nl-NL" sz="4000" b="1" i="0" u="none" strike="noStrike" kern="1200" cap="none" spc="0" normalizeH="0" baseline="0" noProof="0" dirty="0">
                  <a:ln>
                    <a:noFill/>
                  </a:ln>
                  <a:solidFill>
                    <a:srgbClr val="FF0066"/>
                  </a:solidFill>
                  <a:effectLst/>
                  <a:uLnTx/>
                  <a:uFillTx/>
                  <a:latin typeface="Times New Roman" panose="02020603050405020304" pitchFamily="18" charset="0"/>
                  <a:ea typeface="Times New Roman" panose="02020603050405020304" pitchFamily="18" charset="0"/>
                  <a:cs typeface="+mn-cs"/>
                </a:rPr>
                <a:t>Tạo một món quà gửi tặng các bạn vùng thiên tai, dịch bệnh</a:t>
              </a: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a:t>
              </a:r>
              <a:endPar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cxnSp>
          <p:nvCxnSpPr>
            <p:cNvPr id="17" name="Straight Connector 16"/>
            <p:cNvCxnSpPr/>
            <p:nvPr/>
          </p:nvCxnSpPr>
          <p:spPr>
            <a:xfrm>
              <a:off x="2052016" y="2565772"/>
              <a:ext cx="8671670"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4098" name="Picture 2" descr="Cảm động học sinh tiểu học đi quyên góp từng đồng cứu trợ miền Tr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02" y="2667000"/>
            <a:ext cx="5072917" cy="4648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uận An - Tin Ủy ban nhân dâ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120" y="2667000"/>
            <a:ext cx="5181600" cy="46482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ÁO QUẢNG TRỊ ĐƯA TIN VỀ CHUYẾN CỨU TRỢ CỦA BNI FOUNDATION - BNI Viet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2670" y="2667001"/>
            <a:ext cx="5055919"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243352"/>
      </p:ext>
    </p:extLst>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10914</TotalTime>
  <Words>319</Words>
  <Application>Microsoft Office PowerPoint</Application>
  <PresentationFormat>Custom</PresentationFormat>
  <Paragraphs>22</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1164</cp:revision>
  <dcterms:created xsi:type="dcterms:W3CDTF">2008-09-09T22:52:10Z</dcterms:created>
  <dcterms:modified xsi:type="dcterms:W3CDTF">2025-03-17T05:18:32Z</dcterms:modified>
</cp:coreProperties>
</file>