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492" r:id="rId3"/>
    <p:sldId id="491" r:id="rId4"/>
    <p:sldId id="296" r:id="rId5"/>
    <p:sldId id="478" r:id="rId6"/>
    <p:sldId id="477" r:id="rId7"/>
    <p:sldId id="302" r:id="rId8"/>
    <p:sldId id="483" r:id="rId9"/>
    <p:sldId id="486" r:id="rId10"/>
    <p:sldId id="487" r:id="rId11"/>
    <p:sldId id="488" r:id="rId12"/>
    <p:sldId id="489" r:id="rId13"/>
    <p:sldId id="490" r:id="rId14"/>
    <p:sldId id="485" r:id="rId15"/>
    <p:sldId id="480" r:id="rId16"/>
    <p:sldId id="479" r:id="rId17"/>
    <p:sldId id="286" r:id="rId18"/>
    <p:sldId id="482" r:id="rId19"/>
    <p:sldId id="484" r:id="rId20"/>
    <p:sldId id="287" r:id="rId21"/>
    <p:sldId id="290" r:id="rId22"/>
    <p:sldId id="276" r:id="rId23"/>
    <p:sldId id="278" r:id="rId24"/>
    <p:sldId id="289" r:id="rId25"/>
    <p:sldId id="280" r:id="rId26"/>
    <p:sldId id="281"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BACAB-9E1E-4394-882F-DCCD578B72CC}" type="datetimeFigureOut">
              <a:rPr lang="en-US" smtClean="0"/>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B6509-EF3A-402D-8350-64E28CF889C7}" type="slidenum">
              <a:rPr lang="en-US" smtClean="0"/>
              <a:t>‹#›</a:t>
            </a:fld>
            <a:endParaRPr lang="en-US"/>
          </a:p>
        </p:txBody>
      </p:sp>
    </p:spTree>
    <p:extLst>
      <p:ext uri="{BB962C8B-B14F-4D97-AF65-F5344CB8AC3E}">
        <p14:creationId xmlns:p14="http://schemas.microsoft.com/office/powerpoint/2010/main" val="203279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2867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en-US" altLang="en-US" sz="1200" dirty="0"/>
              <a:t>1</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600" rtl="0" eaLnBrk="1" fontAlgn="auto" latinLnBrk="0" hangingPunct="1">
              <a:lnSpc>
                <a:spcPct val="100000"/>
              </a:lnSpc>
              <a:spcBef>
                <a:spcPts val="0"/>
              </a:spcBef>
              <a:spcAft>
                <a:spcPts val="0"/>
              </a:spcAft>
              <a:buClrTx/>
              <a:buSzTx/>
              <a:buFontTx/>
              <a:buNone/>
              <a:defRPr/>
            </a:pPr>
            <a:fld id="{45EEDFA5-E43D-4B22-9FC2-46BBB5A46D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7C0-8FBC-5C9A-76AE-D3DFC7352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CE4F8-3CF4-2552-DCD9-58963DACA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D6BD3-A541-C8EA-6E2F-540F21C996C1}"/>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5" name="Footer Placeholder 4">
            <a:extLst>
              <a:ext uri="{FF2B5EF4-FFF2-40B4-BE49-F238E27FC236}">
                <a16:creationId xmlns:a16="http://schemas.microsoft.com/office/drawing/2014/main" id="{55DB6883-36E9-30B8-2B1B-E74D70598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EC859-E3B3-7478-173B-C78AEFC1CAB1}"/>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159897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685D-8371-1289-FD14-F91BAE46E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03AA1-328D-5BE2-A6EA-760B167E5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AD8E-4873-E113-4CA4-10F6B0713461}"/>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5" name="Footer Placeholder 4">
            <a:extLst>
              <a:ext uri="{FF2B5EF4-FFF2-40B4-BE49-F238E27FC236}">
                <a16:creationId xmlns:a16="http://schemas.microsoft.com/office/drawing/2014/main" id="{8CC28085-1742-9410-44B4-351143D3A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05F4E-2BC3-FA6B-8F11-486B2C8280DC}"/>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258780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89D3C1-8024-572C-2108-29FDDCF897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ECC9D2-8CF4-08AB-BF57-010679FFDF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5C959-E20D-D25A-00BF-CD67BB51D8F7}"/>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5" name="Footer Placeholder 4">
            <a:extLst>
              <a:ext uri="{FF2B5EF4-FFF2-40B4-BE49-F238E27FC236}">
                <a16:creationId xmlns:a16="http://schemas.microsoft.com/office/drawing/2014/main" id="{B764117B-981A-772F-1693-B946116DF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E1CB0-3E00-092A-C20E-BA7A668EF25F}"/>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261909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6816-2E3C-4E71-BB76-5082B4242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F938E2-425B-A6C0-8636-74C25D69D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76913-6440-8056-6FD7-430F95685F40}"/>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5" name="Footer Placeholder 4">
            <a:extLst>
              <a:ext uri="{FF2B5EF4-FFF2-40B4-BE49-F238E27FC236}">
                <a16:creationId xmlns:a16="http://schemas.microsoft.com/office/drawing/2014/main" id="{A22AA840-92F4-1B80-70E6-A1147C2C2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5A4EE-EB45-FF66-61D7-ECBB176F6C91}"/>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395135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7D08-9712-90D6-8E89-A81DF94BE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211D8-A0D3-6A58-7E62-F78D56E90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F74DD2-A216-EDBA-164A-EC4929A7FB98}"/>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5" name="Footer Placeholder 4">
            <a:extLst>
              <a:ext uri="{FF2B5EF4-FFF2-40B4-BE49-F238E27FC236}">
                <a16:creationId xmlns:a16="http://schemas.microsoft.com/office/drawing/2014/main" id="{3ED3B516-C360-DDE7-B162-41B77D4D4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30E88-E612-A087-099B-C690D1F717CF}"/>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20941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0381-1A78-3D92-31A6-D5B9AAEBF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B5F25-D31C-5098-53CE-CC56653590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DB201-834E-71F0-6EFD-537512B8E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C42BDE-6584-26C0-D144-EF5F9004360A}"/>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6" name="Footer Placeholder 5">
            <a:extLst>
              <a:ext uri="{FF2B5EF4-FFF2-40B4-BE49-F238E27FC236}">
                <a16:creationId xmlns:a16="http://schemas.microsoft.com/office/drawing/2014/main" id="{79215108-CECF-A385-E532-AAF529134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2B061-430D-9ACE-F192-8C5310A47F84}"/>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197990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BBA4-1ACD-35E8-EBC6-23A6DC4A0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8F1FD-9EA0-E9E4-3B51-66315D517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7C3274-7C3B-5D8C-3E67-7241A97D4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4818E-4C81-6E3E-A956-A37122453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B37D8-B6BA-42BD-BE7B-EC41CA0BA9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67DC4-FF37-6656-6B75-7D90795FEBA4}"/>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8" name="Footer Placeholder 7">
            <a:extLst>
              <a:ext uri="{FF2B5EF4-FFF2-40B4-BE49-F238E27FC236}">
                <a16:creationId xmlns:a16="http://schemas.microsoft.com/office/drawing/2014/main" id="{934421BF-B85F-35B1-A6F2-EC94EB7EC9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3B359C-E60A-028D-FFBE-B458992E4DF7}"/>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380620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EED5-75AF-02A2-25E1-86B96D9B3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A16AF4-5B23-5B7A-4568-1D1395426DE6}"/>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4" name="Footer Placeholder 3">
            <a:extLst>
              <a:ext uri="{FF2B5EF4-FFF2-40B4-BE49-F238E27FC236}">
                <a16:creationId xmlns:a16="http://schemas.microsoft.com/office/drawing/2014/main" id="{F8CDFC91-FCD9-73DB-4B2C-E5609D864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B5BDF8-C521-9960-1C3E-434CFB4EDE73}"/>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311431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66146-E52A-ECF6-8956-A6FD8A68BB51}"/>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3" name="Footer Placeholder 2">
            <a:extLst>
              <a:ext uri="{FF2B5EF4-FFF2-40B4-BE49-F238E27FC236}">
                <a16:creationId xmlns:a16="http://schemas.microsoft.com/office/drawing/2014/main" id="{612B7100-544B-0B17-D825-667B4CC2A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755C4-473E-9B73-C6B9-B1D0B06012B3}"/>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312547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9A56-36FF-659E-C422-888C6E477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506C6A-021B-E872-CD60-BD6F2B799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8A6A6-FB4A-7540-608A-3026DC17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19856-9353-7208-F200-26134ADCFA5C}"/>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6" name="Footer Placeholder 5">
            <a:extLst>
              <a:ext uri="{FF2B5EF4-FFF2-40B4-BE49-F238E27FC236}">
                <a16:creationId xmlns:a16="http://schemas.microsoft.com/office/drawing/2014/main" id="{C17B811F-FD57-7625-0B6F-AB938B462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FEC20-59AF-0DC7-091E-46FB3247381E}"/>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257942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D5B0-8C55-32C7-1008-5468040CD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9DD10-D042-4C9D-176D-6749F430C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358B8A-906F-3C69-BCE5-F8F833F65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57934-7510-8C8C-0F27-9566C5B87855}"/>
              </a:ext>
            </a:extLst>
          </p:cNvPr>
          <p:cNvSpPr>
            <a:spLocks noGrp="1"/>
          </p:cNvSpPr>
          <p:nvPr>
            <p:ph type="dt" sz="half" idx="10"/>
          </p:nvPr>
        </p:nvSpPr>
        <p:spPr/>
        <p:txBody>
          <a:bodyPr/>
          <a:lstStyle/>
          <a:p>
            <a:fld id="{FFE079F5-1C1F-41ED-9107-83BC065349B5}" type="datetimeFigureOut">
              <a:rPr lang="en-US" smtClean="0"/>
              <a:t>10/14/2023</a:t>
            </a:fld>
            <a:endParaRPr lang="en-US"/>
          </a:p>
        </p:txBody>
      </p:sp>
      <p:sp>
        <p:nvSpPr>
          <p:cNvPr id="6" name="Footer Placeholder 5">
            <a:extLst>
              <a:ext uri="{FF2B5EF4-FFF2-40B4-BE49-F238E27FC236}">
                <a16:creationId xmlns:a16="http://schemas.microsoft.com/office/drawing/2014/main" id="{16E501AA-38F0-B950-73C7-973DDD39E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FDD07-3D63-7601-318D-8D2C880BA30B}"/>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403020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D1FB0-3386-CDA9-67D5-298D99737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654E5-F7C7-15DE-CAC4-0D6853482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F1980-DE80-BEF3-8F51-ECF6E339D5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079F5-1C1F-41ED-9107-83BC065349B5}" type="datetimeFigureOut">
              <a:rPr lang="en-US" smtClean="0"/>
              <a:t>10/14/2023</a:t>
            </a:fld>
            <a:endParaRPr lang="en-US"/>
          </a:p>
        </p:txBody>
      </p:sp>
      <p:sp>
        <p:nvSpPr>
          <p:cNvPr id="5" name="Footer Placeholder 4">
            <a:extLst>
              <a:ext uri="{FF2B5EF4-FFF2-40B4-BE49-F238E27FC236}">
                <a16:creationId xmlns:a16="http://schemas.microsoft.com/office/drawing/2014/main" id="{C9FAB495-21BE-4569-4E9A-513CE1C0D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1AE452-56C2-60A8-2A1F-AB9788340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DDB89-CAB9-491E-B9F6-5AEA310B9F33}" type="slidenum">
              <a:rPr lang="en-US" smtClean="0"/>
              <a:t>‹#›</a:t>
            </a:fld>
            <a:endParaRPr lang="en-US"/>
          </a:p>
        </p:txBody>
      </p:sp>
    </p:spTree>
    <p:extLst>
      <p:ext uri="{BB962C8B-B14F-4D97-AF65-F5344CB8AC3E}">
        <p14:creationId xmlns:p14="http://schemas.microsoft.com/office/powerpoint/2010/main" val="645248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4">
            <a:extLst>
              <a:ext uri="{FF2B5EF4-FFF2-40B4-BE49-F238E27FC236}">
                <a16:creationId xmlns:a16="http://schemas.microsoft.com/office/drawing/2014/main" id="{78104B83-FE2B-47CC-9C50-4EE2954F2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31" name="图片 1">
            <a:extLst>
              <a:ext uri="{FF2B5EF4-FFF2-40B4-BE49-F238E27FC236}">
                <a16:creationId xmlns:a16="http://schemas.microsoft.com/office/drawing/2014/main" id="{F2290AFB-B6FC-4EE2-8D65-BA4998029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2" name="图片 2">
            <a:extLst>
              <a:ext uri="{FF2B5EF4-FFF2-40B4-BE49-F238E27FC236}">
                <a16:creationId xmlns:a16="http://schemas.microsoft.com/office/drawing/2014/main" id="{2A4B7E9B-1829-4401-BB71-AC8C5D073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784" y="3668221"/>
            <a:ext cx="4591194" cy="2916087"/>
          </a:xfrm>
          <a:prstGeom prst="rect">
            <a:avLst/>
          </a:prstGeom>
        </p:spPr>
      </p:pic>
      <p:sp>
        <p:nvSpPr>
          <p:cNvPr id="11" name="TextBox 10">
            <a:extLst>
              <a:ext uri="{FF2B5EF4-FFF2-40B4-BE49-F238E27FC236}">
                <a16:creationId xmlns:a16="http://schemas.microsoft.com/office/drawing/2014/main" id="{6573B5F1-27F1-4BC8-8838-713D8A57DB0D}"/>
              </a:ext>
            </a:extLst>
          </p:cNvPr>
          <p:cNvSpPr txBox="1"/>
          <p:nvPr/>
        </p:nvSpPr>
        <p:spPr>
          <a:xfrm>
            <a:off x="1254389" y="1729229"/>
            <a:ext cx="8274755" cy="1938992"/>
          </a:xfrm>
          <a:prstGeom prst="rect">
            <a:avLst/>
          </a:prstGeom>
          <a:noFill/>
        </p:spPr>
        <p:txBody>
          <a:bodyPr wrap="square" rtlCol="0">
            <a:spAutoFit/>
          </a:bodyPr>
          <a:lstStyle/>
          <a:p>
            <a:pPr algn="ctr"/>
            <a:r>
              <a:rPr lang="en-US" sz="2800">
                <a:solidFill>
                  <a:srgbClr val="FF0000"/>
                </a:solidFill>
                <a:latin typeface="Nunito Black" pitchFamily="2" charset="0"/>
                <a:ea typeface="Verdana" panose="020B0604030504040204" pitchFamily="34" charset="0"/>
              </a:rPr>
              <a:t>Tiếng Việt</a:t>
            </a:r>
          </a:p>
          <a:p>
            <a:pPr algn="ctr"/>
            <a:endParaRPr lang="en-US" sz="2800">
              <a:solidFill>
                <a:srgbClr val="FF0000"/>
              </a:solidFill>
              <a:latin typeface="Nunito Black" pitchFamily="2" charset="0"/>
              <a:ea typeface="Verdana" panose="020B0604030504040204" pitchFamily="34" charset="0"/>
            </a:endParaRPr>
          </a:p>
          <a:p>
            <a:pPr algn="ctr"/>
            <a:r>
              <a:rPr lang="en-US" sz="3600">
                <a:solidFill>
                  <a:srgbClr val="FF0000"/>
                </a:solidFill>
                <a:latin typeface="Nunito Black" pitchFamily="2" charset="0"/>
                <a:ea typeface="Verdana" panose="020B0604030504040204" pitchFamily="34" charset="0"/>
              </a:rPr>
              <a:t>Bài 14:  CUỘC HỌP CỦA CHỮ VIẾT</a:t>
            </a:r>
          </a:p>
          <a:p>
            <a:pPr algn="ctr"/>
            <a:endParaRPr lang="en-US" sz="2800">
              <a:solidFill>
                <a:srgbClr val="FF0000"/>
              </a:solidFill>
              <a:latin typeface="Nunito Black" pitchFamily="2" charset="0"/>
              <a:ea typeface="Verdana" panose="020B060403050404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D6FD8-3155-4F28-9B3B-D8E216B7576B}"/>
              </a:ext>
            </a:extLst>
          </p:cNvPr>
          <p:cNvSpPr txBox="1"/>
          <p:nvPr/>
        </p:nvSpPr>
        <p:spPr>
          <a:xfrm>
            <a:off x="3816626" y="13254"/>
            <a:ext cx="4558748" cy="553998"/>
          </a:xfrm>
          <a:prstGeom prst="rect">
            <a:avLst/>
          </a:prstGeom>
          <a:noFill/>
        </p:spPr>
        <p:txBody>
          <a:bodyPr wrap="square" rtlCol="0">
            <a:spAutoFit/>
          </a:bodyPr>
          <a:lstStyle/>
          <a:p>
            <a:pPr algn="ctr"/>
            <a:r>
              <a:rPr lang="en-US" sz="3000" b="1">
                <a:solidFill>
                  <a:srgbClr val="FF0000"/>
                </a:solidFill>
                <a:latin typeface="Tahoma" panose="020B0604030504040204" pitchFamily="34" charset="0"/>
                <a:ea typeface="Tahoma" panose="020B0604030504040204" pitchFamily="34" charset="0"/>
                <a:cs typeface="Tahoma" panose="020B0604030504040204" pitchFamily="34" charset="0"/>
              </a:rPr>
              <a:t>Cuộc họp của chữ viết</a:t>
            </a:r>
          </a:p>
        </p:txBody>
      </p:sp>
      <p:sp>
        <p:nvSpPr>
          <p:cNvPr id="3" name="TextBox 2">
            <a:extLst>
              <a:ext uri="{FF2B5EF4-FFF2-40B4-BE49-F238E27FC236}">
                <a16:creationId xmlns:a16="http://schemas.microsoft.com/office/drawing/2014/main" id="{064D7B43-D7DC-44B3-9FCA-BA71D229150E}"/>
              </a:ext>
            </a:extLst>
          </p:cNvPr>
          <p:cNvSpPr txBox="1"/>
          <p:nvPr/>
        </p:nvSpPr>
        <p:spPr>
          <a:xfrm>
            <a:off x="251790" y="572365"/>
            <a:ext cx="11900452" cy="6247864"/>
          </a:xfrm>
          <a:prstGeom prst="rect">
            <a:avLst/>
          </a:prstGeom>
          <a:noFill/>
        </p:spPr>
        <p:txBody>
          <a:bodyPr wrap="square">
            <a:spAutoFit/>
          </a:bodyPr>
          <a:lstStyle/>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Vừa tan học, các chữ cái và dấu câu đã ngồi lại họp. Bác chữ A dõng dạc mở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Thưa các bạn! Hôm nay, chúng ta họp để tìm cách giúp đỡ em Hoàng. Hoàng hoàn toàn không biết chấm câu. Có đoạn văn em viết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Có tiếng xì xào:</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Thế nghĩa là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Tiếng cười rộ lên. Dấu chấm nói: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Theo tôi, tất cả là do cậu này chẳng bao giờ để ý đến dấu câu. Mỏi tay chỗ nào, cậu ta chấm chỗ ấy.</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Cả mấy dấu câu đều lắc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Ẩu thế nhỉ!</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Bác chữ A đề nghị:</a:t>
            </a:r>
          </a:p>
          <a:p>
            <a:pPr algn="just"/>
            <a:r>
              <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 mỗi khi em Hoàng định chấm câu, anh dấu chấm cần yêu cầu Hoàng đọc lại nội dung câu văn một lần nữa đã. Được không nào?</a:t>
            </a:r>
            <a:endPar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(Phỏng theo Trần Ninh Hồ)</a:t>
            </a:r>
          </a:p>
        </p:txBody>
      </p:sp>
      <p:sp>
        <p:nvSpPr>
          <p:cNvPr id="4" name="TextBox 3">
            <a:extLst>
              <a:ext uri="{FF2B5EF4-FFF2-40B4-BE49-F238E27FC236}">
                <a16:creationId xmlns:a16="http://schemas.microsoft.com/office/drawing/2014/main" id="{0360A267-C953-4E34-88C2-792DD2E5DA6C}"/>
              </a:ext>
            </a:extLst>
          </p:cNvPr>
          <p:cNvSpPr txBox="1"/>
          <p:nvPr/>
        </p:nvSpPr>
        <p:spPr>
          <a:xfrm>
            <a:off x="26505" y="567252"/>
            <a:ext cx="318052" cy="523220"/>
          </a:xfrm>
          <a:prstGeom prst="rect">
            <a:avLst/>
          </a:prstGeom>
          <a:noFill/>
        </p:spPr>
        <p:txBody>
          <a:bodyPr wrap="square" rtlCol="0">
            <a:spAutoFit/>
          </a:bodyPr>
          <a:lstStyle/>
          <a:p>
            <a:r>
              <a:rPr lang="en-US" sz="2800" b="1">
                <a:solidFill>
                  <a:srgbClr val="0070C0"/>
                </a:solidFill>
              </a:rPr>
              <a:t>1</a:t>
            </a:r>
          </a:p>
        </p:txBody>
      </p:sp>
      <p:sp>
        <p:nvSpPr>
          <p:cNvPr id="5" name="TextBox 4">
            <a:extLst>
              <a:ext uri="{FF2B5EF4-FFF2-40B4-BE49-F238E27FC236}">
                <a16:creationId xmlns:a16="http://schemas.microsoft.com/office/drawing/2014/main" id="{DB8D0066-0B3E-400E-83C6-21BEA9EC42C4}"/>
              </a:ext>
            </a:extLst>
          </p:cNvPr>
          <p:cNvSpPr txBox="1"/>
          <p:nvPr/>
        </p:nvSpPr>
        <p:spPr>
          <a:xfrm>
            <a:off x="6629" y="2058121"/>
            <a:ext cx="318052" cy="523220"/>
          </a:xfrm>
          <a:prstGeom prst="rect">
            <a:avLst/>
          </a:prstGeom>
          <a:noFill/>
        </p:spPr>
        <p:txBody>
          <a:bodyPr wrap="square" rtlCol="0">
            <a:spAutoFit/>
          </a:bodyPr>
          <a:lstStyle/>
          <a:p>
            <a:r>
              <a:rPr lang="en-US" sz="2800" b="1">
                <a:solidFill>
                  <a:srgbClr val="0070C0"/>
                </a:solidFill>
              </a:rPr>
              <a:t>2</a:t>
            </a:r>
          </a:p>
        </p:txBody>
      </p:sp>
      <p:sp>
        <p:nvSpPr>
          <p:cNvPr id="6" name="TextBox 5">
            <a:extLst>
              <a:ext uri="{FF2B5EF4-FFF2-40B4-BE49-F238E27FC236}">
                <a16:creationId xmlns:a16="http://schemas.microsoft.com/office/drawing/2014/main" id="{63E5B3AD-313E-47F1-91AD-C3A22C3160DA}"/>
              </a:ext>
            </a:extLst>
          </p:cNvPr>
          <p:cNvSpPr txBox="1"/>
          <p:nvPr/>
        </p:nvSpPr>
        <p:spPr>
          <a:xfrm>
            <a:off x="6629" y="3224313"/>
            <a:ext cx="318052" cy="523220"/>
          </a:xfrm>
          <a:prstGeom prst="rect">
            <a:avLst/>
          </a:prstGeom>
          <a:noFill/>
        </p:spPr>
        <p:txBody>
          <a:bodyPr wrap="square" rtlCol="0">
            <a:spAutoFit/>
          </a:bodyPr>
          <a:lstStyle/>
          <a:p>
            <a:r>
              <a:rPr lang="en-US" sz="2800" b="1">
                <a:solidFill>
                  <a:srgbClr val="0070C0"/>
                </a:solidFill>
              </a:rPr>
              <a:t>3</a:t>
            </a:r>
          </a:p>
        </p:txBody>
      </p:sp>
      <p:sp>
        <p:nvSpPr>
          <p:cNvPr id="7" name="TextBox 6">
            <a:extLst>
              <a:ext uri="{FF2B5EF4-FFF2-40B4-BE49-F238E27FC236}">
                <a16:creationId xmlns:a16="http://schemas.microsoft.com/office/drawing/2014/main" id="{4FEC6100-A37F-4C08-82DC-03D1AFB4C3AF}"/>
              </a:ext>
            </a:extLst>
          </p:cNvPr>
          <p:cNvSpPr txBox="1"/>
          <p:nvPr/>
        </p:nvSpPr>
        <p:spPr>
          <a:xfrm>
            <a:off x="-13249" y="5139251"/>
            <a:ext cx="318052" cy="523220"/>
          </a:xfrm>
          <a:prstGeom prst="rect">
            <a:avLst/>
          </a:prstGeom>
          <a:noFill/>
        </p:spPr>
        <p:txBody>
          <a:bodyPr wrap="square" rtlCol="0">
            <a:spAutoFit/>
          </a:bodyPr>
          <a:lstStyle/>
          <a:p>
            <a:r>
              <a:rPr lang="en-US" sz="2800" b="1">
                <a:solidFill>
                  <a:srgbClr val="0070C0"/>
                </a:solidFill>
              </a:rPr>
              <a:t>4</a:t>
            </a:r>
          </a:p>
        </p:txBody>
      </p:sp>
    </p:spTree>
    <p:extLst>
      <p:ext uri="{BB962C8B-B14F-4D97-AF65-F5344CB8AC3E}">
        <p14:creationId xmlns:p14="http://schemas.microsoft.com/office/powerpoint/2010/main" val="25517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C5E24F-7060-4DCF-9C49-C650DB0C2C03}"/>
              </a:ext>
            </a:extLst>
          </p:cNvPr>
          <p:cNvGrpSpPr/>
          <p:nvPr/>
        </p:nvGrpSpPr>
        <p:grpSpPr>
          <a:xfrm>
            <a:off x="162147" y="412871"/>
            <a:ext cx="11623304" cy="6124115"/>
            <a:chOff x="217756" y="65357"/>
            <a:chExt cx="11838777" cy="6473286"/>
          </a:xfrm>
          <a:noFill/>
        </p:grpSpPr>
        <p:sp>
          <p:nvSpPr>
            <p:cNvPr id="3" name="Rectangle: Rounded Corners 2">
              <a:extLst>
                <a:ext uri="{FF2B5EF4-FFF2-40B4-BE49-F238E27FC236}">
                  <a16:creationId xmlns:a16="http://schemas.microsoft.com/office/drawing/2014/main" id="{90B92CC6-5CC0-4AF6-B0B1-2AAD4D110BEC}"/>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39BD2EF9-05D1-40B2-91A4-F4FCEBCAFC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5" name="Oval 4">
              <a:extLst>
                <a:ext uri="{FF2B5EF4-FFF2-40B4-BE49-F238E27FC236}">
                  <a16:creationId xmlns:a16="http://schemas.microsoft.com/office/drawing/2014/main" id="{0244F85D-0111-4ED4-90AF-07C151BA8BDC}"/>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6" name="Oval 5">
              <a:extLst>
                <a:ext uri="{FF2B5EF4-FFF2-40B4-BE49-F238E27FC236}">
                  <a16:creationId xmlns:a16="http://schemas.microsoft.com/office/drawing/2014/main" id="{8450F1F3-717D-44D2-B8D2-E89476F96F79}"/>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7" name="Oval 6">
              <a:extLst>
                <a:ext uri="{FF2B5EF4-FFF2-40B4-BE49-F238E27FC236}">
                  <a16:creationId xmlns:a16="http://schemas.microsoft.com/office/drawing/2014/main" id="{383F9C21-350C-4375-BA50-2697AD43ED11}"/>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8" name="Oval 7">
              <a:extLst>
                <a:ext uri="{FF2B5EF4-FFF2-40B4-BE49-F238E27FC236}">
                  <a16:creationId xmlns:a16="http://schemas.microsoft.com/office/drawing/2014/main" id="{216A585F-1FEF-4B87-8CEF-875039A0557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9" name="Oval 8">
              <a:extLst>
                <a:ext uri="{FF2B5EF4-FFF2-40B4-BE49-F238E27FC236}">
                  <a16:creationId xmlns:a16="http://schemas.microsoft.com/office/drawing/2014/main" id="{A51DFB52-1B37-436F-B984-2AEF86ED29FB}"/>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10" name="Oval 9">
              <a:extLst>
                <a:ext uri="{FF2B5EF4-FFF2-40B4-BE49-F238E27FC236}">
                  <a16:creationId xmlns:a16="http://schemas.microsoft.com/office/drawing/2014/main" id="{CFBEB97F-5505-4D91-B445-50885DFE70DC}"/>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11" name="Oval 10">
              <a:extLst>
                <a:ext uri="{FF2B5EF4-FFF2-40B4-BE49-F238E27FC236}">
                  <a16:creationId xmlns:a16="http://schemas.microsoft.com/office/drawing/2014/main" id="{B17D6905-1764-4EF1-897D-98102C49ED47}"/>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6C200D9B-52CC-4701-BD1B-E69FE4D2CC20}"/>
              </a:ext>
            </a:extLst>
          </p:cNvPr>
          <p:cNvGrpSpPr/>
          <p:nvPr/>
        </p:nvGrpSpPr>
        <p:grpSpPr>
          <a:xfrm>
            <a:off x="2374906" y="675893"/>
            <a:ext cx="4737132" cy="748989"/>
            <a:chOff x="1079860" y="150287"/>
            <a:chExt cx="2880723" cy="503813"/>
          </a:xfrm>
        </p:grpSpPr>
        <p:sp>
          <p:nvSpPr>
            <p:cNvPr id="14" name="Rectangle: Rounded Corners 43">
              <a:extLst>
                <a:ext uri="{FF2B5EF4-FFF2-40B4-BE49-F238E27FC236}">
                  <a16:creationId xmlns:a16="http://schemas.microsoft.com/office/drawing/2014/main" id="{ABED6791-F096-44BF-ABA0-C4D0EAF2274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547DB2E6-1F39-4A38-A723-A6596E781314}"/>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6B092A3E-3886-4FAF-BB51-E4938E4B83F5}"/>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17" name="Rectangle 16">
            <a:extLst>
              <a:ext uri="{FF2B5EF4-FFF2-40B4-BE49-F238E27FC236}">
                <a16:creationId xmlns:a16="http://schemas.microsoft.com/office/drawing/2014/main" id="{EAAA60AC-04C7-473F-BB1F-2C29E68B06BF}"/>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18" name="Group 17">
            <a:extLst>
              <a:ext uri="{FF2B5EF4-FFF2-40B4-BE49-F238E27FC236}">
                <a16:creationId xmlns:a16="http://schemas.microsoft.com/office/drawing/2014/main" id="{6307B070-4DCB-4D3C-8444-958DCC4B0265}"/>
              </a:ext>
            </a:extLst>
          </p:cNvPr>
          <p:cNvGrpSpPr/>
          <p:nvPr/>
        </p:nvGrpSpPr>
        <p:grpSpPr>
          <a:xfrm>
            <a:off x="2329940" y="2339134"/>
            <a:ext cx="7868387" cy="2867642"/>
            <a:chOff x="2329940" y="2339134"/>
            <a:chExt cx="7868387" cy="2867642"/>
          </a:xfrm>
        </p:grpSpPr>
        <p:sp>
          <p:nvSpPr>
            <p:cNvPr id="19" name="Rounded Rectangle 54">
              <a:extLst>
                <a:ext uri="{FF2B5EF4-FFF2-40B4-BE49-F238E27FC236}">
                  <a16:creationId xmlns:a16="http://schemas.microsoft.com/office/drawing/2014/main" id="{640BD098-F638-4608-9C5F-5DD7DA8240E3}"/>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0" name="Rectangle 19">
              <a:extLst>
                <a:ext uri="{FF2B5EF4-FFF2-40B4-BE49-F238E27FC236}">
                  <a16:creationId xmlns:a16="http://schemas.microsoft.com/office/drawing/2014/main" id="{20BE7215-8B1B-4CC5-B235-D9B52A2A2C77}"/>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1" name="Oval 20">
              <a:extLst>
                <a:ext uri="{FF2B5EF4-FFF2-40B4-BE49-F238E27FC236}">
                  <a16:creationId xmlns:a16="http://schemas.microsoft.com/office/drawing/2014/main" id="{9B91E19D-377A-4CF6-9124-8F5B2EB10EC1}"/>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2" name="Rounded Rectangle 59">
              <a:extLst>
                <a:ext uri="{FF2B5EF4-FFF2-40B4-BE49-F238E27FC236}">
                  <a16:creationId xmlns:a16="http://schemas.microsoft.com/office/drawing/2014/main" id="{3F29A6A2-91B9-4DEF-A0D4-61207F53B1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Rectangle 22">
              <a:extLst>
                <a:ext uri="{FF2B5EF4-FFF2-40B4-BE49-F238E27FC236}">
                  <a16:creationId xmlns:a16="http://schemas.microsoft.com/office/drawing/2014/main" id="{2EB5ADC9-4FDB-421C-A934-D0698D0A09DC}"/>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4" name="Oval 23">
              <a:extLst>
                <a:ext uri="{FF2B5EF4-FFF2-40B4-BE49-F238E27FC236}">
                  <a16:creationId xmlns:a16="http://schemas.microsoft.com/office/drawing/2014/main" id="{E728D7D6-AD3D-40A1-806A-1C8D25AC4119}"/>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5" name="Rounded Rectangle 62">
              <a:extLst>
                <a:ext uri="{FF2B5EF4-FFF2-40B4-BE49-F238E27FC236}">
                  <a16:creationId xmlns:a16="http://schemas.microsoft.com/office/drawing/2014/main" id="{27F0467A-A217-4933-8980-78DE3CDBE11C}"/>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id="{FBD53705-D1BF-4F3E-A198-14CF0735B963}"/>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7" name="Oval 26">
              <a:extLst>
                <a:ext uri="{FF2B5EF4-FFF2-40B4-BE49-F238E27FC236}">
                  <a16:creationId xmlns:a16="http://schemas.microsoft.com/office/drawing/2014/main" id="{C83BCF52-75A2-44F0-97E6-F408D4515F8C}"/>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8" name="Picture 2" descr="Star Cartoon Images, Stock Photos &amp;amp; Vectors | Shutterstock">
              <a:extLst>
                <a:ext uri="{FF2B5EF4-FFF2-40B4-BE49-F238E27FC236}">
                  <a16:creationId xmlns:a16="http://schemas.microsoft.com/office/drawing/2014/main" id="{59732156-67B4-4AFE-8AD6-05292BF7EB9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A998A5AC-120D-4CAD-A767-107350AF43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DBB04F59-15A8-45E3-95C8-0DDD1BE99E7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83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85D94C-18D6-4AC8-AB0F-E4FD5F3C233E}"/>
              </a:ext>
            </a:extLst>
          </p:cNvPr>
          <p:cNvSpPr txBox="1"/>
          <p:nvPr/>
        </p:nvSpPr>
        <p:spPr>
          <a:xfrm>
            <a:off x="3816626" y="13254"/>
            <a:ext cx="4558748" cy="553998"/>
          </a:xfrm>
          <a:prstGeom prst="rect">
            <a:avLst/>
          </a:prstGeom>
          <a:noFill/>
        </p:spPr>
        <p:txBody>
          <a:bodyPr wrap="square" rtlCol="0">
            <a:spAutoFit/>
          </a:bodyPr>
          <a:lstStyle/>
          <a:p>
            <a:pPr algn="ctr"/>
            <a:r>
              <a:rPr lang="en-US" sz="3000" b="1">
                <a:solidFill>
                  <a:srgbClr val="FF0000"/>
                </a:solidFill>
                <a:latin typeface="Tahoma" panose="020B0604030504040204" pitchFamily="34" charset="0"/>
                <a:ea typeface="Tahoma" panose="020B0604030504040204" pitchFamily="34" charset="0"/>
                <a:cs typeface="Tahoma" panose="020B0604030504040204" pitchFamily="34" charset="0"/>
              </a:rPr>
              <a:t>Cuộc họp của chữ viết</a:t>
            </a:r>
          </a:p>
        </p:txBody>
      </p:sp>
      <p:sp>
        <p:nvSpPr>
          <p:cNvPr id="3" name="TextBox 2">
            <a:extLst>
              <a:ext uri="{FF2B5EF4-FFF2-40B4-BE49-F238E27FC236}">
                <a16:creationId xmlns:a16="http://schemas.microsoft.com/office/drawing/2014/main" id="{7C6C7A7D-1D2C-48F4-89D1-B3A58DB563AE}"/>
              </a:ext>
            </a:extLst>
          </p:cNvPr>
          <p:cNvSpPr txBox="1"/>
          <p:nvPr/>
        </p:nvSpPr>
        <p:spPr>
          <a:xfrm>
            <a:off x="251790" y="572365"/>
            <a:ext cx="11900452" cy="6247864"/>
          </a:xfrm>
          <a:prstGeom prst="rect">
            <a:avLst/>
          </a:prstGeom>
          <a:noFill/>
        </p:spPr>
        <p:txBody>
          <a:bodyPr wrap="square">
            <a:spAutoFit/>
          </a:bodyPr>
          <a:lstStyle/>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Vừa tan học, các chữ cái và dấu câu đã ngồi lại họp. Bác chữ A dõng dạc mở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Thưa các bạn! Hôm nay, chúng ta họp để tìm cách giúp đỡ em Hoàng. Hoàng hoàn toàn không biết chấm câu. Có đoạn văn em viết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Có tiếng xì xào:</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Thế nghĩa là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Tiếng cười rộ lên. Dấu chấm nói: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Theo tôi, tất cả là do cậu này chẳng bao giờ để ý đến dấu câu. Mỏi tay chỗ nào, cậu ta chấm chỗ ấy.</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Cả mấy dấu câu đều lắc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Ẩu thế nhỉ!</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Bác chữ A đề nghị:</a:t>
            </a:r>
          </a:p>
          <a:p>
            <a:pPr algn="just"/>
            <a:r>
              <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 mỗi khi em Hoàng định chấm câu, anh dấu chấm cần yêu cầu Hoàng đọc lại nội dung câu văn một lần nữa đã. Được không nào?</a:t>
            </a:r>
            <a:endPar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(Phỏng theo Trần Ninh Hồ)</a:t>
            </a:r>
          </a:p>
        </p:txBody>
      </p:sp>
      <p:sp>
        <p:nvSpPr>
          <p:cNvPr id="4" name="TextBox 3">
            <a:extLst>
              <a:ext uri="{FF2B5EF4-FFF2-40B4-BE49-F238E27FC236}">
                <a16:creationId xmlns:a16="http://schemas.microsoft.com/office/drawing/2014/main" id="{59CC9A40-A3ED-4673-B61F-C52BB500924F}"/>
              </a:ext>
            </a:extLst>
          </p:cNvPr>
          <p:cNvSpPr txBox="1"/>
          <p:nvPr/>
        </p:nvSpPr>
        <p:spPr>
          <a:xfrm>
            <a:off x="26505" y="567252"/>
            <a:ext cx="318052" cy="523220"/>
          </a:xfrm>
          <a:prstGeom prst="rect">
            <a:avLst/>
          </a:prstGeom>
          <a:noFill/>
        </p:spPr>
        <p:txBody>
          <a:bodyPr wrap="square" rtlCol="0">
            <a:spAutoFit/>
          </a:bodyPr>
          <a:lstStyle/>
          <a:p>
            <a:r>
              <a:rPr lang="en-US" sz="2800" b="1">
                <a:solidFill>
                  <a:srgbClr val="0070C0"/>
                </a:solidFill>
              </a:rPr>
              <a:t>1</a:t>
            </a:r>
          </a:p>
        </p:txBody>
      </p:sp>
      <p:sp>
        <p:nvSpPr>
          <p:cNvPr id="5" name="TextBox 4">
            <a:extLst>
              <a:ext uri="{FF2B5EF4-FFF2-40B4-BE49-F238E27FC236}">
                <a16:creationId xmlns:a16="http://schemas.microsoft.com/office/drawing/2014/main" id="{F70E602F-1108-4F57-A609-EBC56391FE8F}"/>
              </a:ext>
            </a:extLst>
          </p:cNvPr>
          <p:cNvSpPr txBox="1"/>
          <p:nvPr/>
        </p:nvSpPr>
        <p:spPr>
          <a:xfrm>
            <a:off x="6629" y="2058121"/>
            <a:ext cx="318052" cy="523220"/>
          </a:xfrm>
          <a:prstGeom prst="rect">
            <a:avLst/>
          </a:prstGeom>
          <a:noFill/>
        </p:spPr>
        <p:txBody>
          <a:bodyPr wrap="square" rtlCol="0">
            <a:spAutoFit/>
          </a:bodyPr>
          <a:lstStyle/>
          <a:p>
            <a:r>
              <a:rPr lang="en-US" sz="2800" b="1">
                <a:solidFill>
                  <a:srgbClr val="0070C0"/>
                </a:solidFill>
              </a:rPr>
              <a:t>2</a:t>
            </a:r>
          </a:p>
        </p:txBody>
      </p:sp>
      <p:sp>
        <p:nvSpPr>
          <p:cNvPr id="6" name="TextBox 5">
            <a:extLst>
              <a:ext uri="{FF2B5EF4-FFF2-40B4-BE49-F238E27FC236}">
                <a16:creationId xmlns:a16="http://schemas.microsoft.com/office/drawing/2014/main" id="{164EF4DA-0506-41F8-935A-649B25AF3A7E}"/>
              </a:ext>
            </a:extLst>
          </p:cNvPr>
          <p:cNvSpPr txBox="1"/>
          <p:nvPr/>
        </p:nvSpPr>
        <p:spPr>
          <a:xfrm>
            <a:off x="6629" y="3224313"/>
            <a:ext cx="318052" cy="523220"/>
          </a:xfrm>
          <a:prstGeom prst="rect">
            <a:avLst/>
          </a:prstGeom>
          <a:noFill/>
        </p:spPr>
        <p:txBody>
          <a:bodyPr wrap="square" rtlCol="0">
            <a:spAutoFit/>
          </a:bodyPr>
          <a:lstStyle/>
          <a:p>
            <a:r>
              <a:rPr lang="en-US" sz="2800" b="1">
                <a:solidFill>
                  <a:srgbClr val="0070C0"/>
                </a:solidFill>
              </a:rPr>
              <a:t>3</a:t>
            </a:r>
          </a:p>
        </p:txBody>
      </p:sp>
      <p:sp>
        <p:nvSpPr>
          <p:cNvPr id="7" name="TextBox 6">
            <a:extLst>
              <a:ext uri="{FF2B5EF4-FFF2-40B4-BE49-F238E27FC236}">
                <a16:creationId xmlns:a16="http://schemas.microsoft.com/office/drawing/2014/main" id="{F4572161-73E3-42EB-9447-B9AC3997BC5E}"/>
              </a:ext>
            </a:extLst>
          </p:cNvPr>
          <p:cNvSpPr txBox="1"/>
          <p:nvPr/>
        </p:nvSpPr>
        <p:spPr>
          <a:xfrm>
            <a:off x="-13249" y="5139251"/>
            <a:ext cx="318052" cy="523220"/>
          </a:xfrm>
          <a:prstGeom prst="rect">
            <a:avLst/>
          </a:prstGeom>
          <a:noFill/>
        </p:spPr>
        <p:txBody>
          <a:bodyPr wrap="square" rtlCol="0">
            <a:spAutoFit/>
          </a:bodyPr>
          <a:lstStyle/>
          <a:p>
            <a:r>
              <a:rPr lang="en-US" sz="2800" b="1">
                <a:solidFill>
                  <a:srgbClr val="0070C0"/>
                </a:solidFill>
              </a:rPr>
              <a:t>4</a:t>
            </a:r>
          </a:p>
        </p:txBody>
      </p:sp>
    </p:spTree>
    <p:extLst>
      <p:ext uri="{BB962C8B-B14F-4D97-AF65-F5344CB8AC3E}">
        <p14:creationId xmlns:p14="http://schemas.microsoft.com/office/powerpoint/2010/main" val="40767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A5F1CE9-DBC9-4C57-ABE3-4C1B5DEC26D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 name="Rectangle: Rounded Corners 43">
            <a:extLst>
              <a:ext uri="{FF2B5EF4-FFF2-40B4-BE49-F238E27FC236}">
                <a16:creationId xmlns:a16="http://schemas.microsoft.com/office/drawing/2014/main" id="{EE773776-65D6-4E29-B63D-88FC56007079}"/>
              </a:ext>
            </a:extLst>
          </p:cNvPr>
          <p:cNvSpPr/>
          <p:nvPr/>
        </p:nvSpPr>
        <p:spPr>
          <a:xfrm>
            <a:off x="1446700"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43">
            <a:extLst>
              <a:ext uri="{FF2B5EF4-FFF2-40B4-BE49-F238E27FC236}">
                <a16:creationId xmlns:a16="http://schemas.microsoft.com/office/drawing/2014/main" id="{7B2373C6-3874-45F4-89EE-47E0BED2935D}"/>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3">
            <a:extLst>
              <a:ext uri="{FF2B5EF4-FFF2-40B4-BE49-F238E27FC236}">
                <a16:creationId xmlns:a16="http://schemas.microsoft.com/office/drawing/2014/main" id="{71DD13F7-CCBE-48C3-BCE2-A9809B227DF8}"/>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6C7EBED-F520-492F-8EB6-35DB32E8BC01}"/>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7" name="Rectangle 6">
            <a:extLst>
              <a:ext uri="{FF2B5EF4-FFF2-40B4-BE49-F238E27FC236}">
                <a16:creationId xmlns:a16="http://schemas.microsoft.com/office/drawing/2014/main" id="{B5FB640D-CB2F-4FC3-9017-592F8C49B517}"/>
              </a:ext>
            </a:extLst>
          </p:cNvPr>
          <p:cNvSpPr/>
          <p:nvPr/>
        </p:nvSpPr>
        <p:spPr>
          <a:xfrm>
            <a:off x="1525723" y="1500022"/>
            <a:ext cx="10916647" cy="523220"/>
          </a:xfrm>
          <a:prstGeom prst="rect">
            <a:avLst/>
          </a:prstGeom>
        </p:spPr>
        <p:txBody>
          <a:bodyPr wrap="square">
            <a:spAutoFit/>
          </a:bodyPr>
          <a:lstStyle/>
          <a:p>
            <a:r>
              <a:rPr lang="en-US" sz="2800" b="1">
                <a:latin typeface="Nunito Black" pitchFamily="2" charset="0"/>
              </a:rPr>
              <a:t>Câu chuyện kể về cuộc họp của những ai?</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74452F71-7252-455B-9742-3B3D62610271}"/>
              </a:ext>
            </a:extLst>
          </p:cNvPr>
          <p:cNvSpPr/>
          <p:nvPr/>
        </p:nvSpPr>
        <p:spPr>
          <a:xfrm>
            <a:off x="1687003" y="2404002"/>
            <a:ext cx="10136529" cy="523220"/>
          </a:xfrm>
          <a:prstGeom prst="rect">
            <a:avLst/>
          </a:prstGeom>
        </p:spPr>
        <p:txBody>
          <a:bodyPr wrap="square">
            <a:spAutoFit/>
          </a:bodyPr>
          <a:lstStyle/>
          <a:p>
            <a:r>
              <a:rPr lang="en-US" sz="2800" b="1">
                <a:latin typeface="Nunito Black" pitchFamily="2" charset="0"/>
              </a:rPr>
              <a:t>Cuộc họp đó bàn về chuyện gì?</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a:extLst>
              <a:ext uri="{FF2B5EF4-FFF2-40B4-BE49-F238E27FC236}">
                <a16:creationId xmlns:a16="http://schemas.microsoft.com/office/drawing/2014/main" id="{7912E074-997B-4912-938A-F737C6474F1E}"/>
              </a:ext>
            </a:extLst>
          </p:cNvPr>
          <p:cNvSpPr/>
          <p:nvPr/>
        </p:nvSpPr>
        <p:spPr>
          <a:xfrm>
            <a:off x="1533884" y="3584066"/>
            <a:ext cx="10770723" cy="523220"/>
          </a:xfrm>
          <a:prstGeom prst="rect">
            <a:avLst/>
          </a:prstGeom>
        </p:spPr>
        <p:txBody>
          <a:bodyPr wrap="square">
            <a:spAutoFit/>
          </a:bodyPr>
          <a:lstStyle/>
          <a:p>
            <a:pPr>
              <a:defRPr/>
            </a:pPr>
            <a:r>
              <a:rPr lang="en-US" sz="2800">
                <a:latin typeface="Nunito Black" pitchFamily="2" charset="0"/>
              </a:rPr>
              <a:t>Vì sao không ai hiểu những điều bạn Hoàng đã viết?</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3C7E7677-DDB0-4687-9EBF-1133F6361A75}"/>
              </a:ext>
            </a:extLst>
          </p:cNvPr>
          <p:cNvGrpSpPr/>
          <p:nvPr/>
        </p:nvGrpSpPr>
        <p:grpSpPr>
          <a:xfrm>
            <a:off x="1432442" y="4515943"/>
            <a:ext cx="10436246" cy="1026318"/>
            <a:chOff x="1526400" y="4536707"/>
            <a:chExt cx="8221971" cy="808419"/>
          </a:xfrm>
        </p:grpSpPr>
        <p:sp>
          <p:nvSpPr>
            <p:cNvPr id="11" name="Rectangle: Rounded Corners 43">
              <a:extLst>
                <a:ext uri="{FF2B5EF4-FFF2-40B4-BE49-F238E27FC236}">
                  <a16:creationId xmlns:a16="http://schemas.microsoft.com/office/drawing/2014/main" id="{77A73A63-83F1-40AA-97CA-80780A402292}"/>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ABDAA3B3-DCFE-4F88-926C-4FFEF6D45CE3}"/>
                </a:ext>
              </a:extLst>
            </p:cNvPr>
            <p:cNvSpPr/>
            <p:nvPr/>
          </p:nvSpPr>
          <p:spPr>
            <a:xfrm>
              <a:off x="1526400" y="4593588"/>
              <a:ext cx="8103315" cy="751538"/>
            </a:xfrm>
            <a:prstGeom prst="rect">
              <a:avLst/>
            </a:prstGeom>
          </p:spPr>
          <p:txBody>
            <a:bodyPr wrap="square">
              <a:spAutoFit/>
            </a:bodyPr>
            <a:lstStyle/>
            <a:p>
              <a:pPr>
                <a:defRPr/>
              </a:pPr>
              <a:r>
                <a:rPr lang="en-US" sz="2800" b="1">
                  <a:solidFill>
                    <a:schemeClr val="tx1"/>
                  </a:solidFill>
                  <a:latin typeface="Nunito Black" pitchFamily="2" charset="0"/>
                  <a:cs typeface="Times New Roman" panose="02020603050405020304" pitchFamily="18" charset="0"/>
                </a:rPr>
                <a:t>Dựa vào lời đề nghị của bác chữ A, sắp xếp các bước mà Hoàng cần thực hiện?</a:t>
              </a:r>
              <a:endPar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3" name="Picture 12">
            <a:extLst>
              <a:ext uri="{FF2B5EF4-FFF2-40B4-BE49-F238E27FC236}">
                <a16:creationId xmlns:a16="http://schemas.microsoft.com/office/drawing/2014/main" id="{017AE793-2AB4-41BF-B38B-C2399BD603D6}"/>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14" name="Picture 13">
            <a:extLst>
              <a:ext uri="{FF2B5EF4-FFF2-40B4-BE49-F238E27FC236}">
                <a16:creationId xmlns:a16="http://schemas.microsoft.com/office/drawing/2014/main" id="{915B50C2-BFC6-4C0B-9E48-1E12CB3FA09C}"/>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15" name="Picture 14">
            <a:extLst>
              <a:ext uri="{FF2B5EF4-FFF2-40B4-BE49-F238E27FC236}">
                <a16:creationId xmlns:a16="http://schemas.microsoft.com/office/drawing/2014/main" id="{0AA94F7C-19D9-484C-82DC-037DF177A325}"/>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16" name="Picture 15">
            <a:extLst>
              <a:ext uri="{FF2B5EF4-FFF2-40B4-BE49-F238E27FC236}">
                <a16:creationId xmlns:a16="http://schemas.microsoft.com/office/drawing/2014/main" id="{11373C5D-B5E9-40A0-9B1F-F99717B19E6F}"/>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17" name="Freeform 197">
            <a:extLst>
              <a:ext uri="{FF2B5EF4-FFF2-40B4-BE49-F238E27FC236}">
                <a16:creationId xmlns:a16="http://schemas.microsoft.com/office/drawing/2014/main" id="{92711CF9-C7AC-4448-929C-A0E74D657957}"/>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descr="Logo&#10;&#10;Description automatically generated">
            <a:extLst>
              <a:ext uri="{FF2B5EF4-FFF2-40B4-BE49-F238E27FC236}">
                <a16:creationId xmlns:a16="http://schemas.microsoft.com/office/drawing/2014/main" id="{0774DC4B-9B2C-460B-9177-2426C18095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19" name="Group 18">
            <a:extLst>
              <a:ext uri="{FF2B5EF4-FFF2-40B4-BE49-F238E27FC236}">
                <a16:creationId xmlns:a16="http://schemas.microsoft.com/office/drawing/2014/main" id="{24AD3A29-E37B-4BE6-944E-41FA8E59323C}"/>
              </a:ext>
            </a:extLst>
          </p:cNvPr>
          <p:cNvGrpSpPr/>
          <p:nvPr/>
        </p:nvGrpSpPr>
        <p:grpSpPr>
          <a:xfrm>
            <a:off x="1395024" y="5591210"/>
            <a:ext cx="10427629" cy="858171"/>
            <a:chOff x="1532497" y="4536707"/>
            <a:chExt cx="8215874" cy="693635"/>
          </a:xfrm>
        </p:grpSpPr>
        <p:sp>
          <p:nvSpPr>
            <p:cNvPr id="20" name="Rectangle: Rounded Corners 43">
              <a:extLst>
                <a:ext uri="{FF2B5EF4-FFF2-40B4-BE49-F238E27FC236}">
                  <a16:creationId xmlns:a16="http://schemas.microsoft.com/office/drawing/2014/main" id="{6DC4CA9E-0B0B-424E-ACAC-2B212DFB2220}"/>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B9F37BC9-C3D7-449C-8E38-B267E3138B5E}"/>
                </a:ext>
              </a:extLst>
            </p:cNvPr>
            <p:cNvSpPr/>
            <p:nvPr/>
          </p:nvSpPr>
          <p:spPr>
            <a:xfrm>
              <a:off x="1546146" y="4643710"/>
              <a:ext cx="8169634" cy="42290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a:solidFill>
                    <a:schemeClr val="tx1"/>
                  </a:solidFill>
                  <a:latin typeface="Nunito Black" pitchFamily="2" charset="0"/>
                  <a:cs typeface="Times New Roman" panose="02020603050405020304" pitchFamily="18" charset="0"/>
                </a:rPr>
                <a:t>Em hãy góp thêm ý kiến để giúp bạn Hoàng viết đúng?</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8974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0-#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8" grpId="0"/>
      <p:bldP spid="9"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F138D835-5136-4CE0-80AA-8277DA072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51431" y="3590707"/>
            <a:ext cx="2940569" cy="2443203"/>
          </a:xfrm>
          <a:prstGeom prst="rect">
            <a:avLst/>
          </a:prstGeom>
        </p:spPr>
      </p:pic>
      <p:sp>
        <p:nvSpPr>
          <p:cNvPr id="5" name="TextBox 4">
            <a:extLst>
              <a:ext uri="{FF2B5EF4-FFF2-40B4-BE49-F238E27FC236}">
                <a16:creationId xmlns:a16="http://schemas.microsoft.com/office/drawing/2014/main" id="{1030497C-12EB-45EE-A78C-32A9C375DF67}"/>
              </a:ext>
            </a:extLst>
          </p:cNvPr>
          <p:cNvSpPr txBox="1"/>
          <p:nvPr/>
        </p:nvSpPr>
        <p:spPr>
          <a:xfrm>
            <a:off x="1050783" y="938883"/>
            <a:ext cx="8714476" cy="578882"/>
          </a:xfrm>
          <a:prstGeom prst="roundRect">
            <a:avLst>
              <a:gd name="adj" fmla="val 50000"/>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a:solidFill>
                  <a:srgbClr val="0070C0"/>
                </a:solidFill>
                <a:latin typeface="Nunito Black" pitchFamily="2" charset="0"/>
                <a:ea typeface="Open Sans" panose="020B0606030504020204" pitchFamily="34" charset="0"/>
                <a:cs typeface="Open Sans" panose="020B0606030504020204" pitchFamily="34" charset="0"/>
              </a:rPr>
              <a:t>Câu</a:t>
            </a:r>
            <a:r>
              <a:rPr lang="en-US" sz="2800" b="1" dirty="0">
                <a:solidFill>
                  <a:srgbClr val="0070C0"/>
                </a:solidFill>
                <a:latin typeface="Nunito Black" pitchFamily="2" charset="0"/>
                <a:ea typeface="Open Sans" panose="020B0606030504020204" pitchFamily="34" charset="0"/>
                <a:cs typeface="Open Sans" panose="020B0606030504020204" pitchFamily="34" charset="0"/>
              </a:rPr>
              <a:t> 1: </a:t>
            </a:r>
            <a:r>
              <a:rPr lang="en-US" sz="2800" b="1" dirty="0" err="1">
                <a:latin typeface="Nunito Black" pitchFamily="2" charset="0"/>
              </a:rPr>
              <a:t>Câu</a:t>
            </a:r>
            <a:r>
              <a:rPr lang="en-US" sz="2800" b="1" dirty="0">
                <a:latin typeface="Nunito Black" pitchFamily="2" charset="0"/>
              </a:rPr>
              <a:t> </a:t>
            </a:r>
            <a:r>
              <a:rPr lang="en-US" sz="2800" b="1" dirty="0" err="1">
                <a:latin typeface="Nunito Black" pitchFamily="2" charset="0"/>
              </a:rPr>
              <a:t>chuyện</a:t>
            </a:r>
            <a:r>
              <a:rPr lang="en-US" sz="2800" b="1" dirty="0">
                <a:latin typeface="Nunito Black" pitchFamily="2" charset="0"/>
              </a:rPr>
              <a:t> </a:t>
            </a:r>
            <a:r>
              <a:rPr lang="en-US" sz="2800" b="1" dirty="0" err="1">
                <a:latin typeface="Nunito Black" pitchFamily="2" charset="0"/>
              </a:rPr>
              <a:t>kể</a:t>
            </a:r>
            <a:r>
              <a:rPr lang="en-US" sz="2800" b="1" dirty="0">
                <a:latin typeface="Nunito Black" pitchFamily="2" charset="0"/>
              </a:rPr>
              <a:t> </a:t>
            </a:r>
            <a:r>
              <a:rPr lang="en-US" sz="2800" b="1" dirty="0" err="1">
                <a:latin typeface="Nunito Black" pitchFamily="2" charset="0"/>
              </a:rPr>
              <a:t>về</a:t>
            </a:r>
            <a:r>
              <a:rPr lang="en-US" sz="2800" b="1" dirty="0">
                <a:latin typeface="Nunito Black" pitchFamily="2" charset="0"/>
              </a:rPr>
              <a:t> </a:t>
            </a:r>
            <a:r>
              <a:rPr lang="en-US" sz="2800" b="1" dirty="0" err="1">
                <a:latin typeface="Nunito Black" pitchFamily="2" charset="0"/>
              </a:rPr>
              <a:t>cuộc</a:t>
            </a:r>
            <a:r>
              <a:rPr lang="en-US" sz="2800" b="1" dirty="0">
                <a:latin typeface="Nunito Black" pitchFamily="2" charset="0"/>
              </a:rPr>
              <a:t> </a:t>
            </a:r>
            <a:r>
              <a:rPr lang="en-US" sz="2800" b="1" dirty="0" err="1">
                <a:latin typeface="Nunito Black" pitchFamily="2" charset="0"/>
              </a:rPr>
              <a:t>họp</a:t>
            </a:r>
            <a:r>
              <a:rPr lang="en-US" sz="2800" b="1" dirty="0">
                <a:latin typeface="Nunito Black" pitchFamily="2" charset="0"/>
              </a:rPr>
              <a:t> </a:t>
            </a:r>
            <a:r>
              <a:rPr lang="en-US" sz="2800" b="1" dirty="0" err="1">
                <a:latin typeface="Nunito Black" pitchFamily="2" charset="0"/>
              </a:rPr>
              <a:t>của</a:t>
            </a:r>
            <a:r>
              <a:rPr lang="en-US" sz="2800" b="1" dirty="0">
                <a:latin typeface="Nunito Black" pitchFamily="2" charset="0"/>
              </a:rPr>
              <a:t> </a:t>
            </a:r>
            <a:r>
              <a:rPr lang="en-US" sz="2800" b="1" dirty="0" err="1">
                <a:latin typeface="Nunito Black" pitchFamily="2" charset="0"/>
              </a:rPr>
              <a:t>những</a:t>
            </a:r>
            <a:r>
              <a:rPr lang="en-US" sz="2800" b="1" dirty="0">
                <a:latin typeface="Nunito Black" pitchFamily="2" charset="0"/>
              </a:rPr>
              <a:t> ai?</a:t>
            </a:r>
            <a:endParaRPr lang="en-US" sz="2800" b="1" dirty="0">
              <a:latin typeface="Nunito Black"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F3A0BD9-F85D-4665-B706-A1E4D34F330F}"/>
              </a:ext>
            </a:extLst>
          </p:cNvPr>
          <p:cNvSpPr txBox="1"/>
          <p:nvPr/>
        </p:nvSpPr>
        <p:spPr>
          <a:xfrm>
            <a:off x="1479032" y="4848054"/>
            <a:ext cx="7752412" cy="954107"/>
          </a:xfrm>
          <a:prstGeom prst="rect">
            <a:avLst/>
          </a:prstGeom>
          <a:noFill/>
        </p:spPr>
        <p:txBody>
          <a:bodyPr wrap="square">
            <a:spAutoFit/>
          </a:bodyPr>
          <a:lstStyle/>
          <a:p>
            <a:r>
              <a:rPr lang="en-US" sz="2800" dirty="0" err="1">
                <a:solidFill>
                  <a:srgbClr val="002060"/>
                </a:solidFill>
                <a:latin typeface="Nunito Black" pitchFamily="2" charset="0"/>
              </a:rPr>
              <a:t>Câu</a:t>
            </a:r>
            <a:r>
              <a:rPr lang="en-US" sz="2800" dirty="0">
                <a:solidFill>
                  <a:srgbClr val="002060"/>
                </a:solidFill>
                <a:latin typeface="Nunito Black" pitchFamily="2" charset="0"/>
              </a:rPr>
              <a:t> </a:t>
            </a:r>
            <a:r>
              <a:rPr lang="en-US" sz="2800" dirty="0" err="1">
                <a:solidFill>
                  <a:srgbClr val="002060"/>
                </a:solidFill>
                <a:latin typeface="Nunito Black" pitchFamily="2" charset="0"/>
              </a:rPr>
              <a:t>chuyện</a:t>
            </a:r>
            <a:r>
              <a:rPr lang="en-US" sz="2800" dirty="0">
                <a:solidFill>
                  <a:srgbClr val="002060"/>
                </a:solidFill>
                <a:latin typeface="Nunito Black" pitchFamily="2" charset="0"/>
              </a:rPr>
              <a:t> </a:t>
            </a:r>
            <a:r>
              <a:rPr lang="en-US" sz="2800" dirty="0" err="1">
                <a:solidFill>
                  <a:srgbClr val="002060"/>
                </a:solidFill>
                <a:latin typeface="Nunito Black" pitchFamily="2" charset="0"/>
              </a:rPr>
              <a:t>kể</a:t>
            </a:r>
            <a:r>
              <a:rPr lang="en-US" sz="2800" dirty="0">
                <a:solidFill>
                  <a:srgbClr val="002060"/>
                </a:solidFill>
                <a:latin typeface="Nunito Black" pitchFamily="2" charset="0"/>
              </a:rPr>
              <a:t> </a:t>
            </a:r>
            <a:r>
              <a:rPr lang="en-US" sz="2800" dirty="0" err="1">
                <a:solidFill>
                  <a:srgbClr val="002060"/>
                </a:solidFill>
                <a:latin typeface="Nunito Black" pitchFamily="2" charset="0"/>
              </a:rPr>
              <a:t>về</a:t>
            </a:r>
            <a:r>
              <a:rPr lang="en-US" sz="2800" dirty="0">
                <a:solidFill>
                  <a:srgbClr val="002060"/>
                </a:solidFill>
                <a:latin typeface="Nunito Black" pitchFamily="2" charset="0"/>
              </a:rPr>
              <a:t> </a:t>
            </a:r>
            <a:r>
              <a:rPr lang="en-US" sz="2800" dirty="0" err="1">
                <a:solidFill>
                  <a:srgbClr val="002060"/>
                </a:solidFill>
                <a:latin typeface="Nunito Black" pitchFamily="2" charset="0"/>
              </a:rPr>
              <a:t>cuộc</a:t>
            </a:r>
            <a:r>
              <a:rPr lang="en-US" sz="2800" dirty="0">
                <a:solidFill>
                  <a:srgbClr val="002060"/>
                </a:solidFill>
                <a:latin typeface="Nunito Black" pitchFamily="2" charset="0"/>
              </a:rPr>
              <a:t> </a:t>
            </a:r>
            <a:r>
              <a:rPr lang="en-US" sz="2800" dirty="0" err="1">
                <a:solidFill>
                  <a:srgbClr val="002060"/>
                </a:solidFill>
                <a:latin typeface="Nunito Black" pitchFamily="2" charset="0"/>
              </a:rPr>
              <a:t>họp</a:t>
            </a:r>
            <a:r>
              <a:rPr lang="en-US" sz="2800" dirty="0">
                <a:solidFill>
                  <a:srgbClr val="002060"/>
                </a:solidFill>
                <a:latin typeface="Nunito Black" pitchFamily="2" charset="0"/>
              </a:rPr>
              <a:t> </a:t>
            </a:r>
            <a:r>
              <a:rPr lang="en-US" sz="2800" dirty="0" err="1">
                <a:solidFill>
                  <a:srgbClr val="002060"/>
                </a:solidFill>
                <a:latin typeface="Nunito Black" pitchFamily="2" charset="0"/>
              </a:rPr>
              <a:t>của</a:t>
            </a:r>
            <a:r>
              <a:rPr lang="en-US" sz="2800" dirty="0">
                <a:solidFill>
                  <a:srgbClr val="002060"/>
                </a:solidFill>
                <a:latin typeface="Nunito Black" pitchFamily="2" charset="0"/>
              </a:rPr>
              <a:t> </a:t>
            </a:r>
            <a:r>
              <a:rPr lang="en-US" sz="2800" dirty="0" err="1">
                <a:solidFill>
                  <a:srgbClr val="002060"/>
                </a:solidFill>
                <a:latin typeface="Nunito Black" pitchFamily="2" charset="0"/>
              </a:rPr>
              <a:t>các</a:t>
            </a:r>
            <a:r>
              <a:rPr lang="en-US" sz="2800" dirty="0">
                <a:solidFill>
                  <a:srgbClr val="002060"/>
                </a:solidFill>
                <a:latin typeface="Nunito Black" pitchFamily="2" charset="0"/>
              </a:rPr>
              <a:t> </a:t>
            </a:r>
            <a:r>
              <a:rPr lang="en-US" sz="2800" dirty="0" err="1">
                <a:solidFill>
                  <a:srgbClr val="002060"/>
                </a:solidFill>
                <a:latin typeface="Nunito Black" pitchFamily="2" charset="0"/>
              </a:rPr>
              <a:t>chữ</a:t>
            </a:r>
            <a:r>
              <a:rPr lang="en-US" sz="2800" dirty="0">
                <a:solidFill>
                  <a:srgbClr val="002060"/>
                </a:solidFill>
                <a:latin typeface="Nunito Black" pitchFamily="2" charset="0"/>
              </a:rPr>
              <a:t> </a:t>
            </a:r>
            <a:r>
              <a:rPr lang="en-US" sz="2800" dirty="0" err="1">
                <a:solidFill>
                  <a:srgbClr val="002060"/>
                </a:solidFill>
                <a:latin typeface="Nunito Black" pitchFamily="2" charset="0"/>
              </a:rPr>
              <a:t>cái</a:t>
            </a:r>
            <a:r>
              <a:rPr lang="en-US" sz="2800" dirty="0">
                <a:solidFill>
                  <a:srgbClr val="002060"/>
                </a:solidFill>
                <a:latin typeface="Nunito Black" pitchFamily="2" charset="0"/>
              </a:rPr>
              <a:t> </a:t>
            </a:r>
          </a:p>
          <a:p>
            <a:r>
              <a:rPr lang="en-US" sz="2800" dirty="0" err="1">
                <a:solidFill>
                  <a:srgbClr val="002060"/>
                </a:solidFill>
                <a:latin typeface="Nunito Black" pitchFamily="2" charset="0"/>
              </a:rPr>
              <a:t>và</a:t>
            </a:r>
            <a:r>
              <a:rPr lang="en-US" sz="2800" dirty="0">
                <a:solidFill>
                  <a:srgbClr val="002060"/>
                </a:solidFill>
                <a:latin typeface="Nunito Black" pitchFamily="2" charset="0"/>
              </a:rPr>
              <a:t> </a:t>
            </a:r>
            <a:r>
              <a:rPr lang="en-US" sz="2800" dirty="0" err="1">
                <a:solidFill>
                  <a:srgbClr val="002060"/>
                </a:solidFill>
                <a:latin typeface="Nunito Black" pitchFamily="2" charset="0"/>
              </a:rPr>
              <a:t>dấu</a:t>
            </a:r>
            <a:r>
              <a:rPr lang="en-US" sz="2800" dirty="0">
                <a:solidFill>
                  <a:srgbClr val="002060"/>
                </a:solidFill>
                <a:latin typeface="Nunito Black" pitchFamily="2" charset="0"/>
              </a:rPr>
              <a:t> </a:t>
            </a:r>
            <a:r>
              <a:rPr lang="en-US" sz="2800" dirty="0" err="1">
                <a:solidFill>
                  <a:srgbClr val="002060"/>
                </a:solidFill>
                <a:latin typeface="Nunito Black" pitchFamily="2" charset="0"/>
              </a:rPr>
              <a:t>câu</a:t>
            </a:r>
            <a:r>
              <a:rPr lang="en-US" sz="2800" dirty="0">
                <a:solidFill>
                  <a:srgbClr val="002060"/>
                </a:solidFill>
                <a:latin typeface="Nunito Black" pitchFamily="2" charset="0"/>
              </a:rPr>
              <a:t>.</a:t>
            </a:r>
            <a:endParaRPr lang="en-US" sz="2800" b="1" dirty="0">
              <a:solidFill>
                <a:srgbClr val="002060"/>
              </a:solidFill>
              <a:latin typeface="Nunito Black" pitchFamily="2" charset="0"/>
            </a:endParaRPr>
          </a:p>
        </p:txBody>
      </p:sp>
      <p:sp>
        <p:nvSpPr>
          <p:cNvPr id="7" name="Arrow: Right 6">
            <a:extLst>
              <a:ext uri="{FF2B5EF4-FFF2-40B4-BE49-F238E27FC236}">
                <a16:creationId xmlns:a16="http://schemas.microsoft.com/office/drawing/2014/main" id="{E5CD8993-97A7-4A94-BF6E-C4C05DBFCD20}"/>
              </a:ext>
            </a:extLst>
          </p:cNvPr>
          <p:cNvSpPr/>
          <p:nvPr/>
        </p:nvSpPr>
        <p:spPr>
          <a:xfrm>
            <a:off x="542688" y="4848054"/>
            <a:ext cx="550628" cy="523220"/>
          </a:xfrm>
          <a:prstGeom prst="right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0488B0D-4B92-4B82-BC23-B9E82F5CC60F}"/>
              </a:ext>
            </a:extLst>
          </p:cNvPr>
          <p:cNvPicPr>
            <a:picLocks noChangeAspect="1"/>
          </p:cNvPicPr>
          <p:nvPr/>
        </p:nvPicPr>
        <p:blipFill>
          <a:blip r:embed="rId3"/>
          <a:stretch>
            <a:fillRect/>
          </a:stretch>
        </p:blipFill>
        <p:spPr>
          <a:xfrm>
            <a:off x="1430910" y="1471942"/>
            <a:ext cx="7256252" cy="3462343"/>
          </a:xfrm>
          <a:prstGeom prst="rect">
            <a:avLst/>
          </a:prstGeom>
          <a:ln>
            <a:noFill/>
          </a:ln>
          <a:effectLst>
            <a:softEdge rad="112500"/>
          </a:effectLst>
        </p:spPr>
      </p:pic>
    </p:spTree>
    <p:extLst>
      <p:ext uri="{BB962C8B-B14F-4D97-AF65-F5344CB8AC3E}">
        <p14:creationId xmlns:p14="http://schemas.microsoft.com/office/powerpoint/2010/main" val="33668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3813CD-ECB7-4156-93F1-325335DCE68E}"/>
              </a:ext>
            </a:extLst>
          </p:cNvPr>
          <p:cNvSpPr txBox="1"/>
          <p:nvPr/>
        </p:nvSpPr>
        <p:spPr>
          <a:xfrm>
            <a:off x="7313061" y="2312154"/>
            <a:ext cx="4497935" cy="2524408"/>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defTabSz="914400">
              <a:lnSpc>
                <a:spcPct val="90000"/>
              </a:lnSpc>
              <a:spcBef>
                <a:spcPct val="0"/>
              </a:spcBef>
              <a:spcAft>
                <a:spcPts val="600"/>
              </a:spcAft>
            </a:pPr>
            <a:r>
              <a:rPr lang="en-US" sz="2800" dirty="0" err="1">
                <a:solidFill>
                  <a:srgbClr val="002060"/>
                </a:solidFill>
                <a:latin typeface="Nunito Black" pitchFamily="2" charset="0"/>
              </a:rPr>
              <a:t>Cuộc</a:t>
            </a:r>
            <a:r>
              <a:rPr lang="en-US" sz="2800" dirty="0">
                <a:solidFill>
                  <a:srgbClr val="002060"/>
                </a:solidFill>
                <a:latin typeface="Nunito Black" pitchFamily="2" charset="0"/>
              </a:rPr>
              <a:t> </a:t>
            </a:r>
            <a:r>
              <a:rPr lang="en-US" sz="2800" dirty="0" err="1">
                <a:solidFill>
                  <a:srgbClr val="002060"/>
                </a:solidFill>
                <a:latin typeface="Nunito Black" pitchFamily="2" charset="0"/>
              </a:rPr>
              <a:t>họp</a:t>
            </a:r>
            <a:r>
              <a:rPr lang="en-US" sz="2800" dirty="0">
                <a:solidFill>
                  <a:srgbClr val="002060"/>
                </a:solidFill>
                <a:latin typeface="Nunito Black" pitchFamily="2" charset="0"/>
              </a:rPr>
              <a:t> </a:t>
            </a:r>
            <a:r>
              <a:rPr lang="en-US" sz="2800" dirty="0" err="1">
                <a:solidFill>
                  <a:srgbClr val="002060"/>
                </a:solidFill>
                <a:latin typeface="Nunito Black" pitchFamily="2" charset="0"/>
              </a:rPr>
              <a:t>của</a:t>
            </a:r>
            <a:r>
              <a:rPr lang="en-US" sz="2800" dirty="0">
                <a:solidFill>
                  <a:srgbClr val="002060"/>
                </a:solidFill>
                <a:latin typeface="Nunito Black" pitchFamily="2" charset="0"/>
              </a:rPr>
              <a:t> </a:t>
            </a:r>
            <a:r>
              <a:rPr lang="en-US" sz="2800" dirty="0" err="1">
                <a:solidFill>
                  <a:srgbClr val="002060"/>
                </a:solidFill>
                <a:latin typeface="Nunito Black" pitchFamily="2" charset="0"/>
              </a:rPr>
              <a:t>các</a:t>
            </a:r>
            <a:r>
              <a:rPr lang="en-US" sz="2800" dirty="0">
                <a:solidFill>
                  <a:srgbClr val="002060"/>
                </a:solidFill>
                <a:latin typeface="Nunito Black" pitchFamily="2" charset="0"/>
              </a:rPr>
              <a:t> </a:t>
            </a:r>
            <a:r>
              <a:rPr lang="en-US" sz="2800" dirty="0" err="1">
                <a:solidFill>
                  <a:srgbClr val="002060"/>
                </a:solidFill>
                <a:latin typeface="Nunito Black" pitchFamily="2" charset="0"/>
              </a:rPr>
              <a:t>chữ</a:t>
            </a:r>
            <a:r>
              <a:rPr lang="en-US" sz="2800" dirty="0">
                <a:solidFill>
                  <a:srgbClr val="002060"/>
                </a:solidFill>
                <a:latin typeface="Nunito Black" pitchFamily="2" charset="0"/>
              </a:rPr>
              <a:t> </a:t>
            </a:r>
            <a:r>
              <a:rPr lang="en-US" sz="2800" dirty="0" err="1">
                <a:solidFill>
                  <a:srgbClr val="002060"/>
                </a:solidFill>
                <a:latin typeface="Nunito Black" pitchFamily="2" charset="0"/>
              </a:rPr>
              <a:t>cái</a:t>
            </a:r>
            <a:r>
              <a:rPr lang="en-US" sz="2800" dirty="0">
                <a:solidFill>
                  <a:srgbClr val="002060"/>
                </a:solidFill>
                <a:latin typeface="Nunito Black" pitchFamily="2" charset="0"/>
              </a:rPr>
              <a:t> </a:t>
            </a:r>
            <a:r>
              <a:rPr lang="en-US" sz="2800" dirty="0" err="1">
                <a:solidFill>
                  <a:srgbClr val="002060"/>
                </a:solidFill>
                <a:latin typeface="Nunito Black" pitchFamily="2" charset="0"/>
              </a:rPr>
              <a:t>và</a:t>
            </a:r>
            <a:r>
              <a:rPr lang="en-US" sz="2800" dirty="0">
                <a:solidFill>
                  <a:srgbClr val="002060"/>
                </a:solidFill>
                <a:latin typeface="Nunito Black" pitchFamily="2" charset="0"/>
              </a:rPr>
              <a:t> </a:t>
            </a:r>
            <a:r>
              <a:rPr lang="en-US" sz="2800" dirty="0" err="1">
                <a:solidFill>
                  <a:srgbClr val="002060"/>
                </a:solidFill>
                <a:latin typeface="Nunito Black" pitchFamily="2" charset="0"/>
              </a:rPr>
              <a:t>dấu</a:t>
            </a:r>
            <a:r>
              <a:rPr lang="en-US" sz="2800" dirty="0">
                <a:solidFill>
                  <a:srgbClr val="002060"/>
                </a:solidFill>
                <a:latin typeface="Nunito Black" pitchFamily="2" charset="0"/>
              </a:rPr>
              <a:t> </a:t>
            </a:r>
            <a:r>
              <a:rPr lang="en-US" sz="2800" dirty="0" err="1">
                <a:solidFill>
                  <a:srgbClr val="002060"/>
                </a:solidFill>
                <a:latin typeface="Nunito Black" pitchFamily="2" charset="0"/>
              </a:rPr>
              <a:t>câu</a:t>
            </a:r>
            <a:r>
              <a:rPr lang="en-US" sz="2800" dirty="0">
                <a:solidFill>
                  <a:srgbClr val="002060"/>
                </a:solidFill>
                <a:latin typeface="Nunito Black" pitchFamily="2" charset="0"/>
              </a:rPr>
              <a:t> </a:t>
            </a:r>
            <a:r>
              <a:rPr lang="en-US" sz="2800" dirty="0" err="1">
                <a:solidFill>
                  <a:srgbClr val="002060"/>
                </a:solidFill>
                <a:latin typeface="Nunito Black" pitchFamily="2" charset="0"/>
              </a:rPr>
              <a:t>bàn</a:t>
            </a:r>
            <a:r>
              <a:rPr lang="en-US" sz="2800" dirty="0">
                <a:solidFill>
                  <a:srgbClr val="002060"/>
                </a:solidFill>
                <a:latin typeface="Nunito Black" pitchFamily="2" charset="0"/>
              </a:rPr>
              <a:t> </a:t>
            </a:r>
            <a:r>
              <a:rPr lang="en-US" sz="2800" dirty="0" err="1">
                <a:solidFill>
                  <a:srgbClr val="002060"/>
                </a:solidFill>
                <a:latin typeface="Nunito Black" pitchFamily="2" charset="0"/>
              </a:rPr>
              <a:t>về</a:t>
            </a:r>
            <a:r>
              <a:rPr lang="en-US" sz="2800" dirty="0">
                <a:solidFill>
                  <a:srgbClr val="002060"/>
                </a:solidFill>
                <a:latin typeface="Nunito Black" pitchFamily="2" charset="0"/>
              </a:rPr>
              <a:t> </a:t>
            </a:r>
            <a:r>
              <a:rPr lang="en-US" sz="2800" dirty="0" err="1">
                <a:solidFill>
                  <a:srgbClr val="002060"/>
                </a:solidFill>
                <a:latin typeface="Nunito Black" pitchFamily="2" charset="0"/>
              </a:rPr>
              <a:t>việc</a:t>
            </a:r>
            <a:r>
              <a:rPr lang="en-US" sz="2800" dirty="0">
                <a:solidFill>
                  <a:srgbClr val="002060"/>
                </a:solidFill>
                <a:latin typeface="Nunito Black" pitchFamily="2" charset="0"/>
              </a:rPr>
              <a:t> </a:t>
            </a:r>
            <a:r>
              <a:rPr lang="en-US" sz="2800" dirty="0" err="1">
                <a:solidFill>
                  <a:srgbClr val="002060"/>
                </a:solidFill>
                <a:latin typeface="Nunito Black" pitchFamily="2" charset="0"/>
              </a:rPr>
              <a:t>tìm</a:t>
            </a:r>
            <a:r>
              <a:rPr lang="en-US" sz="2800" dirty="0">
                <a:solidFill>
                  <a:srgbClr val="002060"/>
                </a:solidFill>
                <a:latin typeface="Nunito Black" pitchFamily="2" charset="0"/>
              </a:rPr>
              <a:t> </a:t>
            </a:r>
            <a:r>
              <a:rPr lang="en-US" sz="2800" dirty="0" err="1">
                <a:solidFill>
                  <a:srgbClr val="002060"/>
                </a:solidFill>
                <a:latin typeface="Nunito Black" pitchFamily="2" charset="0"/>
              </a:rPr>
              <a:t>cách</a:t>
            </a:r>
            <a:r>
              <a:rPr lang="en-US" sz="2800" dirty="0">
                <a:solidFill>
                  <a:srgbClr val="002060"/>
                </a:solidFill>
                <a:latin typeface="Nunito Black" pitchFamily="2" charset="0"/>
              </a:rPr>
              <a:t> </a:t>
            </a:r>
            <a:r>
              <a:rPr lang="en-US" sz="2800" dirty="0" err="1">
                <a:solidFill>
                  <a:srgbClr val="002060"/>
                </a:solidFill>
                <a:latin typeface="Nunito Black" pitchFamily="2" charset="0"/>
              </a:rPr>
              <a:t>giúp</a:t>
            </a:r>
            <a:r>
              <a:rPr lang="en-US" sz="2800" dirty="0">
                <a:solidFill>
                  <a:srgbClr val="002060"/>
                </a:solidFill>
                <a:latin typeface="Nunito Black" pitchFamily="2" charset="0"/>
              </a:rPr>
              <a:t> </a:t>
            </a:r>
            <a:r>
              <a:rPr lang="en-US" sz="2800" dirty="0" err="1">
                <a:solidFill>
                  <a:srgbClr val="002060"/>
                </a:solidFill>
                <a:latin typeface="Nunito Black" pitchFamily="2" charset="0"/>
              </a:rPr>
              <a:t>đỡ</a:t>
            </a:r>
            <a:r>
              <a:rPr lang="en-US" sz="2800" dirty="0">
                <a:solidFill>
                  <a:srgbClr val="002060"/>
                </a:solidFill>
                <a:latin typeface="Nunito Black" pitchFamily="2" charset="0"/>
              </a:rPr>
              <a:t> </a:t>
            </a:r>
            <a:r>
              <a:rPr lang="en-US" sz="2800" dirty="0" err="1">
                <a:solidFill>
                  <a:srgbClr val="002060"/>
                </a:solidFill>
                <a:latin typeface="Nunito Black" pitchFamily="2" charset="0"/>
              </a:rPr>
              <a:t>bạn</a:t>
            </a:r>
            <a:r>
              <a:rPr lang="en-US" sz="2800" dirty="0">
                <a:solidFill>
                  <a:srgbClr val="002060"/>
                </a:solidFill>
                <a:latin typeface="Nunito Black" pitchFamily="2" charset="0"/>
              </a:rPr>
              <a:t> </a:t>
            </a:r>
            <a:r>
              <a:rPr lang="en-US" sz="2800" dirty="0" err="1">
                <a:solidFill>
                  <a:srgbClr val="002060"/>
                </a:solidFill>
                <a:latin typeface="Nunito Black" pitchFamily="2" charset="0"/>
              </a:rPr>
              <a:t>Hoàng</a:t>
            </a:r>
            <a:r>
              <a:rPr lang="en-US" sz="2800" dirty="0">
                <a:solidFill>
                  <a:srgbClr val="002060"/>
                </a:solidFill>
                <a:latin typeface="Nunito Black" pitchFamily="2" charset="0"/>
              </a:rPr>
              <a:t> </a:t>
            </a:r>
            <a:r>
              <a:rPr lang="en-US" sz="2800" dirty="0" err="1">
                <a:solidFill>
                  <a:srgbClr val="002060"/>
                </a:solidFill>
                <a:latin typeface="Nunito Black" pitchFamily="2" charset="0"/>
              </a:rPr>
              <a:t>đặt</a:t>
            </a:r>
            <a:r>
              <a:rPr lang="en-US" sz="2800" dirty="0">
                <a:solidFill>
                  <a:srgbClr val="002060"/>
                </a:solidFill>
                <a:latin typeface="Nunito Black" pitchFamily="2" charset="0"/>
              </a:rPr>
              <a:t> </a:t>
            </a:r>
            <a:r>
              <a:rPr lang="en-US" sz="2800" dirty="0" err="1">
                <a:solidFill>
                  <a:srgbClr val="002060"/>
                </a:solidFill>
                <a:latin typeface="Nunito Black" pitchFamily="2" charset="0"/>
              </a:rPr>
              <a:t>dấu</a:t>
            </a:r>
            <a:r>
              <a:rPr lang="en-US" sz="2800" dirty="0">
                <a:solidFill>
                  <a:srgbClr val="002060"/>
                </a:solidFill>
                <a:latin typeface="Nunito Black" pitchFamily="2" charset="0"/>
              </a:rPr>
              <a:t> </a:t>
            </a:r>
            <a:r>
              <a:rPr lang="en-US" sz="2800" dirty="0" err="1">
                <a:solidFill>
                  <a:srgbClr val="002060"/>
                </a:solidFill>
                <a:latin typeface="Nunito Black" pitchFamily="2" charset="0"/>
              </a:rPr>
              <a:t>câu</a:t>
            </a:r>
            <a:r>
              <a:rPr lang="en-US" sz="2800" dirty="0">
                <a:solidFill>
                  <a:srgbClr val="002060"/>
                </a:solidFill>
                <a:latin typeface="Nunito Black" pitchFamily="2" charset="0"/>
              </a:rPr>
              <a:t> </a:t>
            </a:r>
            <a:r>
              <a:rPr lang="en-US" sz="2800" dirty="0" err="1">
                <a:solidFill>
                  <a:srgbClr val="002060"/>
                </a:solidFill>
                <a:latin typeface="Nunito Black" pitchFamily="2" charset="0"/>
              </a:rPr>
              <a:t>cho</a:t>
            </a:r>
            <a:r>
              <a:rPr lang="en-US" sz="2800" dirty="0">
                <a:solidFill>
                  <a:srgbClr val="002060"/>
                </a:solidFill>
                <a:latin typeface="Nunito Black" pitchFamily="2" charset="0"/>
              </a:rPr>
              <a:t> </a:t>
            </a:r>
            <a:r>
              <a:rPr lang="en-US" sz="2800" dirty="0" err="1">
                <a:solidFill>
                  <a:srgbClr val="002060"/>
                </a:solidFill>
                <a:latin typeface="Nunito Black" pitchFamily="2" charset="0"/>
              </a:rPr>
              <a:t>đúng</a:t>
            </a:r>
            <a:r>
              <a:rPr lang="en-US" sz="2800" dirty="0">
                <a:solidFill>
                  <a:srgbClr val="002060"/>
                </a:solidFill>
                <a:latin typeface="Nunito Black" pitchFamily="2" charset="0"/>
              </a:rPr>
              <a:t>. </a:t>
            </a:r>
            <a:endParaRPr lang="en-US" sz="2800" b="1" kern="1200"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CD93C2E7-C3B9-4553-9370-A569FCEDF49E}"/>
              </a:ext>
            </a:extLst>
          </p:cNvPr>
          <p:cNvPicPr>
            <a:picLocks noChangeAspect="1"/>
          </p:cNvPicPr>
          <p:nvPr/>
        </p:nvPicPr>
        <p:blipFill>
          <a:blip r:embed="rId2"/>
          <a:stretch>
            <a:fillRect/>
          </a:stretch>
        </p:blipFill>
        <p:spPr>
          <a:xfrm>
            <a:off x="716280" y="2023664"/>
            <a:ext cx="6436548" cy="3475735"/>
          </a:xfrm>
          <a:prstGeom prst="rect">
            <a:avLst/>
          </a:prstGeom>
        </p:spPr>
      </p:pic>
      <p:pic>
        <p:nvPicPr>
          <p:cNvPr id="9" name="Picture 8">
            <a:extLst>
              <a:ext uri="{FF2B5EF4-FFF2-40B4-BE49-F238E27FC236}">
                <a16:creationId xmlns:a16="http://schemas.microsoft.com/office/drawing/2014/main" id="{FAC5F2EE-AD56-495D-8BF8-FB1719E25782}"/>
              </a:ext>
            </a:extLst>
          </p:cNvPr>
          <p:cNvPicPr>
            <a:picLocks noChangeAspect="1"/>
          </p:cNvPicPr>
          <p:nvPr/>
        </p:nvPicPr>
        <p:blipFill rotWithShape="1">
          <a:blip r:embed="rId3"/>
          <a:srcRect t="14694" b="21814"/>
          <a:stretch/>
        </p:blipFill>
        <p:spPr>
          <a:xfrm>
            <a:off x="331589" y="723272"/>
            <a:ext cx="1002831" cy="838201"/>
          </a:xfrm>
          <a:prstGeom prst="rect">
            <a:avLst/>
          </a:prstGeom>
        </p:spPr>
      </p:pic>
      <p:sp>
        <p:nvSpPr>
          <p:cNvPr id="10" name="TextBox 9">
            <a:extLst>
              <a:ext uri="{FF2B5EF4-FFF2-40B4-BE49-F238E27FC236}">
                <a16:creationId xmlns:a16="http://schemas.microsoft.com/office/drawing/2014/main" id="{5DE83DA3-2EBF-4901-8464-ECAB1BB280E4}"/>
              </a:ext>
            </a:extLst>
          </p:cNvPr>
          <p:cNvSpPr txBox="1"/>
          <p:nvPr/>
        </p:nvSpPr>
        <p:spPr>
          <a:xfrm>
            <a:off x="1307631" y="947379"/>
            <a:ext cx="6754403" cy="578882"/>
          </a:xfrm>
          <a:prstGeom prst="roundRect">
            <a:avLst>
              <a:gd name="adj" fmla="val 16667"/>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a:solidFill>
                  <a:srgbClr val="0070C0"/>
                </a:solidFill>
                <a:latin typeface="Nunito Black" pitchFamily="2" charset="0"/>
                <a:ea typeface="Open Sans" panose="020B0606030504020204" pitchFamily="34" charset="0"/>
                <a:cs typeface="Open Sans" panose="020B0606030504020204" pitchFamily="34" charset="0"/>
              </a:rPr>
              <a:t>Câu</a:t>
            </a:r>
            <a:r>
              <a:rPr lang="en-US" sz="2800" b="1" dirty="0">
                <a:solidFill>
                  <a:srgbClr val="0070C0"/>
                </a:solidFill>
                <a:latin typeface="Nunito Black" pitchFamily="2" charset="0"/>
                <a:ea typeface="Open Sans" panose="020B0606030504020204" pitchFamily="34" charset="0"/>
                <a:cs typeface="Open Sans" panose="020B0606030504020204" pitchFamily="34" charset="0"/>
              </a:rPr>
              <a:t> 2: </a:t>
            </a:r>
            <a:r>
              <a:rPr lang="en-US" sz="2800" b="1" dirty="0" err="1">
                <a:latin typeface="Nunito Black" pitchFamily="2" charset="0"/>
              </a:rPr>
              <a:t>Cuộc</a:t>
            </a:r>
            <a:r>
              <a:rPr lang="en-US" sz="2800" b="1" dirty="0">
                <a:latin typeface="Nunito Black" pitchFamily="2" charset="0"/>
              </a:rPr>
              <a:t> </a:t>
            </a:r>
            <a:r>
              <a:rPr lang="en-US" sz="2800" b="1" dirty="0" err="1">
                <a:latin typeface="Nunito Black" pitchFamily="2" charset="0"/>
              </a:rPr>
              <a:t>họp</a:t>
            </a:r>
            <a:r>
              <a:rPr lang="en-US" sz="2800" b="1" dirty="0">
                <a:latin typeface="Nunito Black" pitchFamily="2" charset="0"/>
              </a:rPr>
              <a:t> </a:t>
            </a:r>
            <a:r>
              <a:rPr lang="en-US" sz="2800" b="1" dirty="0" err="1">
                <a:latin typeface="Nunito Black" pitchFamily="2" charset="0"/>
              </a:rPr>
              <a:t>đó</a:t>
            </a:r>
            <a:r>
              <a:rPr lang="en-US" sz="2800" b="1" dirty="0">
                <a:latin typeface="Nunito Black" pitchFamily="2" charset="0"/>
              </a:rPr>
              <a:t> </a:t>
            </a:r>
            <a:r>
              <a:rPr lang="en-US" sz="2800" b="1" dirty="0" err="1">
                <a:latin typeface="Nunito Black" pitchFamily="2" charset="0"/>
              </a:rPr>
              <a:t>bàn</a:t>
            </a:r>
            <a:r>
              <a:rPr lang="en-US" sz="2800" b="1" dirty="0">
                <a:latin typeface="Nunito Black" pitchFamily="2" charset="0"/>
              </a:rPr>
              <a:t> </a:t>
            </a:r>
            <a:r>
              <a:rPr lang="en-US" sz="2800" b="1" dirty="0" err="1">
                <a:latin typeface="Nunito Black" pitchFamily="2" charset="0"/>
              </a:rPr>
              <a:t>về</a:t>
            </a:r>
            <a:r>
              <a:rPr lang="en-US" sz="2800" b="1" dirty="0">
                <a:latin typeface="Nunito Black" pitchFamily="2" charset="0"/>
              </a:rPr>
              <a:t> </a:t>
            </a:r>
            <a:r>
              <a:rPr lang="en-US" sz="2800" b="1" dirty="0" err="1">
                <a:latin typeface="Nunito Black" pitchFamily="2" charset="0"/>
              </a:rPr>
              <a:t>chuyện</a:t>
            </a:r>
            <a:r>
              <a:rPr lang="en-US" sz="2800" b="1" dirty="0">
                <a:latin typeface="Nunito Black" pitchFamily="2" charset="0"/>
              </a:rPr>
              <a:t> </a:t>
            </a:r>
            <a:r>
              <a:rPr lang="en-US" sz="2800" b="1" dirty="0" err="1">
                <a:latin typeface="Nunito Black" pitchFamily="2" charset="0"/>
              </a:rPr>
              <a:t>gì</a:t>
            </a:r>
            <a:r>
              <a:rPr lang="en-US" sz="2800" b="1" dirty="0">
                <a:latin typeface="Nunito Black" pitchFamily="2" charset="0"/>
              </a:rPr>
              <a:t>?</a:t>
            </a:r>
            <a:endParaRPr lang="en-US" sz="2800" b="1" dirty="0">
              <a:latin typeface="Nunito Black" pitchFamily="2" charset="0"/>
              <a:ea typeface="Open Sans" panose="020B0606030504020204" pitchFamily="34" charset="0"/>
              <a:cs typeface="Open Sans" panose="020B0606030504020204" pitchFamily="34" charset="0"/>
            </a:endParaRPr>
          </a:p>
        </p:txBody>
      </p:sp>
      <p:sp>
        <p:nvSpPr>
          <p:cNvPr id="11" name="Speech Bubble: Rectangle with Corners Rounded 7">
            <a:extLst>
              <a:ext uri="{FF2B5EF4-FFF2-40B4-BE49-F238E27FC236}">
                <a16:creationId xmlns:a16="http://schemas.microsoft.com/office/drawing/2014/main" id="{48527C66-EAC7-44ED-8531-8A98A80B2DA9}"/>
              </a:ext>
            </a:extLst>
          </p:cNvPr>
          <p:cNvSpPr/>
          <p:nvPr/>
        </p:nvSpPr>
        <p:spPr>
          <a:xfrm>
            <a:off x="716280" y="5996802"/>
            <a:ext cx="10747304" cy="752021"/>
          </a:xfrm>
          <a:prstGeom prst="wedgeRoundRectCallout">
            <a:avLst>
              <a:gd name="adj1" fmla="val -18394"/>
              <a:gd name="adj2" fmla="val 48200"/>
              <a:gd name="adj3" fmla="val 16667"/>
            </a:avLst>
          </a:prstGeom>
          <a:solidFill>
            <a:srgbClr val="92D050"/>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a:solidFill>
                  <a:srgbClr val="FF0000"/>
                </a:solidFill>
                <a:latin typeface="Nunito Black" pitchFamily="2" charset="0"/>
              </a:rPr>
              <a:t>Gợi</a:t>
            </a:r>
            <a:r>
              <a:rPr lang="en-US" sz="2800" b="1" dirty="0">
                <a:solidFill>
                  <a:srgbClr val="FF0000"/>
                </a:solidFill>
                <a:latin typeface="Nunito Black" pitchFamily="2" charset="0"/>
              </a:rPr>
              <a:t> ý: </a:t>
            </a:r>
            <a:r>
              <a:rPr lang="en-US" sz="2400" dirty="0" err="1">
                <a:solidFill>
                  <a:srgbClr val="000000"/>
                </a:solidFill>
                <a:latin typeface="Nunito Black" pitchFamily="2" charset="0"/>
              </a:rPr>
              <a:t>Em</a:t>
            </a:r>
            <a:r>
              <a:rPr lang="en-US" sz="2400" dirty="0">
                <a:solidFill>
                  <a:srgbClr val="000000"/>
                </a:solidFill>
                <a:latin typeface="Nunito Black" pitchFamily="2" charset="0"/>
              </a:rPr>
              <a:t> </a:t>
            </a:r>
            <a:r>
              <a:rPr lang="en-US" sz="2400" dirty="0" err="1">
                <a:solidFill>
                  <a:srgbClr val="000000"/>
                </a:solidFill>
                <a:latin typeface="Nunito Black" pitchFamily="2" charset="0"/>
              </a:rPr>
              <a:t>đọc</a:t>
            </a:r>
            <a:r>
              <a:rPr lang="en-US" sz="2400" dirty="0">
                <a:solidFill>
                  <a:srgbClr val="000000"/>
                </a:solidFill>
                <a:latin typeface="Nunito Black" pitchFamily="2" charset="0"/>
              </a:rPr>
              <a:t> </a:t>
            </a:r>
            <a:r>
              <a:rPr lang="en-US" sz="2400" dirty="0" err="1">
                <a:solidFill>
                  <a:srgbClr val="000000"/>
                </a:solidFill>
                <a:latin typeface="Nunito Black" pitchFamily="2" charset="0"/>
              </a:rPr>
              <a:t>kĩ</a:t>
            </a:r>
            <a:r>
              <a:rPr lang="en-US" sz="2400" dirty="0">
                <a:solidFill>
                  <a:srgbClr val="000000"/>
                </a:solidFill>
                <a:latin typeface="Nunito Black" pitchFamily="2" charset="0"/>
              </a:rPr>
              <a:t> </a:t>
            </a:r>
            <a:r>
              <a:rPr lang="en-US" sz="2400" dirty="0" err="1">
                <a:solidFill>
                  <a:srgbClr val="000000"/>
                </a:solidFill>
                <a:latin typeface="Nunito Black" pitchFamily="2" charset="0"/>
              </a:rPr>
              <a:t>lời</a:t>
            </a:r>
            <a:r>
              <a:rPr lang="en-US" sz="2400" dirty="0">
                <a:solidFill>
                  <a:srgbClr val="000000"/>
                </a:solidFill>
                <a:latin typeface="Nunito Black" pitchFamily="2" charset="0"/>
              </a:rPr>
              <a:t> </a:t>
            </a:r>
            <a:r>
              <a:rPr lang="en-US" sz="2400" dirty="0" err="1">
                <a:solidFill>
                  <a:srgbClr val="000000"/>
                </a:solidFill>
                <a:latin typeface="Nunito Black" pitchFamily="2" charset="0"/>
              </a:rPr>
              <a:t>nói</a:t>
            </a:r>
            <a:r>
              <a:rPr lang="en-US" sz="2400" dirty="0">
                <a:solidFill>
                  <a:srgbClr val="000000"/>
                </a:solidFill>
                <a:latin typeface="Nunito Black" pitchFamily="2" charset="0"/>
              </a:rPr>
              <a:t> </a:t>
            </a:r>
            <a:r>
              <a:rPr lang="en-US" sz="2400" dirty="0" err="1">
                <a:solidFill>
                  <a:srgbClr val="000000"/>
                </a:solidFill>
                <a:latin typeface="Nunito Black" pitchFamily="2" charset="0"/>
              </a:rPr>
              <a:t>của</a:t>
            </a:r>
            <a:r>
              <a:rPr lang="en-US" sz="2400" dirty="0">
                <a:solidFill>
                  <a:srgbClr val="000000"/>
                </a:solidFill>
                <a:latin typeface="Nunito Black" pitchFamily="2" charset="0"/>
              </a:rPr>
              <a:t> </a:t>
            </a:r>
            <a:r>
              <a:rPr lang="en-US" sz="2400" dirty="0" err="1">
                <a:solidFill>
                  <a:srgbClr val="000000"/>
                </a:solidFill>
                <a:latin typeface="Nunito Black" pitchFamily="2" charset="0"/>
              </a:rPr>
              <a:t>bác</a:t>
            </a:r>
            <a:r>
              <a:rPr lang="en-US" sz="2400" dirty="0">
                <a:solidFill>
                  <a:srgbClr val="000000"/>
                </a:solidFill>
                <a:latin typeface="Nunito Black" pitchFamily="2" charset="0"/>
              </a:rPr>
              <a:t> </a:t>
            </a:r>
            <a:r>
              <a:rPr lang="en-US" sz="2400" dirty="0" err="1">
                <a:solidFill>
                  <a:srgbClr val="000000"/>
                </a:solidFill>
                <a:latin typeface="Nunito Black" pitchFamily="2" charset="0"/>
              </a:rPr>
              <a:t>chữ</a:t>
            </a:r>
            <a:r>
              <a:rPr lang="en-US" sz="2400" dirty="0">
                <a:solidFill>
                  <a:srgbClr val="000000"/>
                </a:solidFill>
                <a:latin typeface="Nunito Black" pitchFamily="2" charset="0"/>
              </a:rPr>
              <a:t> A </a:t>
            </a:r>
            <a:r>
              <a:rPr lang="en-US" sz="2400" dirty="0" err="1">
                <a:solidFill>
                  <a:srgbClr val="000000"/>
                </a:solidFill>
                <a:latin typeface="Nunito Black" pitchFamily="2" charset="0"/>
              </a:rPr>
              <a:t>để</a:t>
            </a:r>
            <a:r>
              <a:rPr lang="en-US" sz="2400" dirty="0">
                <a:solidFill>
                  <a:srgbClr val="000000"/>
                </a:solidFill>
                <a:latin typeface="Nunito Black" pitchFamily="2" charset="0"/>
              </a:rPr>
              <a:t> </a:t>
            </a:r>
            <a:r>
              <a:rPr lang="en-US" sz="2400" dirty="0" err="1">
                <a:solidFill>
                  <a:srgbClr val="000000"/>
                </a:solidFill>
                <a:latin typeface="Nunito Black" pitchFamily="2" charset="0"/>
              </a:rPr>
              <a:t>tìm</a:t>
            </a:r>
            <a:r>
              <a:rPr lang="en-US" sz="2400" dirty="0">
                <a:solidFill>
                  <a:srgbClr val="000000"/>
                </a:solidFill>
                <a:latin typeface="Nunito Black" pitchFamily="2" charset="0"/>
              </a:rPr>
              <a:t> ra </a:t>
            </a:r>
            <a:r>
              <a:rPr lang="en-US" sz="2400" dirty="0" err="1">
                <a:solidFill>
                  <a:srgbClr val="000000"/>
                </a:solidFill>
                <a:latin typeface="Nunito Black" pitchFamily="2" charset="0"/>
              </a:rPr>
              <a:t>chuyện</a:t>
            </a:r>
            <a:r>
              <a:rPr lang="en-US" sz="2400" dirty="0">
                <a:solidFill>
                  <a:srgbClr val="000000"/>
                </a:solidFill>
                <a:latin typeface="Nunito Black" pitchFamily="2" charset="0"/>
              </a:rPr>
              <a:t> </a:t>
            </a:r>
            <a:r>
              <a:rPr lang="en-US" sz="2400" dirty="0" err="1">
                <a:solidFill>
                  <a:srgbClr val="000000"/>
                </a:solidFill>
                <a:latin typeface="Nunito Black" pitchFamily="2" charset="0"/>
              </a:rPr>
              <a:t>mà</a:t>
            </a:r>
            <a:r>
              <a:rPr lang="en-US" sz="2400" dirty="0">
                <a:solidFill>
                  <a:srgbClr val="000000"/>
                </a:solidFill>
                <a:latin typeface="Nunito Black" pitchFamily="2" charset="0"/>
              </a:rPr>
              <a:t> </a:t>
            </a:r>
            <a:r>
              <a:rPr lang="en-US" sz="2400" dirty="0" err="1">
                <a:solidFill>
                  <a:srgbClr val="000000"/>
                </a:solidFill>
                <a:latin typeface="Nunito Black" pitchFamily="2" charset="0"/>
              </a:rPr>
              <a:t>cuộc</a:t>
            </a:r>
            <a:r>
              <a:rPr lang="en-US" sz="2400" dirty="0">
                <a:solidFill>
                  <a:srgbClr val="000000"/>
                </a:solidFill>
                <a:latin typeface="Nunito Black" pitchFamily="2" charset="0"/>
              </a:rPr>
              <a:t> </a:t>
            </a:r>
            <a:r>
              <a:rPr lang="en-US" sz="2400" dirty="0" err="1">
                <a:solidFill>
                  <a:srgbClr val="000000"/>
                </a:solidFill>
                <a:latin typeface="Nunito Black" pitchFamily="2" charset="0"/>
              </a:rPr>
              <a:t>họp</a:t>
            </a:r>
            <a:r>
              <a:rPr lang="en-US" sz="2400" dirty="0">
                <a:solidFill>
                  <a:srgbClr val="000000"/>
                </a:solidFill>
                <a:latin typeface="Nunito Black" pitchFamily="2" charset="0"/>
              </a:rPr>
              <a:t> </a:t>
            </a:r>
            <a:r>
              <a:rPr lang="en-US" sz="2400" dirty="0" err="1">
                <a:solidFill>
                  <a:srgbClr val="000000"/>
                </a:solidFill>
                <a:latin typeface="Nunito Black" pitchFamily="2" charset="0"/>
              </a:rPr>
              <a:t>đó</a:t>
            </a:r>
            <a:r>
              <a:rPr lang="en-US" sz="2400" dirty="0">
                <a:solidFill>
                  <a:srgbClr val="000000"/>
                </a:solidFill>
                <a:latin typeface="Nunito Black" pitchFamily="2" charset="0"/>
              </a:rPr>
              <a:t> </a:t>
            </a:r>
            <a:r>
              <a:rPr lang="en-US" sz="2400" dirty="0" err="1">
                <a:solidFill>
                  <a:srgbClr val="000000"/>
                </a:solidFill>
                <a:latin typeface="Nunito Black" pitchFamily="2" charset="0"/>
              </a:rPr>
              <a:t>bàn</a:t>
            </a:r>
            <a:r>
              <a:rPr lang="en-US" sz="2400" dirty="0">
                <a:solidFill>
                  <a:srgbClr val="000000"/>
                </a:solidFill>
                <a:latin typeface="Nunito Black" pitchFamily="2" charset="0"/>
              </a:rPr>
              <a:t> </a:t>
            </a:r>
            <a:r>
              <a:rPr lang="en-US" sz="2400" dirty="0" err="1">
                <a:solidFill>
                  <a:srgbClr val="000000"/>
                </a:solidFill>
                <a:latin typeface="Nunito Black" pitchFamily="2" charset="0"/>
              </a:rPr>
              <a:t>đến</a:t>
            </a:r>
            <a:r>
              <a:rPr lang="en-US" sz="2400" dirty="0">
                <a:solidFill>
                  <a:srgbClr val="000000"/>
                </a:solidFill>
                <a:latin typeface="Nunito Black" pitchFamily="2" charset="0"/>
              </a:rPr>
              <a:t>.</a:t>
            </a:r>
          </a:p>
        </p:txBody>
      </p:sp>
    </p:spTree>
    <p:extLst>
      <p:ext uri="{BB962C8B-B14F-4D97-AF65-F5344CB8AC3E}">
        <p14:creationId xmlns:p14="http://schemas.microsoft.com/office/powerpoint/2010/main" val="11536226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EC878E-CCB3-49DE-B2BC-FB20B1CB3FB6}"/>
              </a:ext>
            </a:extLst>
          </p:cNvPr>
          <p:cNvSpPr txBox="1"/>
          <p:nvPr/>
        </p:nvSpPr>
        <p:spPr>
          <a:xfrm>
            <a:off x="595250" y="451333"/>
            <a:ext cx="9966758" cy="568762"/>
          </a:xfrm>
          <a:prstGeom prst="roundRect">
            <a:avLst>
              <a:gd name="adj" fmla="val 14237"/>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Câu</a:t>
            </a:r>
            <a:r>
              <a:rPr lang="en-US" sz="2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3:</a:t>
            </a:r>
            <a:r>
              <a:rPr lang="en-US" sz="2800" b="1" dirty="0">
                <a:solidFill>
                  <a:srgbClr val="0070C0"/>
                </a:solidFill>
                <a:latin typeface="Nunito Black" pitchFamily="2" charset="0"/>
                <a:ea typeface="Open Sans" panose="020B0606030504020204" pitchFamily="34" charset="0"/>
                <a:cs typeface="Open Sans" panose="020B0606030504020204" pitchFamily="34" charset="0"/>
              </a:rPr>
              <a:t> </a:t>
            </a:r>
            <a:r>
              <a:rPr lang="en-US" sz="2800" dirty="0" err="1">
                <a:latin typeface="Nunito Black" pitchFamily="2" charset="0"/>
              </a:rPr>
              <a:t>Vì</a:t>
            </a:r>
            <a:r>
              <a:rPr lang="en-US" sz="2800" dirty="0">
                <a:latin typeface="Nunito Black" pitchFamily="2" charset="0"/>
              </a:rPr>
              <a:t> </a:t>
            </a:r>
            <a:r>
              <a:rPr lang="en-US" sz="2800" dirty="0" err="1">
                <a:latin typeface="Nunito Black" pitchFamily="2" charset="0"/>
              </a:rPr>
              <a:t>sao</a:t>
            </a:r>
            <a:r>
              <a:rPr lang="en-US" sz="2800" dirty="0">
                <a:latin typeface="Nunito Black" pitchFamily="2" charset="0"/>
              </a:rPr>
              <a:t> </a:t>
            </a:r>
            <a:r>
              <a:rPr lang="en-US" sz="2800" dirty="0" err="1">
                <a:latin typeface="Nunito Black" pitchFamily="2" charset="0"/>
              </a:rPr>
              <a:t>không</a:t>
            </a:r>
            <a:r>
              <a:rPr lang="en-US" sz="2800" dirty="0">
                <a:latin typeface="Nunito Black" pitchFamily="2" charset="0"/>
              </a:rPr>
              <a:t> ai </a:t>
            </a:r>
            <a:r>
              <a:rPr lang="en-US" sz="2800" dirty="0" err="1">
                <a:latin typeface="Nunito Black" pitchFamily="2" charset="0"/>
              </a:rPr>
              <a:t>hiểu</a:t>
            </a:r>
            <a:r>
              <a:rPr lang="en-US" sz="2800" dirty="0">
                <a:latin typeface="Nunito Black" pitchFamily="2" charset="0"/>
              </a:rPr>
              <a:t> </a:t>
            </a:r>
            <a:r>
              <a:rPr lang="en-US" sz="2800" dirty="0" err="1">
                <a:latin typeface="Nunito Black" pitchFamily="2" charset="0"/>
              </a:rPr>
              <a:t>những</a:t>
            </a:r>
            <a:r>
              <a:rPr lang="en-US" sz="2800" dirty="0">
                <a:latin typeface="Nunito Black" pitchFamily="2" charset="0"/>
              </a:rPr>
              <a:t> </a:t>
            </a:r>
            <a:r>
              <a:rPr lang="en-US" sz="2800" dirty="0" err="1">
                <a:latin typeface="Nunito Black" pitchFamily="2" charset="0"/>
              </a:rPr>
              <a:t>điều</a:t>
            </a:r>
            <a:r>
              <a:rPr lang="en-US" sz="2800" dirty="0">
                <a:latin typeface="Nunito Black" pitchFamily="2" charset="0"/>
              </a:rPr>
              <a:t> </a:t>
            </a:r>
            <a:r>
              <a:rPr lang="en-US" sz="2800" dirty="0" err="1">
                <a:latin typeface="Nunito Black" pitchFamily="2" charset="0"/>
              </a:rPr>
              <a:t>bạn</a:t>
            </a:r>
            <a:r>
              <a:rPr lang="en-US" sz="2800" dirty="0">
                <a:latin typeface="Nunito Black" pitchFamily="2" charset="0"/>
              </a:rPr>
              <a:t> </a:t>
            </a:r>
            <a:r>
              <a:rPr lang="en-US" sz="2800" dirty="0" err="1">
                <a:latin typeface="Nunito Black" pitchFamily="2" charset="0"/>
              </a:rPr>
              <a:t>Hoàng</a:t>
            </a:r>
            <a:r>
              <a:rPr lang="en-US" sz="2800" dirty="0">
                <a:latin typeface="Nunito Black" pitchFamily="2" charset="0"/>
              </a:rPr>
              <a:t> </a:t>
            </a:r>
            <a:r>
              <a:rPr lang="en-US" sz="2800" dirty="0" err="1">
                <a:latin typeface="Nunito Black" pitchFamily="2" charset="0"/>
              </a:rPr>
              <a:t>đã</a:t>
            </a:r>
            <a:r>
              <a:rPr lang="en-US" sz="2800" dirty="0">
                <a:latin typeface="Nunito Black" pitchFamily="2" charset="0"/>
              </a:rPr>
              <a:t> </a:t>
            </a:r>
            <a:r>
              <a:rPr lang="en-US" sz="2800" dirty="0" err="1">
                <a:latin typeface="Nunito Black" pitchFamily="2" charset="0"/>
              </a:rPr>
              <a:t>viết</a:t>
            </a:r>
            <a:r>
              <a:rPr lang="en-US" sz="2800" dirty="0">
                <a:latin typeface="Nunito Black" pitchFamily="2" charset="0"/>
              </a:rPr>
              <a:t>?</a:t>
            </a:r>
            <a:endParaRPr lang="en-US" sz="2800" b="1" dirty="0">
              <a:latin typeface="Nunito Black" pitchFamily="2" charset="0"/>
              <a:ea typeface="Open Sans" panose="020B0606030504020204" pitchFamily="34" charset="0"/>
              <a:cs typeface="Open Sans" panose="020B0606030504020204" pitchFamily="34" charset="0"/>
            </a:endParaRPr>
          </a:p>
        </p:txBody>
      </p:sp>
      <p:pic>
        <p:nvPicPr>
          <p:cNvPr id="8" name="Picture 5">
            <a:extLst>
              <a:ext uri="{FF2B5EF4-FFF2-40B4-BE49-F238E27FC236}">
                <a16:creationId xmlns:a16="http://schemas.microsoft.com/office/drawing/2014/main" id="{B4BE67D7-C52A-40F2-BC71-725A3068CC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9355" y="2927594"/>
            <a:ext cx="8791223" cy="2903277"/>
          </a:xfrm>
          <a:prstGeom prst="rect">
            <a:avLst/>
          </a:prstGeom>
        </p:spPr>
      </p:pic>
      <p:sp>
        <p:nvSpPr>
          <p:cNvPr id="9" name="TextBox 8">
            <a:extLst>
              <a:ext uri="{FF2B5EF4-FFF2-40B4-BE49-F238E27FC236}">
                <a16:creationId xmlns:a16="http://schemas.microsoft.com/office/drawing/2014/main" id="{6C729FCA-CFC4-4D11-977F-F27285762BC5}"/>
              </a:ext>
            </a:extLst>
          </p:cNvPr>
          <p:cNvSpPr txBox="1"/>
          <p:nvPr/>
        </p:nvSpPr>
        <p:spPr>
          <a:xfrm>
            <a:off x="571500" y="1496791"/>
            <a:ext cx="11049000" cy="954107"/>
          </a:xfrm>
          <a:prstGeom prst="rect">
            <a:avLst/>
          </a:prstGeom>
          <a:noFill/>
        </p:spPr>
        <p:txBody>
          <a:bodyPr wrap="square">
            <a:spAutoFit/>
          </a:bodyPr>
          <a:lstStyle/>
          <a:p>
            <a:pPr algn="just"/>
            <a:r>
              <a:rPr lang="en-US" sz="2800" b="1" dirty="0" err="1">
                <a:solidFill>
                  <a:srgbClr val="FF0000"/>
                </a:solidFill>
                <a:latin typeface="Nunito Black" pitchFamily="2" charset="0"/>
              </a:rPr>
              <a:t>Gợi</a:t>
            </a:r>
            <a:r>
              <a:rPr lang="en-US" sz="2800" b="1" dirty="0">
                <a:solidFill>
                  <a:srgbClr val="FF0000"/>
                </a:solidFill>
                <a:latin typeface="Nunito Black" pitchFamily="2" charset="0"/>
              </a:rPr>
              <a:t> ý: </a:t>
            </a:r>
            <a:r>
              <a:rPr lang="vi-VN" sz="2800" dirty="0">
                <a:latin typeface="Nunito Black" pitchFamily="2" charset="0"/>
              </a:rPr>
              <a:t>Em đọc kĩ đoạn văn bạn Hoàng viết trong lời kể của bác chữ A và</a:t>
            </a:r>
            <a:r>
              <a:rPr lang="en-US" sz="2800" dirty="0">
                <a:latin typeface="Nunito Black" pitchFamily="2" charset="0"/>
              </a:rPr>
              <a:t> </a:t>
            </a:r>
            <a:r>
              <a:rPr lang="vi-VN" sz="2800" dirty="0">
                <a:latin typeface="Nunito Black" pitchFamily="2" charset="0"/>
              </a:rPr>
              <a:t>đư</a:t>
            </a:r>
            <a:r>
              <a:rPr lang="en-US" sz="2800" dirty="0">
                <a:latin typeface="Nunito Black" pitchFamily="2" charset="0"/>
              </a:rPr>
              <a:t>a </a:t>
            </a:r>
            <a:r>
              <a:rPr lang="vi-VN" sz="2800" dirty="0">
                <a:latin typeface="Nunito Black" pitchFamily="2" charset="0"/>
              </a:rPr>
              <a:t>ra</a:t>
            </a:r>
            <a:r>
              <a:rPr lang="en-US" sz="2800" dirty="0">
                <a:latin typeface="Nunito Black" pitchFamily="2" charset="0"/>
              </a:rPr>
              <a:t> </a:t>
            </a:r>
            <a:r>
              <a:rPr lang="vi-VN" sz="2800" dirty="0">
                <a:latin typeface="Nunito Black" pitchFamily="2" charset="0"/>
              </a:rPr>
              <a:t>lời</a:t>
            </a:r>
            <a:r>
              <a:rPr lang="en-US" sz="2800" dirty="0">
                <a:latin typeface="Nunito Black" pitchFamily="2" charset="0"/>
              </a:rPr>
              <a:t> </a:t>
            </a:r>
            <a:r>
              <a:rPr lang="vi-VN" sz="2800" dirty="0">
                <a:latin typeface="Nunito Black" pitchFamily="2" charset="0"/>
              </a:rPr>
              <a:t>giải</a:t>
            </a:r>
            <a:r>
              <a:rPr lang="en-US" sz="2800" dirty="0">
                <a:latin typeface="Nunito Black" pitchFamily="2" charset="0"/>
              </a:rPr>
              <a:t> </a:t>
            </a:r>
            <a:r>
              <a:rPr lang="vi-VN" sz="2800" dirty="0">
                <a:latin typeface="Nunito Black" pitchFamily="2" charset="0"/>
              </a:rPr>
              <a:t>thích</a:t>
            </a:r>
            <a:r>
              <a:rPr lang="en-US" sz="2800" dirty="0">
                <a:latin typeface="Nunito Black" pitchFamily="2" charset="0"/>
              </a:rPr>
              <a:t> </a:t>
            </a:r>
            <a:r>
              <a:rPr lang="vi-VN" sz="2800" dirty="0">
                <a:latin typeface="Nunito Black" pitchFamily="2" charset="0"/>
              </a:rPr>
              <a:t>của</a:t>
            </a:r>
            <a:r>
              <a:rPr lang="en-US" sz="2800" dirty="0">
                <a:latin typeface="Nunito Black" pitchFamily="2" charset="0"/>
              </a:rPr>
              <a:t> </a:t>
            </a:r>
            <a:r>
              <a:rPr lang="vi-VN" sz="2800" dirty="0">
                <a:latin typeface="Nunito Black" pitchFamily="2" charset="0"/>
              </a:rPr>
              <a:t>mình.</a:t>
            </a:r>
            <a:endParaRPr lang="en-US" sz="2800" dirty="0">
              <a:latin typeface="Nunito Black" pitchFamily="2" charset="0"/>
            </a:endParaRPr>
          </a:p>
        </p:txBody>
      </p:sp>
      <p:sp>
        <p:nvSpPr>
          <p:cNvPr id="10" name="TextBox 9">
            <a:extLst>
              <a:ext uri="{FF2B5EF4-FFF2-40B4-BE49-F238E27FC236}">
                <a16:creationId xmlns:a16="http://schemas.microsoft.com/office/drawing/2014/main" id="{572A9B76-F926-40C5-BFBE-B5BB5F318809}"/>
              </a:ext>
            </a:extLst>
          </p:cNvPr>
          <p:cNvSpPr txBox="1"/>
          <p:nvPr/>
        </p:nvSpPr>
        <p:spPr>
          <a:xfrm>
            <a:off x="2356556" y="3686736"/>
            <a:ext cx="7636820" cy="954107"/>
          </a:xfrm>
          <a:prstGeom prst="rect">
            <a:avLst/>
          </a:prstGeom>
          <a:noFill/>
        </p:spPr>
        <p:txBody>
          <a:bodyPr wrap="square">
            <a:spAutoFit/>
          </a:bodyPr>
          <a:lstStyle/>
          <a:p>
            <a:r>
              <a:rPr lang="en-US" sz="2800" dirty="0" err="1">
                <a:solidFill>
                  <a:srgbClr val="00B050"/>
                </a:solidFill>
                <a:latin typeface="Nunito Black" pitchFamily="2" charset="0"/>
              </a:rPr>
              <a:t>Không</a:t>
            </a:r>
            <a:r>
              <a:rPr lang="en-US" sz="2800" dirty="0">
                <a:solidFill>
                  <a:srgbClr val="00B050"/>
                </a:solidFill>
                <a:latin typeface="Nunito Black" pitchFamily="2" charset="0"/>
              </a:rPr>
              <a:t> ai </a:t>
            </a:r>
            <a:r>
              <a:rPr lang="en-US" sz="2800" dirty="0" err="1">
                <a:solidFill>
                  <a:srgbClr val="00B050"/>
                </a:solidFill>
                <a:latin typeface="Nunito Black" pitchFamily="2" charset="0"/>
              </a:rPr>
              <a:t>hiểu</a:t>
            </a:r>
            <a:r>
              <a:rPr lang="en-US" sz="2800" dirty="0">
                <a:solidFill>
                  <a:srgbClr val="00B050"/>
                </a:solidFill>
                <a:latin typeface="Nunito Black" pitchFamily="2" charset="0"/>
              </a:rPr>
              <a:t> </a:t>
            </a:r>
            <a:r>
              <a:rPr lang="en-US" sz="2800" dirty="0" err="1">
                <a:solidFill>
                  <a:srgbClr val="00B050"/>
                </a:solidFill>
                <a:latin typeface="Nunito Black" pitchFamily="2" charset="0"/>
              </a:rPr>
              <a:t>những</a:t>
            </a:r>
            <a:r>
              <a:rPr lang="en-US" sz="2800" dirty="0">
                <a:solidFill>
                  <a:srgbClr val="00B050"/>
                </a:solidFill>
                <a:latin typeface="Nunito Black" pitchFamily="2" charset="0"/>
              </a:rPr>
              <a:t> </a:t>
            </a:r>
            <a:r>
              <a:rPr lang="en-US" sz="2800" dirty="0" err="1">
                <a:solidFill>
                  <a:srgbClr val="00B050"/>
                </a:solidFill>
                <a:latin typeface="Nunito Black" pitchFamily="2" charset="0"/>
              </a:rPr>
              <a:t>điều</a:t>
            </a:r>
            <a:r>
              <a:rPr lang="en-US" sz="2800" dirty="0">
                <a:solidFill>
                  <a:srgbClr val="00B050"/>
                </a:solidFill>
                <a:latin typeface="Nunito Black" pitchFamily="2" charset="0"/>
              </a:rPr>
              <a:t> </a:t>
            </a:r>
            <a:r>
              <a:rPr lang="en-US" sz="2800" dirty="0" err="1">
                <a:solidFill>
                  <a:srgbClr val="00B050"/>
                </a:solidFill>
                <a:latin typeface="Nunito Black" pitchFamily="2" charset="0"/>
              </a:rPr>
              <a:t>bạn</a:t>
            </a:r>
            <a:r>
              <a:rPr lang="en-US" sz="2800" dirty="0">
                <a:solidFill>
                  <a:srgbClr val="00B050"/>
                </a:solidFill>
                <a:latin typeface="Nunito Black" pitchFamily="2" charset="0"/>
              </a:rPr>
              <a:t> </a:t>
            </a:r>
            <a:r>
              <a:rPr lang="en-US" sz="2800" dirty="0" err="1">
                <a:solidFill>
                  <a:srgbClr val="00B050"/>
                </a:solidFill>
                <a:latin typeface="Nunito Black" pitchFamily="2" charset="0"/>
              </a:rPr>
              <a:t>Hoàng</a:t>
            </a:r>
            <a:r>
              <a:rPr lang="en-US" sz="2800" dirty="0">
                <a:solidFill>
                  <a:srgbClr val="00B050"/>
                </a:solidFill>
                <a:latin typeface="Nunito Black" pitchFamily="2" charset="0"/>
              </a:rPr>
              <a:t> </a:t>
            </a:r>
            <a:r>
              <a:rPr lang="en-US" sz="2800" dirty="0" err="1">
                <a:solidFill>
                  <a:srgbClr val="00B050"/>
                </a:solidFill>
                <a:latin typeface="Nunito Black" pitchFamily="2" charset="0"/>
              </a:rPr>
              <a:t>viết</a:t>
            </a:r>
            <a:r>
              <a:rPr lang="en-US" sz="2800" dirty="0">
                <a:solidFill>
                  <a:srgbClr val="00B050"/>
                </a:solidFill>
                <a:latin typeface="Nunito Black" pitchFamily="2" charset="0"/>
              </a:rPr>
              <a:t> </a:t>
            </a:r>
            <a:r>
              <a:rPr lang="en-US" sz="2800" dirty="0" err="1">
                <a:solidFill>
                  <a:srgbClr val="00B050"/>
                </a:solidFill>
                <a:latin typeface="Nunito Black" pitchFamily="2" charset="0"/>
              </a:rPr>
              <a:t>vì</a:t>
            </a:r>
            <a:r>
              <a:rPr lang="en-US" sz="2800" dirty="0">
                <a:solidFill>
                  <a:srgbClr val="00B050"/>
                </a:solidFill>
                <a:latin typeface="Nunito Black" pitchFamily="2" charset="0"/>
              </a:rPr>
              <a:t> </a:t>
            </a:r>
            <a:r>
              <a:rPr lang="en-US" sz="2800" dirty="0" err="1">
                <a:solidFill>
                  <a:srgbClr val="00B050"/>
                </a:solidFill>
                <a:latin typeface="Nunito Black" pitchFamily="2" charset="0"/>
              </a:rPr>
              <a:t>bạn</a:t>
            </a:r>
            <a:r>
              <a:rPr lang="en-US" sz="2800" dirty="0">
                <a:solidFill>
                  <a:srgbClr val="00B050"/>
                </a:solidFill>
                <a:latin typeface="Nunito Black" pitchFamily="2" charset="0"/>
              </a:rPr>
              <a:t> </a:t>
            </a:r>
            <a:r>
              <a:rPr lang="en-US" sz="2800" dirty="0" err="1">
                <a:solidFill>
                  <a:srgbClr val="00B050"/>
                </a:solidFill>
                <a:latin typeface="Nunito Black" pitchFamily="2" charset="0"/>
              </a:rPr>
              <a:t>ấy</a:t>
            </a:r>
            <a:r>
              <a:rPr lang="en-US" sz="2800" dirty="0">
                <a:solidFill>
                  <a:srgbClr val="00B050"/>
                </a:solidFill>
                <a:latin typeface="Nunito Black" pitchFamily="2" charset="0"/>
              </a:rPr>
              <a:t> </a:t>
            </a:r>
            <a:r>
              <a:rPr lang="en-US" sz="2800" dirty="0" err="1">
                <a:solidFill>
                  <a:srgbClr val="00B050"/>
                </a:solidFill>
                <a:latin typeface="Nunito Black" pitchFamily="2" charset="0"/>
              </a:rPr>
              <a:t>đặt</a:t>
            </a:r>
            <a:r>
              <a:rPr lang="en-US" sz="2800" dirty="0">
                <a:solidFill>
                  <a:srgbClr val="00B050"/>
                </a:solidFill>
                <a:latin typeface="Nunito Black" pitchFamily="2" charset="0"/>
              </a:rPr>
              <a:t> </a:t>
            </a:r>
            <a:r>
              <a:rPr lang="en-US" sz="2800" dirty="0" err="1">
                <a:solidFill>
                  <a:srgbClr val="00B050"/>
                </a:solidFill>
                <a:latin typeface="Nunito Black" pitchFamily="2" charset="0"/>
              </a:rPr>
              <a:t>dấu</a:t>
            </a:r>
            <a:r>
              <a:rPr lang="en-US" sz="2800" dirty="0">
                <a:solidFill>
                  <a:srgbClr val="00B050"/>
                </a:solidFill>
                <a:latin typeface="Nunito Black" pitchFamily="2" charset="0"/>
              </a:rPr>
              <a:t> </a:t>
            </a:r>
            <a:r>
              <a:rPr lang="en-US" sz="2800" dirty="0" err="1">
                <a:solidFill>
                  <a:srgbClr val="00B050"/>
                </a:solidFill>
                <a:latin typeface="Nunito Black" pitchFamily="2" charset="0"/>
              </a:rPr>
              <a:t>câu</a:t>
            </a:r>
            <a:r>
              <a:rPr lang="en-US" sz="2800" dirty="0">
                <a:solidFill>
                  <a:srgbClr val="00B050"/>
                </a:solidFill>
                <a:latin typeface="Nunito Black" pitchFamily="2" charset="0"/>
              </a:rPr>
              <a:t> </a:t>
            </a:r>
            <a:r>
              <a:rPr lang="en-US" sz="2800" dirty="0" err="1">
                <a:solidFill>
                  <a:srgbClr val="00B050"/>
                </a:solidFill>
                <a:latin typeface="Nunito Black" pitchFamily="2" charset="0"/>
              </a:rPr>
              <a:t>một</a:t>
            </a:r>
            <a:r>
              <a:rPr lang="en-US" sz="2800" dirty="0">
                <a:solidFill>
                  <a:srgbClr val="00B050"/>
                </a:solidFill>
                <a:latin typeface="Nunito Black" pitchFamily="2" charset="0"/>
              </a:rPr>
              <a:t> </a:t>
            </a:r>
            <a:r>
              <a:rPr lang="en-US" sz="2800" dirty="0" err="1">
                <a:solidFill>
                  <a:srgbClr val="00B050"/>
                </a:solidFill>
                <a:latin typeface="Nunito Black" pitchFamily="2" charset="0"/>
              </a:rPr>
              <a:t>cách</a:t>
            </a:r>
            <a:r>
              <a:rPr lang="en-US" sz="2800" dirty="0">
                <a:solidFill>
                  <a:srgbClr val="00B050"/>
                </a:solidFill>
                <a:latin typeface="Nunito Black" pitchFamily="2" charset="0"/>
              </a:rPr>
              <a:t> </a:t>
            </a:r>
            <a:r>
              <a:rPr lang="en-US" sz="2800" dirty="0" err="1">
                <a:solidFill>
                  <a:srgbClr val="00B050"/>
                </a:solidFill>
                <a:latin typeface="Nunito Black" pitchFamily="2" charset="0"/>
              </a:rPr>
              <a:t>bừa</a:t>
            </a:r>
            <a:r>
              <a:rPr lang="en-US" sz="2800" dirty="0">
                <a:solidFill>
                  <a:srgbClr val="00B050"/>
                </a:solidFill>
                <a:latin typeface="Nunito Black" pitchFamily="2" charset="0"/>
              </a:rPr>
              <a:t> </a:t>
            </a:r>
            <a:r>
              <a:rPr lang="en-US" sz="2800" dirty="0" err="1">
                <a:solidFill>
                  <a:srgbClr val="00B050"/>
                </a:solidFill>
                <a:latin typeface="Nunito Black" pitchFamily="2" charset="0"/>
              </a:rPr>
              <a:t>bãi</a:t>
            </a:r>
            <a:r>
              <a:rPr lang="en-US" sz="2800" dirty="0">
                <a:solidFill>
                  <a:srgbClr val="00B050"/>
                </a:solidFill>
                <a:latin typeface="Nunito Black" pitchFamily="2" charset="0"/>
              </a:rPr>
              <a:t>.</a:t>
            </a:r>
          </a:p>
        </p:txBody>
      </p:sp>
    </p:spTree>
    <p:extLst>
      <p:ext uri="{BB962C8B-B14F-4D97-AF65-F5344CB8AC3E}">
        <p14:creationId xmlns:p14="http://schemas.microsoft.com/office/powerpoint/2010/main" val="3586363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C2ABBE7-F600-4718-A43A-0F134D80B5E0}"/>
              </a:ext>
            </a:extLst>
          </p:cNvPr>
          <p:cNvSpPr/>
          <p:nvPr/>
        </p:nvSpPr>
        <p:spPr>
          <a:xfrm>
            <a:off x="4089114" y="2267031"/>
            <a:ext cx="7975600" cy="3220720"/>
          </a:xfrm>
          <a:prstGeom prst="round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DC2116-5269-48E9-9C27-B0A9724BA8C8}"/>
              </a:ext>
            </a:extLst>
          </p:cNvPr>
          <p:cNvSpPr txBox="1"/>
          <p:nvPr/>
        </p:nvSpPr>
        <p:spPr>
          <a:xfrm>
            <a:off x="120089" y="3554226"/>
            <a:ext cx="3811881" cy="646331"/>
          </a:xfrm>
          <a:prstGeom prst="rect">
            <a:avLst/>
          </a:prstGeom>
          <a:noFill/>
        </p:spPr>
        <p:txBody>
          <a:bodyPr wrap="square">
            <a:spAutoFit/>
          </a:bodyPr>
          <a:lstStyle/>
          <a:p>
            <a:r>
              <a:rPr lang="en-US" sz="3600" b="1">
                <a:solidFill>
                  <a:srgbClr val="0000FF"/>
                </a:solidFill>
                <a:latin typeface="Nunito Black" pitchFamily="2" charset="0"/>
                <a:cs typeface="Times New Roman" pitchFamily="18" charset="0"/>
              </a:rPr>
              <a:t>a. Đọc lại câu</a:t>
            </a:r>
            <a:endParaRPr lang="en-US" sz="3600" b="1" dirty="0">
              <a:solidFill>
                <a:srgbClr val="0000FF"/>
              </a:solidFill>
              <a:latin typeface="Nunito Black" pitchFamily="2" charset="0"/>
              <a:cs typeface="Times New Roman" pitchFamily="18" charset="0"/>
            </a:endParaRPr>
          </a:p>
        </p:txBody>
      </p:sp>
      <p:sp>
        <p:nvSpPr>
          <p:cNvPr id="4" name="Rectangle: Rounded Corners 3">
            <a:extLst>
              <a:ext uri="{FF2B5EF4-FFF2-40B4-BE49-F238E27FC236}">
                <a16:creationId xmlns:a16="http://schemas.microsoft.com/office/drawing/2014/main" id="{A798E51E-FB31-4B41-9B20-9297B0905228}"/>
              </a:ext>
            </a:extLst>
          </p:cNvPr>
          <p:cNvSpPr/>
          <p:nvPr/>
        </p:nvSpPr>
        <p:spPr>
          <a:xfrm>
            <a:off x="274042" y="2150257"/>
            <a:ext cx="11643916" cy="1153517"/>
          </a:xfrm>
          <a:prstGeom prst="roundRect">
            <a:avLst/>
          </a:prstGeom>
          <a:solidFill>
            <a:srgbClr val="FFFF00">
              <a:alpha val="9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tx1"/>
                </a:solidFill>
                <a:latin typeface="Nunito Black" pitchFamily="2" charset="0"/>
                <a:cs typeface="Times New Roman" panose="02020603050405020304" pitchFamily="18" charset="0"/>
              </a:rPr>
              <a:t>4/ Dựa vào lời đề nghị của bác chữ A, sắp xếp các bước mà Hoàng cần thực hiện?</a:t>
            </a:r>
            <a:endParaRPr lang="en-US" sz="3600" b="1" dirty="0">
              <a:solidFill>
                <a:schemeClr val="tx1"/>
              </a:solidFill>
              <a:latin typeface="Nunito Black"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20EA9187-A6C5-381F-FA10-4276886CB0F6}"/>
              </a:ext>
            </a:extLst>
          </p:cNvPr>
          <p:cNvSpPr txBox="1"/>
          <p:nvPr/>
        </p:nvSpPr>
        <p:spPr>
          <a:xfrm>
            <a:off x="4089114" y="3554226"/>
            <a:ext cx="3811882" cy="646331"/>
          </a:xfrm>
          <a:prstGeom prst="rect">
            <a:avLst/>
          </a:prstGeom>
          <a:noFill/>
        </p:spPr>
        <p:txBody>
          <a:bodyPr wrap="square">
            <a:spAutoFit/>
          </a:bodyPr>
          <a:lstStyle/>
          <a:p>
            <a:pPr algn="just"/>
            <a:r>
              <a:rPr lang="en-US" sz="3600" b="1">
                <a:solidFill>
                  <a:srgbClr val="0000FF"/>
                </a:solidFill>
                <a:latin typeface="Nunito Black" pitchFamily="2" charset="0"/>
                <a:cs typeface="Times New Roman" pitchFamily="18" charset="0"/>
              </a:rPr>
              <a:t>  b. Chấm câu</a:t>
            </a:r>
            <a:endParaRPr lang="en-US" sz="3600" b="1" dirty="0">
              <a:solidFill>
                <a:srgbClr val="0000FF"/>
              </a:solidFill>
              <a:latin typeface="Nunito Black" pitchFamily="2" charset="0"/>
              <a:cs typeface="Times New Roman" pitchFamily="18" charset="0"/>
            </a:endParaRPr>
          </a:p>
        </p:txBody>
      </p:sp>
      <p:sp>
        <p:nvSpPr>
          <p:cNvPr id="3" name="TextBox 2">
            <a:extLst>
              <a:ext uri="{FF2B5EF4-FFF2-40B4-BE49-F238E27FC236}">
                <a16:creationId xmlns:a16="http://schemas.microsoft.com/office/drawing/2014/main" id="{B246FC81-BCC3-9671-5DB5-E8AC06C09D43}"/>
              </a:ext>
            </a:extLst>
          </p:cNvPr>
          <p:cNvSpPr txBox="1"/>
          <p:nvPr/>
        </p:nvSpPr>
        <p:spPr>
          <a:xfrm>
            <a:off x="8482209" y="3512002"/>
            <a:ext cx="3321551" cy="646331"/>
          </a:xfrm>
          <a:prstGeom prst="rect">
            <a:avLst/>
          </a:prstGeom>
          <a:noFill/>
        </p:spPr>
        <p:txBody>
          <a:bodyPr wrap="square">
            <a:spAutoFit/>
          </a:bodyPr>
          <a:lstStyle/>
          <a:p>
            <a:pPr algn="just"/>
            <a:r>
              <a:rPr lang="en-US" sz="3600" b="1">
                <a:solidFill>
                  <a:srgbClr val="0000FF"/>
                </a:solidFill>
                <a:latin typeface="Nunito Black" pitchFamily="2" charset="0"/>
                <a:cs typeface="Times New Roman" pitchFamily="18" charset="0"/>
              </a:rPr>
              <a:t>  c. Viết câu</a:t>
            </a:r>
            <a:endParaRPr lang="en-US" sz="3600" b="1" dirty="0">
              <a:solidFill>
                <a:srgbClr val="0000FF"/>
              </a:solidFill>
              <a:latin typeface="Nunito Black" pitchFamily="2" charset="0"/>
              <a:cs typeface="Times New Roman" pitchFamily="18" charset="0"/>
            </a:endParaRPr>
          </a:p>
        </p:txBody>
      </p:sp>
      <p:pic>
        <p:nvPicPr>
          <p:cNvPr id="7" name="Picture 6">
            <a:extLst>
              <a:ext uri="{FF2B5EF4-FFF2-40B4-BE49-F238E27FC236}">
                <a16:creationId xmlns:a16="http://schemas.microsoft.com/office/drawing/2014/main" id="{FEF8538D-31CD-4DA9-BD57-594B1F0E3BC3}"/>
              </a:ext>
            </a:extLst>
          </p:cNvPr>
          <p:cNvPicPr>
            <a:picLocks noChangeAspect="1"/>
          </p:cNvPicPr>
          <p:nvPr/>
        </p:nvPicPr>
        <p:blipFill>
          <a:blip r:embed="rId2"/>
          <a:stretch>
            <a:fillRect/>
          </a:stretch>
        </p:blipFill>
        <p:spPr>
          <a:xfrm>
            <a:off x="6175021" y="1"/>
            <a:ext cx="5525461" cy="1921258"/>
          </a:xfrm>
          <a:prstGeom prst="rect">
            <a:avLst/>
          </a:prstGeom>
        </p:spPr>
      </p:pic>
    </p:spTree>
    <p:extLst>
      <p:ext uri="{BB962C8B-B14F-4D97-AF65-F5344CB8AC3E}">
        <p14:creationId xmlns:p14="http://schemas.microsoft.com/office/powerpoint/2010/main" val="37902722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1.04167E-6 2.22222E-6 L -0.68333 0.24097 " pathEditMode="relative" rAng="0" ptsTypes="AA">
                                      <p:cBhvr>
                                        <p:cTn id="28" dur="2000" fill="hold"/>
                                        <p:tgtEl>
                                          <p:spTgt spid="3"/>
                                        </p:tgtEl>
                                        <p:attrNameLst>
                                          <p:attrName>ppt_x</p:attrName>
                                          <p:attrName>ppt_y</p:attrName>
                                        </p:attrNameLst>
                                      </p:cBhvr>
                                      <p:rCtr x="-34167" y="12037"/>
                                    </p:animMotion>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grpId="1" nodeType="clickEffect">
                                  <p:stCondLst>
                                    <p:cond delay="0"/>
                                  </p:stCondLst>
                                  <p:childTnLst>
                                    <p:animMotion origin="layout" path="M 4.16667E-6 2.22222E-6 L 0.33567 0.23472 " pathEditMode="relative" rAng="0" ptsTypes="AA">
                                      <p:cBhvr>
                                        <p:cTn id="32" dur="2000" fill="hold"/>
                                        <p:tgtEl>
                                          <p:spTgt spid="6"/>
                                        </p:tgtEl>
                                        <p:attrNameLst>
                                          <p:attrName>ppt_x</p:attrName>
                                          <p:attrName>ppt_y</p:attrName>
                                        </p:attrNameLst>
                                      </p:cBhvr>
                                      <p:rCtr x="16784" y="11736"/>
                                    </p:animMotion>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grpId="1" nodeType="clickEffect">
                                  <p:stCondLst>
                                    <p:cond delay="0"/>
                                  </p:stCondLst>
                                  <p:childTnLst>
                                    <p:animMotion origin="layout" path="M 3.33333E-6 2.22222E-6 L 0.3319 0.23472 " pathEditMode="relative" rAng="0" ptsTypes="AA">
                                      <p:cBhvr>
                                        <p:cTn id="36" dur="2000" fill="hold"/>
                                        <p:tgtEl>
                                          <p:spTgt spid="2"/>
                                        </p:tgtEl>
                                        <p:attrNameLst>
                                          <p:attrName>ppt_x</p:attrName>
                                          <p:attrName>ppt_y</p:attrName>
                                        </p:attrNameLst>
                                      </p:cBhvr>
                                      <p:rCtr x="16589"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animBg="1"/>
      <p:bldP spid="2" grpId="0"/>
      <p:bldP spid="2"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98E51E-FB31-4B41-9B20-9297B0905228}"/>
              </a:ext>
            </a:extLst>
          </p:cNvPr>
          <p:cNvSpPr/>
          <p:nvPr/>
        </p:nvSpPr>
        <p:spPr>
          <a:xfrm>
            <a:off x="506274" y="839761"/>
            <a:ext cx="11474091" cy="1518622"/>
          </a:xfrm>
          <a:prstGeom prst="roundRect">
            <a:avLst/>
          </a:prstGeom>
          <a:solidFill>
            <a:srgbClr val="FFFF00">
              <a:alpha val="9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tx1"/>
                </a:solidFill>
                <a:latin typeface="Nunito Black" pitchFamily="2" charset="0"/>
                <a:cs typeface="Times New Roman" panose="02020603050405020304" pitchFamily="18" charset="0"/>
              </a:rPr>
              <a:t>5/ Em hãy góp thêm ý kiến để giúp bạn Hoàng viết đúng?</a:t>
            </a:r>
            <a:endParaRPr lang="en-US" sz="3600" b="1" dirty="0">
              <a:solidFill>
                <a:schemeClr val="tx1"/>
              </a:solidFill>
              <a:latin typeface="Nunito Black"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386F09DD-A4A0-4D4B-B175-735BA7B5DAD0}"/>
              </a:ext>
            </a:extLst>
          </p:cNvPr>
          <p:cNvPicPr>
            <a:picLocks noChangeAspect="1"/>
          </p:cNvPicPr>
          <p:nvPr/>
        </p:nvPicPr>
        <p:blipFill>
          <a:blip r:embed="rId2"/>
          <a:stretch>
            <a:fillRect/>
          </a:stretch>
        </p:blipFill>
        <p:spPr>
          <a:xfrm>
            <a:off x="3975675" y="4768211"/>
            <a:ext cx="4716770" cy="2044565"/>
          </a:xfrm>
          <a:prstGeom prst="rect">
            <a:avLst/>
          </a:prstGeom>
        </p:spPr>
      </p:pic>
      <p:pic>
        <p:nvPicPr>
          <p:cNvPr id="7" name="Picture 6" descr="A picture containing toy, doll, clipart&#10;&#10;Description automatically generated">
            <a:extLst>
              <a:ext uri="{FF2B5EF4-FFF2-40B4-BE49-F238E27FC236}">
                <a16:creationId xmlns:a16="http://schemas.microsoft.com/office/drawing/2014/main" id="{D3F7EE5C-DA9C-4803-AD9A-4D5F4EC96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288" y="4154233"/>
            <a:ext cx="2414712" cy="2658543"/>
          </a:xfrm>
          <a:prstGeom prst="rect">
            <a:avLst/>
          </a:prstGeom>
        </p:spPr>
      </p:pic>
      <p:sp>
        <p:nvSpPr>
          <p:cNvPr id="8" name="Speech Bubble: Rectangle with Corners Rounded 7">
            <a:extLst>
              <a:ext uri="{FF2B5EF4-FFF2-40B4-BE49-F238E27FC236}">
                <a16:creationId xmlns:a16="http://schemas.microsoft.com/office/drawing/2014/main" id="{74B83D44-0824-46AF-8B30-DEFF3934D9C7}"/>
              </a:ext>
            </a:extLst>
          </p:cNvPr>
          <p:cNvSpPr/>
          <p:nvPr/>
        </p:nvSpPr>
        <p:spPr>
          <a:xfrm>
            <a:off x="89285" y="2569831"/>
            <a:ext cx="3886389" cy="3448408"/>
          </a:xfrm>
          <a:prstGeom prst="wedgeRoundRectCallout">
            <a:avLst>
              <a:gd name="adj1" fmla="val -39620"/>
              <a:gd name="adj2" fmla="val 73354"/>
              <a:gd name="adj3" fmla="val 16667"/>
            </a:avLst>
          </a:prstGeom>
          <a:solidFill>
            <a:srgbClr val="00CC99"/>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sz="3600" b="1" dirty="0" err="1">
                <a:solidFill>
                  <a:srgbClr val="FF0000"/>
                </a:solidFill>
                <a:latin typeface="Nunito Black" pitchFamily="2" charset="0"/>
              </a:rPr>
              <a:t>Gợi</a:t>
            </a:r>
            <a:r>
              <a:rPr lang="en-US" sz="3600" b="1" dirty="0">
                <a:solidFill>
                  <a:srgbClr val="FF0000"/>
                </a:solidFill>
                <a:latin typeface="Nunito Black" pitchFamily="2" charset="0"/>
              </a:rPr>
              <a:t> ý: </a:t>
            </a:r>
            <a:r>
              <a:rPr lang="vi-VN" sz="2800" b="1" dirty="0">
                <a:solidFill>
                  <a:schemeClr val="bg1"/>
                </a:solidFill>
                <a:latin typeface="Nunito Black" pitchFamily="2" charset="0"/>
              </a:rPr>
              <a:t>Em suy nghĩ và đưa ra lời khuyên cho bạn Hoàng để bạn ấy cải thiện được cách đặt dấu câu của mình.</a:t>
            </a:r>
            <a:endParaRPr lang="vi-VN" sz="2400" b="1" dirty="0">
              <a:solidFill>
                <a:schemeClr val="bg1"/>
              </a:solidFill>
              <a:latin typeface="Nunito Black" pitchFamily="2" charset="0"/>
            </a:endParaRPr>
          </a:p>
        </p:txBody>
      </p:sp>
      <p:sp>
        <p:nvSpPr>
          <p:cNvPr id="9" name="Speech Bubble: Rectangle with Corners Rounded 7">
            <a:extLst>
              <a:ext uri="{FF2B5EF4-FFF2-40B4-BE49-F238E27FC236}">
                <a16:creationId xmlns:a16="http://schemas.microsoft.com/office/drawing/2014/main" id="{FEE9D5A0-0FBA-4C51-8A17-D373A80F5BA4}"/>
              </a:ext>
            </a:extLst>
          </p:cNvPr>
          <p:cNvSpPr/>
          <p:nvPr/>
        </p:nvSpPr>
        <p:spPr>
          <a:xfrm>
            <a:off x="5525462" y="2569831"/>
            <a:ext cx="5105400" cy="2198381"/>
          </a:xfrm>
          <a:prstGeom prst="wedgeRoundRectCallout">
            <a:avLst>
              <a:gd name="adj1" fmla="val 41029"/>
              <a:gd name="adj2" fmla="val 62821"/>
              <a:gd name="adj3" fmla="val 16667"/>
            </a:avLst>
          </a:prstGeom>
          <a:solidFill>
            <a:schemeClr val="accent6">
              <a:lumMod val="40000"/>
              <a:lumOff val="6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latin typeface="Nunito Black" pitchFamily="2" charset="0"/>
              </a:rPr>
              <a:t>    </a:t>
            </a:r>
            <a:r>
              <a:rPr lang="vi-VN" sz="2800" b="1" dirty="0">
                <a:latin typeface="Nunito Black" pitchFamily="2" charset="0"/>
              </a:rPr>
              <a:t>Theo em, bạn Hoàng cần đọc thêm nhiều bài đọc, câu chuyện để làm quen với việc đặt dấu câu của mọi người.</a:t>
            </a:r>
            <a:endParaRPr lang="en-US" sz="2800" b="1" dirty="0">
              <a:latin typeface="Nunito Black" pitchFamily="2" charset="0"/>
            </a:endParaRPr>
          </a:p>
        </p:txBody>
      </p:sp>
    </p:spTree>
    <p:extLst>
      <p:ext uri="{BB962C8B-B14F-4D97-AF65-F5344CB8AC3E}">
        <p14:creationId xmlns:p14="http://schemas.microsoft.com/office/powerpoint/2010/main" val="3741122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31ACD4-609F-784E-71B0-3E533AEC3618}"/>
              </a:ext>
            </a:extLst>
          </p:cNvPr>
          <p:cNvSpPr txBox="1"/>
          <p:nvPr/>
        </p:nvSpPr>
        <p:spPr>
          <a:xfrm>
            <a:off x="1158337" y="940087"/>
            <a:ext cx="9509664" cy="2985433"/>
          </a:xfrm>
          <a:prstGeom prst="rect">
            <a:avLst/>
          </a:prstGeom>
          <a:noFill/>
        </p:spPr>
        <p:txBody>
          <a:bodyPr wrap="square" rtlCol="0">
            <a:spAutoFit/>
          </a:bodyPr>
          <a:lstStyle/>
          <a:p>
            <a:pPr algn="just"/>
            <a:r>
              <a:rPr lang="en-US" sz="4400" b="1">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3600" b="1" u="sng">
                <a:solidFill>
                  <a:schemeClr val="accent1"/>
                </a:solidFill>
                <a:latin typeface="Nunito Black" pitchFamily="2" charset="0"/>
                <a:ea typeface="Tahoma" panose="020B0604030504040204" pitchFamily="34" charset="0"/>
                <a:cs typeface="Tahoma" panose="020B0604030504040204" pitchFamily="34" charset="0"/>
              </a:rPr>
              <a:t>Nội dung</a:t>
            </a:r>
            <a:r>
              <a:rPr lang="en-US" sz="3600" b="1">
                <a:solidFill>
                  <a:schemeClr val="accent1"/>
                </a:solidFill>
                <a:latin typeface="Nunito Black" pitchFamily="2" charset="0"/>
                <a:ea typeface="Tahoma" panose="020B0604030504040204" pitchFamily="34" charset="0"/>
                <a:cs typeface="Tahoma" panose="020B0604030504040204" pitchFamily="34" charset="0"/>
              </a:rPr>
              <a:t>: Khi viết, việc sử dụng đúng dấu câu nói riêng và đúng chính tả, từ ngữ, ngữ pháp nói chung là rất quan trọng, vì người viết đúng thì người đọc mới hiểu đúng. </a:t>
            </a:r>
          </a:p>
        </p:txBody>
      </p:sp>
      <p:pic>
        <p:nvPicPr>
          <p:cNvPr id="6" name="Picture 5">
            <a:extLst>
              <a:ext uri="{FF2B5EF4-FFF2-40B4-BE49-F238E27FC236}">
                <a16:creationId xmlns:a16="http://schemas.microsoft.com/office/drawing/2014/main" id="{86F15553-B9A0-4325-A58E-2714C8D7DA6A}"/>
              </a:ext>
            </a:extLst>
          </p:cNvPr>
          <p:cNvPicPr>
            <a:picLocks noChangeAspect="1"/>
          </p:cNvPicPr>
          <p:nvPr/>
        </p:nvPicPr>
        <p:blipFill rotWithShape="1">
          <a:blip r:embed="rId2"/>
          <a:srcRect l="14383" r="13709" b="1"/>
          <a:stretch/>
        </p:blipFill>
        <p:spPr>
          <a:xfrm>
            <a:off x="6327422" y="4089410"/>
            <a:ext cx="5864578" cy="2768590"/>
          </a:xfrm>
          <a:prstGeom prst="rect">
            <a:avLst/>
          </a:prstGeom>
        </p:spPr>
      </p:pic>
    </p:spTree>
    <p:extLst>
      <p:ext uri="{BB962C8B-B14F-4D97-AF65-F5344CB8AC3E}">
        <p14:creationId xmlns:p14="http://schemas.microsoft.com/office/powerpoint/2010/main" val="72935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a16="http://schemas.microsoft.com/office/drawing/2014/main" id="{1A9B0CF7-51D4-4A79-80EF-914BAB51EE5C}"/>
              </a:ext>
            </a:extLst>
          </p:cNvPr>
          <p:cNvPicPr>
            <a:picLocks noChangeAspect="1"/>
          </p:cNvPicPr>
          <p:nvPr/>
        </p:nvPicPr>
        <p:blipFill>
          <a:blip r:embed="rId2"/>
          <a:stretch>
            <a:fillRect/>
          </a:stretch>
        </p:blipFill>
        <p:spPr>
          <a:xfrm>
            <a:off x="236197" y="2354389"/>
            <a:ext cx="4304995" cy="4304995"/>
          </a:xfrm>
          <a:prstGeom prst="rect">
            <a:avLst/>
          </a:prstGeom>
        </p:spPr>
      </p:pic>
      <p:grpSp>
        <p:nvGrpSpPr>
          <p:cNvPr id="5" name="Group 4">
            <a:extLst>
              <a:ext uri="{FF2B5EF4-FFF2-40B4-BE49-F238E27FC236}">
                <a16:creationId xmlns:a16="http://schemas.microsoft.com/office/drawing/2014/main" id="{DF0983E6-9196-40AE-90F4-083E347914C7}"/>
              </a:ext>
            </a:extLst>
          </p:cNvPr>
          <p:cNvGrpSpPr/>
          <p:nvPr/>
        </p:nvGrpSpPr>
        <p:grpSpPr>
          <a:xfrm>
            <a:off x="3341274" y="514304"/>
            <a:ext cx="8500769" cy="4304995"/>
            <a:chOff x="2505956" y="385728"/>
            <a:chExt cx="4648078" cy="2760128"/>
          </a:xfrm>
        </p:grpSpPr>
        <p:pic>
          <p:nvPicPr>
            <p:cNvPr id="6" name="图片 2">
              <a:extLst>
                <a:ext uri="{FF2B5EF4-FFF2-40B4-BE49-F238E27FC236}">
                  <a16:creationId xmlns:a16="http://schemas.microsoft.com/office/drawing/2014/main" id="{619C8136-4ECA-4F5A-BE8C-2E49EA246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7" name="Picture 6">
              <a:extLst>
                <a:ext uri="{FF2B5EF4-FFF2-40B4-BE49-F238E27FC236}">
                  <a16:creationId xmlns:a16="http://schemas.microsoft.com/office/drawing/2014/main" id="{C27C8D3D-3F37-4960-8E08-79D8D10EC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8" name="TextBox 7">
              <a:extLst>
                <a:ext uri="{FF2B5EF4-FFF2-40B4-BE49-F238E27FC236}">
                  <a16:creationId xmlns:a16="http://schemas.microsoft.com/office/drawing/2014/main" id="{64D18B17-EE1A-4A51-A875-9426C9CE3248}"/>
                </a:ext>
              </a:extLst>
            </p:cNvPr>
            <p:cNvSpPr txBox="1"/>
            <p:nvPr/>
          </p:nvSpPr>
          <p:spPr>
            <a:xfrm>
              <a:off x="3134059" y="1442610"/>
              <a:ext cx="3451592" cy="1315744"/>
            </a:xfrm>
            <a:prstGeom prst="rect">
              <a:avLst/>
            </a:prstGeom>
            <a:noFill/>
          </p:spPr>
          <p:txBody>
            <a:bodyPr wrap="square" rtlCol="0">
              <a:spAutoFit/>
            </a:bodyPr>
            <a:lstStyle/>
            <a:p>
              <a:pPr algn="ctr" defTabSz="1219170" fontAlgn="base">
                <a:spcBef>
                  <a:spcPct val="0"/>
                </a:spcBef>
                <a:spcAft>
                  <a:spcPct val="0"/>
                </a:spcAft>
              </a:pPr>
              <a:r>
                <a:rPr lang="en-US" sz="3600" b="1">
                  <a:solidFill>
                    <a:srgbClr val="7030A0"/>
                  </a:solidFill>
                  <a:latin typeface="Tahoma" panose="020B0604030504040204" pitchFamily="34" charset="0"/>
                  <a:ea typeface="Tahoma" panose="020B0604030504040204" pitchFamily="34" charset="0"/>
                  <a:cs typeface="Tahoma" panose="020B0604030504040204" pitchFamily="34" charset="0"/>
                </a:rPr>
                <a:t>Điều gì sẽ xảy ra nếu không có dấu câu khi viết?</a:t>
              </a:r>
              <a:endParaRPr lang="en-US" sz="3600" dirty="0">
                <a:solidFill>
                  <a:srgbClr val="000000"/>
                </a:solidFill>
                <a:latin typeface="+mj-lt"/>
                <a:ea typeface="宋体" pitchFamily="2" charset="-122"/>
                <a:cs typeface="Calibri" panose="020F0502020204030204" pitchFamily="34" charset="0"/>
              </a:endParaRPr>
            </a:p>
          </p:txBody>
        </p:sp>
      </p:grpSp>
      <p:pic>
        <p:nvPicPr>
          <p:cNvPr id="9" name="图片 4">
            <a:extLst>
              <a:ext uri="{FF2B5EF4-FFF2-40B4-BE49-F238E27FC236}">
                <a16:creationId xmlns:a16="http://schemas.microsoft.com/office/drawing/2014/main" id="{976F97B8-531A-4945-89FD-7EF369CC6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spTree>
    <p:extLst>
      <p:ext uri="{BB962C8B-B14F-4D97-AF65-F5344CB8AC3E}">
        <p14:creationId xmlns:p14="http://schemas.microsoft.com/office/powerpoint/2010/main" val="13277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extBox 3"/>
          <p:cNvSpPr txBox="1"/>
          <p:nvPr/>
        </p:nvSpPr>
        <p:spPr>
          <a:xfrm>
            <a:off x="4188177" y="872083"/>
            <a:ext cx="6576719" cy="1952947"/>
          </a:xfrm>
          <a:prstGeom prst="rect">
            <a:avLst/>
          </a:prstGeom>
          <a:noFill/>
        </p:spPr>
        <p:txBody>
          <a:bodyPr vert="horz" lIns="60960" tIns="30480" rIns="60960" bIns="30480" rtlCol="0" anchor="ctr">
            <a:noAutofit/>
          </a:bodyPr>
          <a:lstStyle/>
          <a:p>
            <a:pPr indent="-152400" algn="ctr">
              <a:lnSpc>
                <a:spcPct val="170000"/>
              </a:lnSpc>
              <a:spcBef>
                <a:spcPct val="0"/>
              </a:spcBef>
              <a:spcAft>
                <a:spcPts val="400"/>
              </a:spcAft>
            </a:pPr>
            <a:r>
              <a:rPr lang="en-US" sz="5400">
                <a:solidFill>
                  <a:srgbClr val="F9A72D"/>
                </a:solidFill>
                <a:ea typeface="+mj-ea"/>
                <a:cs typeface="+mj-cs"/>
              </a:rPr>
              <a:t>Viết</a:t>
            </a:r>
            <a:br>
              <a:rPr lang="en-US" sz="5400">
                <a:solidFill>
                  <a:srgbClr val="F9A72D"/>
                </a:solidFill>
                <a:ea typeface="+mj-ea"/>
                <a:cs typeface="+mj-cs"/>
              </a:rPr>
            </a:br>
            <a:r>
              <a:rPr lang="en-US" sz="5400">
                <a:solidFill>
                  <a:srgbClr val="FF0000"/>
                </a:solidFill>
                <a:ea typeface="+mj-ea"/>
                <a:cs typeface="+mj-cs"/>
              </a:rPr>
              <a:t>Ôn viết chữ hoa E, Ê</a:t>
            </a:r>
          </a:p>
        </p:txBody>
      </p:sp>
      <p:pic>
        <p:nvPicPr>
          <p:cNvPr id="7" name="图片 2">
            <a:extLst>
              <a:ext uri="{FF2B5EF4-FFF2-40B4-BE49-F238E27FC236}">
                <a16:creationId xmlns:a16="http://schemas.microsoft.com/office/drawing/2014/main" id="{C2163BF8-C1A6-4562-A3A0-84E43B3C7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87" y="3335867"/>
            <a:ext cx="4591194" cy="2916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i viết, các... - Sách và Thiết bị Giáo dục cho bé vào Lớp 1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495301" y="153412"/>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FF0000"/>
                </a:solidFill>
                <a:latin typeface="Nunito Black" pitchFamily="2" charset="0"/>
              </a:rPr>
              <a:t>1. Tư thế ngồi viết:</a:t>
            </a:r>
          </a:p>
          <a:p>
            <a:pPr eaLnBrk="1" hangingPunct="1">
              <a:spcBef>
                <a:spcPct val="0"/>
              </a:spcBef>
              <a:buFontTx/>
              <a:buNone/>
            </a:pPr>
            <a:r>
              <a:rPr lang="en-US" altLang="en-US" sz="2400">
                <a:solidFill>
                  <a:srgbClr val="0070C0"/>
                </a:solidFill>
                <a:latin typeface="Nunito Black" pitchFamily="2" charset="0"/>
              </a:rPr>
              <a:t>- Lưng thẳng, không tì ngực vào bàn.</a:t>
            </a:r>
          </a:p>
          <a:p>
            <a:pPr eaLnBrk="1" hangingPunct="1">
              <a:spcBef>
                <a:spcPct val="0"/>
              </a:spcBef>
              <a:buFontTx/>
              <a:buNone/>
            </a:pPr>
            <a:r>
              <a:rPr lang="en-US" altLang="en-US" sz="2400">
                <a:solidFill>
                  <a:srgbClr val="0070C0"/>
                </a:solidFill>
                <a:latin typeface="Nunito Black" pitchFamily="2" charset="0"/>
              </a:rPr>
              <a:t>- Đầu hơi cúi.</a:t>
            </a:r>
          </a:p>
          <a:p>
            <a:pPr eaLnBrk="1" hangingPunct="1">
              <a:spcBef>
                <a:spcPct val="0"/>
              </a:spcBef>
              <a:buFontTx/>
              <a:buNone/>
            </a:pPr>
            <a:r>
              <a:rPr lang="en-US" altLang="en-US" sz="2400">
                <a:solidFill>
                  <a:srgbClr val="0070C0"/>
                </a:solidFill>
                <a:latin typeface="Nunito Black" pitchFamily="2" charset="0"/>
              </a:rPr>
              <a:t>- Mắt cách vở khoảng 25 đến 30 cm.</a:t>
            </a:r>
          </a:p>
          <a:p>
            <a:pPr eaLnBrk="1" hangingPunct="1">
              <a:spcBef>
                <a:spcPct val="0"/>
              </a:spcBef>
              <a:buFontTx/>
              <a:buNone/>
            </a:pPr>
            <a:r>
              <a:rPr lang="en-US" altLang="en-US" sz="2400">
                <a:solidFill>
                  <a:srgbClr val="0070C0"/>
                </a:solidFill>
                <a:latin typeface="Nunito Black" pitchFamily="2" charset="0"/>
              </a:rPr>
              <a:t>- Tay phải cầm bút.</a:t>
            </a:r>
          </a:p>
          <a:p>
            <a:pPr eaLnBrk="1" hangingPunct="1">
              <a:spcBef>
                <a:spcPct val="0"/>
              </a:spcBef>
              <a:buFontTx/>
              <a:buNone/>
            </a:pPr>
            <a:r>
              <a:rPr lang="en-US" altLang="en-US" sz="2400">
                <a:solidFill>
                  <a:srgbClr val="0070C0"/>
                </a:solidFill>
                <a:latin typeface="Nunito Black" pitchFamily="2" charset="0"/>
              </a:rPr>
              <a:t>- Tay trái tì nhẹ lên mép vở để giữ.</a:t>
            </a:r>
          </a:p>
          <a:p>
            <a:pPr eaLnBrk="1" hangingPunct="1">
              <a:spcBef>
                <a:spcPct val="0"/>
              </a:spcBef>
              <a:buFontTx/>
              <a:buNone/>
            </a:pPr>
            <a:r>
              <a:rPr lang="en-US" altLang="en-US" sz="2400">
                <a:solidFill>
                  <a:srgbClr val="0070C0"/>
                </a:solidFill>
                <a:latin typeface="Nunito Black" pitchFamily="2" charset="0"/>
              </a:rPr>
              <a:t>- Hai chân để song song thoải mái.</a:t>
            </a:r>
          </a:p>
          <a:p>
            <a:pPr algn="just">
              <a:spcBef>
                <a:spcPct val="0"/>
              </a:spcBef>
              <a:buFontTx/>
              <a:buNone/>
            </a:pPr>
            <a:endParaRPr lang="en-US" altLang="en-US" sz="2400">
              <a:solidFill>
                <a:srgbClr val="FF0000"/>
              </a:solidFill>
              <a:latin typeface="Nunito Black" pitchFamily="2" charset="0"/>
            </a:endParaRPr>
          </a:p>
        </p:txBody>
      </p:sp>
      <p:sp>
        <p:nvSpPr>
          <p:cNvPr id="7" name="Text Box 6"/>
          <p:cNvSpPr txBox="1">
            <a:spLocks noChangeArrowheads="1"/>
          </p:cNvSpPr>
          <p:nvPr/>
        </p:nvSpPr>
        <p:spPr bwMode="auto">
          <a:xfrm>
            <a:off x="889951" y="29718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FF0000"/>
                </a:solidFill>
                <a:latin typeface="Nunito Black" pitchFamily="2" charset="0"/>
              </a:rPr>
              <a:t>2. Cách cầm bút:</a:t>
            </a:r>
          </a:p>
          <a:p>
            <a:pPr eaLnBrk="1" hangingPunct="1">
              <a:spcBef>
                <a:spcPct val="0"/>
              </a:spcBef>
              <a:buFontTx/>
              <a:buNone/>
            </a:pPr>
            <a:r>
              <a:rPr lang="en-US" altLang="en-US" sz="2400">
                <a:solidFill>
                  <a:srgbClr val="0070C0"/>
                </a:solidFill>
                <a:latin typeface="Nunito Black" pitchFamily="2" charset="0"/>
              </a:rPr>
              <a:t>- Cầm bút bằng 3 ngón tay: ngón cái, ngón trỏ, ngón giữa.</a:t>
            </a:r>
          </a:p>
          <a:p>
            <a:pPr eaLnBrk="1" hangingPunct="1">
              <a:spcBef>
                <a:spcPct val="0"/>
              </a:spcBef>
              <a:buFontTx/>
              <a:buNone/>
            </a:pPr>
            <a:r>
              <a:rPr lang="en-US" altLang="en-US" sz="2400">
                <a:solidFill>
                  <a:srgbClr val="0070C0"/>
                </a:solidFill>
                <a:latin typeface="Nunito Black" pitchFamily="2" charset="0"/>
              </a:rPr>
              <a:t>- Khi viết, dùng 3 ngón tay di chuyển bút từ trái sang phải, cán bút nghiêng về phía bên phải, cổ tay, khuỷu tay và cánh tay cử động mềm mại, thoải mái;</a:t>
            </a:r>
          </a:p>
          <a:p>
            <a:pPr eaLnBrk="1" hangingPunct="1">
              <a:spcBef>
                <a:spcPct val="0"/>
              </a:spcBef>
              <a:buFontTx/>
              <a:buNone/>
            </a:pPr>
            <a:r>
              <a:rPr lang="en-US" altLang="en-US" sz="2400">
                <a:solidFill>
                  <a:srgbClr val="0070C0"/>
                </a:solidFill>
                <a:latin typeface="Nunito Black" pitchFamily="2" charset="0"/>
              </a:rPr>
              <a:t>- Không nên cầm bút tay trái.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ppt_w*2.5"/>
                                          </p:val>
                                        </p:tav>
                                        <p:tav tm="100000">
                                          <p:val>
                                            <p:strVal val="#ppt_w"/>
                                          </p:val>
                                        </p:tav>
                                      </p:tavLst>
                                    </p:anim>
                                    <p:anim calcmode="lin" valueType="num">
                                      <p:cBhvr>
                                        <p:cTn id="17" dur="500" fill="hold"/>
                                        <p:tgtEl>
                                          <p:spTgt spid="7"/>
                                        </p:tgtEl>
                                        <p:attrNameLst>
                                          <p:attrName>ppt_h</p:attrName>
                                        </p:attrNameLst>
                                      </p:cBhvr>
                                      <p:tavLst>
                                        <p:tav tm="0">
                                          <p:val>
                                            <p:strVal val="#ppt_h*0.01"/>
                                          </p:val>
                                        </p:tav>
                                        <p:tav tm="100000">
                                          <p:val>
                                            <p:strVal val="#ppt_h"/>
                                          </p:val>
                                        </p:tav>
                                      </p:tavLst>
                                    </p:anim>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h+1"/>
                                          </p:val>
                                        </p:tav>
                                        <p:tav tm="100000">
                                          <p:val>
                                            <p:strVal val="#ppt_y"/>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4" name="TextBox 3"/>
          <p:cNvSpPr txBox="1"/>
          <p:nvPr/>
        </p:nvSpPr>
        <p:spPr>
          <a:xfrm>
            <a:off x="381000" y="304800"/>
            <a:ext cx="5715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1</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Ôn viết chữ hoa E, Ê</a:t>
            </a:r>
          </a:p>
        </p:txBody>
      </p:sp>
      <p:pic>
        <p:nvPicPr>
          <p:cNvPr id="2" name="quy trình viết chữ">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2600" y="1050617"/>
            <a:ext cx="9372600" cy="5272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9214" y="152400"/>
            <a:ext cx="53109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3" name="TextBox 2"/>
          <p:cNvSpPr txBox="1"/>
          <p:nvPr/>
        </p:nvSpPr>
        <p:spPr>
          <a:xfrm>
            <a:off x="47277" y="222195"/>
            <a:ext cx="5715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1</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Ôn viết chữ hoa E, Ê</a:t>
            </a:r>
          </a:p>
        </p:txBody>
      </p:sp>
      <p:pic>
        <p:nvPicPr>
          <p:cNvPr id="6" name="chữ ê">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985838"/>
            <a:ext cx="9220200" cy="518636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9214" y="152400"/>
            <a:ext cx="5539586" cy="6545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5" name="TextBox 4"/>
          <p:cNvSpPr txBox="1"/>
          <p:nvPr/>
        </p:nvSpPr>
        <p:spPr>
          <a:xfrm>
            <a:off x="47277" y="222195"/>
            <a:ext cx="5715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1</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Ôn viết chữ hoa E,</a:t>
            </a:r>
            <a:r>
              <a:rPr kumimoji="0" lang="en-US" sz="3200" b="1" i="1" u="none" strike="noStrike" kern="1200" cap="none" spc="0" normalizeH="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Ê</a:t>
            </a:r>
            <a:endPar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endParaRPr>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44898"/>
          <a:stretch>
            <a:fillRect/>
          </a:stretch>
        </p:blipFill>
        <p:spPr bwMode="auto">
          <a:xfrm>
            <a:off x="0" y="39624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92284" y="4495800"/>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itchFamily="2" charset="0"/>
              <a:ea typeface="Open Sans" panose="020B0606030504020204" pitchFamily="34" charset="0"/>
              <a:cs typeface="Open Sans" panose="020B0606030504020204" pitchFamily="34" charset="0"/>
            </a:endParaRPr>
          </a:p>
        </p:txBody>
      </p:sp>
      <p:sp>
        <p:nvSpPr>
          <p:cNvPr id="9" name="TextBox 8"/>
          <p:cNvSpPr txBox="1"/>
          <p:nvPr/>
        </p:nvSpPr>
        <p:spPr>
          <a:xfrm>
            <a:off x="1318414" y="5681698"/>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VIẾT VỞ </a:t>
            </a:r>
          </a:p>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TẬP VIẾT </a:t>
            </a:r>
            <a:endParaRPr kumimoji="0" lang="en-US" sz="3200" b="1" i="1" u="none" strike="noStrike" kern="1200" cap="none" spc="0" normalizeH="0" baseline="0" noProof="0">
              <a:ln>
                <a:noFill/>
              </a:ln>
              <a:solidFill>
                <a:srgbClr val="FF0000"/>
              </a:solidFill>
              <a:effectLst/>
              <a:uLnTx/>
              <a:uFillTx/>
              <a:latin typeface="Nunito Black" pitchFamily="2"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3"/>
          <a:stretch>
            <a:fillRect/>
          </a:stretch>
        </p:blipFill>
        <p:spPr>
          <a:xfrm>
            <a:off x="5410200" y="895349"/>
            <a:ext cx="5581650" cy="3067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44898"/>
          <a:stretch>
            <a:fillRect/>
          </a:stretch>
        </p:blipFill>
        <p:spPr bwMode="auto">
          <a:xfrm>
            <a:off x="0" y="3429000"/>
            <a:ext cx="44958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86200" y="5726192"/>
            <a:ext cx="8134036" cy="1055608"/>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Nunito Black" pitchFamily="2" charset="0"/>
                <a:cs typeface="Baloo 2 SemiBold" pitchFamily="2" charset="0"/>
              </a:rPr>
              <a:t>Việt Nam có 54 dân tộc anh em. Ê-đê là tên của một trong 54 dân tộc ở nước ta.</a:t>
            </a:r>
          </a:p>
        </p:txBody>
      </p:sp>
      <p:sp>
        <p:nvSpPr>
          <p:cNvPr id="2" name="Rectangle: Rounded Corners 1"/>
          <p:cNvSpPr/>
          <p:nvPr/>
        </p:nvSpPr>
        <p:spPr>
          <a:xfrm>
            <a:off x="99214" y="15240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3" name="TextBox 2"/>
          <p:cNvSpPr txBox="1"/>
          <p:nvPr/>
        </p:nvSpPr>
        <p:spPr>
          <a:xfrm>
            <a:off x="47277" y="222195"/>
            <a:ext cx="4067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a:solidFill>
                  <a:prstClr val="white"/>
                </a:solidFill>
                <a:latin typeface="Nunito Black"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lang="en-US" sz="3200" b="1" i="1">
                <a:solidFill>
                  <a:prstClr val="white"/>
                </a:solidFill>
                <a:latin typeface="Nunito Black" pitchFamily="2" charset="0"/>
                <a:ea typeface="Open Sans" panose="020B0606030504020204" pitchFamily="34" charset="0"/>
                <a:cs typeface="Open Sans" panose="020B0606030504020204" pitchFamily="34" charset="0"/>
              </a:rPr>
              <a:t>Viết ứng dụng</a:t>
            </a:r>
            <a:endPar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endParaRPr>
          </a:p>
        </p:txBody>
      </p:sp>
      <p:sp>
        <p:nvSpPr>
          <p:cNvPr id="4" name="TextBox 3"/>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a. Viết tên riêng</a:t>
            </a:r>
          </a:p>
        </p:txBody>
      </p:sp>
      <p:sp>
        <p:nvSpPr>
          <p:cNvPr id="11" name="TextBox 10"/>
          <p:cNvSpPr txBox="1"/>
          <p:nvPr/>
        </p:nvSpPr>
        <p:spPr>
          <a:xfrm>
            <a:off x="803243" y="401627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itchFamily="2" charset="0"/>
              <a:ea typeface="Open Sans" panose="020B0606030504020204" pitchFamily="34" charset="0"/>
              <a:cs typeface="Open Sans" panose="020B0606030504020204" pitchFamily="34" charset="0"/>
            </a:endParaRPr>
          </a:p>
        </p:txBody>
      </p:sp>
      <p:sp>
        <p:nvSpPr>
          <p:cNvPr id="12" name="TextBox 11"/>
          <p:cNvSpPr txBox="1"/>
          <p:nvPr/>
        </p:nvSpPr>
        <p:spPr>
          <a:xfrm>
            <a:off x="735407" y="5482674"/>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VIẾT VỞ </a:t>
            </a:r>
          </a:p>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TẬP VIẾT </a:t>
            </a:r>
            <a:endParaRPr kumimoji="0" lang="en-US" sz="3200" b="1" i="1" u="none" strike="noStrike" kern="1200" cap="none" spc="0" normalizeH="0" baseline="0" noProof="0">
              <a:ln>
                <a:noFill/>
              </a:ln>
              <a:solidFill>
                <a:srgbClr val="FF0000"/>
              </a:solidFill>
              <a:effectLst/>
              <a:uLnTx/>
              <a:uFillTx/>
              <a:latin typeface="Nunito Black" pitchFamily="2"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3"/>
          <a:stretch>
            <a:fillRect/>
          </a:stretch>
        </p:blipFill>
        <p:spPr>
          <a:xfrm>
            <a:off x="923925" y="1237559"/>
            <a:ext cx="2647950" cy="1457325"/>
          </a:xfrm>
          <a:prstGeom prst="rect">
            <a:avLst/>
          </a:prstGeom>
        </p:spPr>
      </p:pic>
      <p:sp>
        <p:nvSpPr>
          <p:cNvPr id="6" name="AutoShape 2" descr="Đồng bào người Ê đê: Nét đẹp về một văn hóa cổ còn l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82" name="Picture 10" descr="Nhà truyền thống của người Êđê: Nhà dài như tiếng chiêng ng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218" y="2389009"/>
            <a:ext cx="3672654" cy="275449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Đồng bào người Ê đê: Nét đẹp về một văn hóa cổ còn lạ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990600"/>
            <a:ext cx="3736975" cy="2492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084"/>
                                        </p:tgtEl>
                                        <p:attrNameLst>
                                          <p:attrName>style.visibility</p:attrName>
                                        </p:attrNameLst>
                                      </p:cBhvr>
                                      <p:to>
                                        <p:strVal val="visible"/>
                                      </p:to>
                                    </p:set>
                                    <p:anim calcmode="lin" valueType="num">
                                      <p:cBhvr>
                                        <p:cTn id="19" dur="1000" fill="hold"/>
                                        <p:tgtEl>
                                          <p:spTgt spid="3084"/>
                                        </p:tgtEl>
                                        <p:attrNameLst>
                                          <p:attrName>ppt_w</p:attrName>
                                        </p:attrNameLst>
                                      </p:cBhvr>
                                      <p:tavLst>
                                        <p:tav tm="0">
                                          <p:val>
                                            <p:fltVal val="0"/>
                                          </p:val>
                                        </p:tav>
                                        <p:tav tm="100000">
                                          <p:val>
                                            <p:strVal val="#ppt_w"/>
                                          </p:val>
                                        </p:tav>
                                      </p:tavLst>
                                    </p:anim>
                                    <p:anim calcmode="lin" valueType="num">
                                      <p:cBhvr>
                                        <p:cTn id="20" dur="1000" fill="hold"/>
                                        <p:tgtEl>
                                          <p:spTgt spid="3084"/>
                                        </p:tgtEl>
                                        <p:attrNameLst>
                                          <p:attrName>ppt_h</p:attrName>
                                        </p:attrNameLst>
                                      </p:cBhvr>
                                      <p:tavLst>
                                        <p:tav tm="0">
                                          <p:val>
                                            <p:fltVal val="0"/>
                                          </p:val>
                                        </p:tav>
                                        <p:tav tm="100000">
                                          <p:val>
                                            <p:strVal val="#ppt_h"/>
                                          </p:val>
                                        </p:tav>
                                      </p:tavLst>
                                    </p:anim>
                                    <p:anim calcmode="lin" valueType="num">
                                      <p:cBhvr>
                                        <p:cTn id="21" dur="1000" fill="hold"/>
                                        <p:tgtEl>
                                          <p:spTgt spid="3084"/>
                                        </p:tgtEl>
                                        <p:attrNameLst>
                                          <p:attrName>style.rotation</p:attrName>
                                        </p:attrNameLst>
                                      </p:cBhvr>
                                      <p:tavLst>
                                        <p:tav tm="0">
                                          <p:val>
                                            <p:fltVal val="90"/>
                                          </p:val>
                                        </p:tav>
                                        <p:tav tm="100000">
                                          <p:val>
                                            <p:fltVal val="0"/>
                                          </p:val>
                                        </p:tav>
                                      </p:tavLst>
                                    </p:anim>
                                    <p:animEffect transition="in" filter="fade">
                                      <p:cBhvr>
                                        <p:cTn id="22" dur="1000"/>
                                        <p:tgtEl>
                                          <p:spTgt spid="308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 calcmode="lin" valueType="num">
                                      <p:cBhvr>
                                        <p:cTn id="27" dur="1000" fill="hold"/>
                                        <p:tgtEl>
                                          <p:spTgt spid="3082"/>
                                        </p:tgtEl>
                                        <p:attrNameLst>
                                          <p:attrName>ppt_w</p:attrName>
                                        </p:attrNameLst>
                                      </p:cBhvr>
                                      <p:tavLst>
                                        <p:tav tm="0">
                                          <p:val>
                                            <p:fltVal val="0"/>
                                          </p:val>
                                        </p:tav>
                                        <p:tav tm="100000">
                                          <p:val>
                                            <p:strVal val="#ppt_w"/>
                                          </p:val>
                                        </p:tav>
                                      </p:tavLst>
                                    </p:anim>
                                    <p:anim calcmode="lin" valueType="num">
                                      <p:cBhvr>
                                        <p:cTn id="28" dur="1000" fill="hold"/>
                                        <p:tgtEl>
                                          <p:spTgt spid="3082"/>
                                        </p:tgtEl>
                                        <p:attrNameLst>
                                          <p:attrName>ppt_h</p:attrName>
                                        </p:attrNameLst>
                                      </p:cBhvr>
                                      <p:tavLst>
                                        <p:tav tm="0">
                                          <p:val>
                                            <p:fltVal val="0"/>
                                          </p:val>
                                        </p:tav>
                                        <p:tav tm="100000">
                                          <p:val>
                                            <p:strVal val="#ppt_h"/>
                                          </p:val>
                                        </p:tav>
                                      </p:tavLst>
                                    </p:anim>
                                    <p:anim calcmode="lin" valueType="num">
                                      <p:cBhvr>
                                        <p:cTn id="29" dur="1000" fill="hold"/>
                                        <p:tgtEl>
                                          <p:spTgt spid="3082"/>
                                        </p:tgtEl>
                                        <p:attrNameLst>
                                          <p:attrName>style.rotation</p:attrName>
                                        </p:attrNameLst>
                                      </p:cBhvr>
                                      <p:tavLst>
                                        <p:tav tm="0">
                                          <p:val>
                                            <p:fltVal val="90"/>
                                          </p:val>
                                        </p:tav>
                                        <p:tav tm="100000">
                                          <p:val>
                                            <p:fltVal val="0"/>
                                          </p:val>
                                        </p:tav>
                                      </p:tavLst>
                                    </p:anim>
                                    <p:animEffect transition="in" filter="fade">
                                      <p:cBhvr>
                                        <p:cTn id="30" dur="1000"/>
                                        <p:tgtEl>
                                          <p:spTgt spid="308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99214" y="152400"/>
            <a:ext cx="49299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n-ea"/>
              <a:cs typeface="+mn-cs"/>
            </a:endParaRPr>
          </a:p>
        </p:txBody>
      </p:sp>
      <p:sp>
        <p:nvSpPr>
          <p:cNvPr id="6" name="TextBox 5"/>
          <p:cNvSpPr txBox="1"/>
          <p:nvPr/>
        </p:nvSpPr>
        <p:spPr>
          <a:xfrm>
            <a:off x="304800" y="22860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Viết ứng dụng</a:t>
            </a:r>
          </a:p>
        </p:txBody>
      </p:sp>
      <p:sp>
        <p:nvSpPr>
          <p:cNvPr id="7" name="TextBox 6"/>
          <p:cNvSpPr txBox="1"/>
          <p:nvPr/>
        </p:nvSpPr>
        <p:spPr>
          <a:xfrm>
            <a:off x="1454391" y="3772859"/>
            <a:ext cx="10287000" cy="2764215"/>
          </a:xfrm>
          <a:prstGeom prst="cloudCallout">
            <a:avLst>
              <a:gd name="adj1" fmla="val -41083"/>
              <a:gd name="adj2" fmla="val 48210"/>
            </a:avLst>
          </a:prstGeom>
          <a:solidFill>
            <a:srgbClr val="FFFFCC"/>
          </a:solidFill>
          <a:ln w="28575">
            <a:solidFill>
              <a:srgbClr val="217875"/>
            </a:solidFill>
            <a:prstDash val="sysDash"/>
          </a:ln>
        </p:spPr>
        <p:txBody>
          <a:bodyPr wrap="square">
            <a:spAutoFit/>
          </a:bodyPr>
          <a:lstStyle/>
          <a:p>
            <a:pPr marL="0" marR="0" lvl="0" indent="0" algn="just"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Nunito" pitchFamily="2" charset="0"/>
                <a:ea typeface="+mn-ea"/>
                <a:cs typeface="Baloo 2 SemiBold" pitchFamily="2" charset="0"/>
              </a:rPr>
              <a:t>Hai câu thơ thể hiện tình cảm yêu thương của một bạn nhỏ với mẹ của mình, qua mong ước hóa thành mây để che cho mẹ khỏi nắng khi mẹ đi cấy lúa ngoài ruộng.</a:t>
            </a:r>
          </a:p>
        </p:txBody>
      </p:sp>
      <p:sp>
        <p:nvSpPr>
          <p:cNvPr id="8" name="TextBox 7"/>
          <p:cNvSpPr txBox="1"/>
          <p:nvPr/>
        </p:nvSpPr>
        <p:spPr>
          <a:xfrm>
            <a:off x="5485152" y="302796"/>
            <a:ext cx="1982448"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b. Viết câu</a:t>
            </a:r>
          </a:p>
        </p:txBody>
      </p:sp>
      <p:sp>
        <p:nvSpPr>
          <p:cNvPr id="9" name="TextBox 8"/>
          <p:cNvSpPr txBox="1"/>
          <p:nvPr/>
        </p:nvSpPr>
        <p:spPr>
          <a:xfrm>
            <a:off x="1000823" y="4214230"/>
            <a:ext cx="5144125" cy="523220"/>
          </a:xfrm>
          <a:prstGeom prst="rect">
            <a:avLst/>
          </a:prstGeom>
          <a:noFill/>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002060"/>
                </a:solidFill>
                <a:effectLst/>
                <a:uLnTx/>
                <a:uFillTx/>
                <a:latin typeface="OpenSans"/>
                <a:ea typeface="+mn-ea"/>
                <a:cs typeface="+mn-cs"/>
              </a:rPr>
              <a:t>Những chữ nào viết hoa?</a:t>
            </a:r>
            <a:endPar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1" name="TextBox 10"/>
          <p:cNvSpPr txBox="1"/>
          <p:nvPr/>
        </p:nvSpPr>
        <p:spPr>
          <a:xfrm>
            <a:off x="5260759" y="5154967"/>
            <a:ext cx="6934200" cy="523220"/>
          </a:xfrm>
          <a:prstGeom prst="rect">
            <a:avLst/>
          </a:prstGeom>
          <a:noFill/>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FF0000"/>
                </a:solidFill>
                <a:effectLst/>
                <a:uLnTx/>
                <a:uFillTx/>
                <a:latin typeface="#9Slide03 AmpleSoft Bold" panose="02000000000000000000" pitchFamily="2" charset="0"/>
                <a:ea typeface="+mn-ea"/>
                <a:cs typeface="+mn-cs"/>
              </a:rPr>
              <a:t>Những chữ viết hoa là: </a:t>
            </a:r>
            <a:r>
              <a:rPr lang="en-US" sz="2800">
                <a:solidFill>
                  <a:srgbClr val="FF0000"/>
                </a:solidFill>
                <a:latin typeface="HP001 4 hàng" panose="020B0603050302020204" pitchFamily="34" charset="0"/>
              </a:rPr>
              <a:t>Ư</a:t>
            </a:r>
            <a:r>
              <a:rPr kumimoji="0" lang="en-US" sz="2800" b="0" i="0" u="none" strike="noStrike" kern="1200" cap="none" spc="0" normalizeH="0" baseline="0" noProof="0">
                <a:ln>
                  <a:noFill/>
                </a:ln>
                <a:solidFill>
                  <a:srgbClr val="FF0000"/>
                </a:solidFill>
                <a:effectLst/>
                <a:uLnTx/>
                <a:uFillTx/>
                <a:latin typeface="HP001 4 hàng" panose="020B0603050302020204" pitchFamily="34" charset="0"/>
              </a:rPr>
              <a:t>, E, T, H.</a:t>
            </a:r>
          </a:p>
        </p:txBody>
      </p:sp>
      <p:grpSp>
        <p:nvGrpSpPr>
          <p:cNvPr id="10" name="Group 9"/>
          <p:cNvGrpSpPr/>
          <p:nvPr/>
        </p:nvGrpSpPr>
        <p:grpSpPr>
          <a:xfrm>
            <a:off x="1262921" y="911597"/>
            <a:ext cx="10134600" cy="3010630"/>
            <a:chOff x="3323950" y="4554615"/>
            <a:chExt cx="7871503" cy="2124272"/>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50" y="4554615"/>
              <a:ext cx="7871503" cy="19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954824" y="5033676"/>
              <a:ext cx="4800600"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Ư</a:t>
              </a: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ớc gì em hóa thành mây</a:t>
              </a:r>
            </a:p>
          </p:txBody>
        </p:sp>
        <p:sp>
          <p:nvSpPr>
            <p:cNvPr id="14" name="TextBox 13"/>
            <p:cNvSpPr txBox="1"/>
            <p:nvPr/>
          </p:nvSpPr>
          <p:spPr>
            <a:xfrm>
              <a:off x="4419600" y="5627406"/>
              <a:ext cx="6096000"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Em che cho mẹ suốt ngày bóng râm.</a:t>
              </a:r>
            </a:p>
          </p:txBody>
        </p:sp>
        <p:sp>
          <p:nvSpPr>
            <p:cNvPr id="15" name="TextBox 14"/>
            <p:cNvSpPr txBox="1"/>
            <p:nvPr/>
          </p:nvSpPr>
          <p:spPr>
            <a:xfrm>
              <a:off x="8495676" y="6211984"/>
              <a:ext cx="2477124"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(Thanh Hảo)</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152400" y="152400"/>
            <a:ext cx="59436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n-ea"/>
              <a:cs typeface="+mn-cs"/>
            </a:endParaRPr>
          </a:p>
        </p:txBody>
      </p:sp>
      <p:sp>
        <p:nvSpPr>
          <p:cNvPr id="10" name="TextBox 9"/>
          <p:cNvSpPr txBox="1"/>
          <p:nvPr/>
        </p:nvSpPr>
        <p:spPr>
          <a:xfrm>
            <a:off x="304800" y="228600"/>
            <a:ext cx="5486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Viết câu ứng dụng vào vở</a:t>
            </a:r>
          </a:p>
        </p:txBody>
      </p:sp>
      <p:grpSp>
        <p:nvGrpSpPr>
          <p:cNvPr id="3" name="Group 2"/>
          <p:cNvGrpSpPr/>
          <p:nvPr/>
        </p:nvGrpSpPr>
        <p:grpSpPr>
          <a:xfrm>
            <a:off x="991570" y="1828800"/>
            <a:ext cx="10134600" cy="3048002"/>
            <a:chOff x="3531848" y="4528246"/>
            <a:chExt cx="7871503" cy="2150641"/>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848" y="4528246"/>
              <a:ext cx="7871503" cy="19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53000" y="5012140"/>
              <a:ext cx="4800600"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Ư</a:t>
              </a: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ớc gì em hóa thành mây</a:t>
              </a:r>
            </a:p>
          </p:txBody>
        </p:sp>
        <p:sp>
          <p:nvSpPr>
            <p:cNvPr id="8" name="TextBox 7"/>
            <p:cNvSpPr txBox="1"/>
            <p:nvPr/>
          </p:nvSpPr>
          <p:spPr>
            <a:xfrm>
              <a:off x="4419600" y="5627406"/>
              <a:ext cx="6096000"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Em che cho mẹ suốt ngày bóng râm.</a:t>
              </a:r>
            </a:p>
          </p:txBody>
        </p:sp>
        <p:sp>
          <p:nvSpPr>
            <p:cNvPr id="9" name="TextBox 8"/>
            <p:cNvSpPr txBox="1"/>
            <p:nvPr/>
          </p:nvSpPr>
          <p:spPr>
            <a:xfrm>
              <a:off x="8495676" y="6211984"/>
              <a:ext cx="2477124"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(Thanh Hảo)</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1">
            <a:extLst>
              <a:ext uri="{FF2B5EF4-FFF2-40B4-BE49-F238E27FC236}">
                <a16:creationId xmlns:a16="http://schemas.microsoft.com/office/drawing/2014/main" id="{AC57543A-BD66-4513-B768-F76DD9CEE7C7}"/>
              </a:ext>
            </a:extLst>
          </p:cNvPr>
          <p:cNvGrpSpPr/>
          <p:nvPr/>
        </p:nvGrpSpPr>
        <p:grpSpPr>
          <a:xfrm>
            <a:off x="1627308" y="2737064"/>
            <a:ext cx="2147560" cy="2151904"/>
            <a:chOff x="1627086" y="1705794"/>
            <a:chExt cx="1610670" cy="1613928"/>
          </a:xfrm>
        </p:grpSpPr>
        <p:sp>
          <p:nvSpPr>
            <p:cNvPr id="5" name="任意多边形 82">
              <a:extLst>
                <a:ext uri="{FF2B5EF4-FFF2-40B4-BE49-F238E27FC236}">
                  <a16:creationId xmlns:a16="http://schemas.microsoft.com/office/drawing/2014/main" id="{361A7551-3CC2-4BFE-8331-B989640796F7}"/>
                </a:ext>
              </a:extLst>
            </p:cNvPr>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6" name="椭圆 80">
              <a:extLst>
                <a:ext uri="{FF2B5EF4-FFF2-40B4-BE49-F238E27FC236}">
                  <a16:creationId xmlns:a16="http://schemas.microsoft.com/office/drawing/2014/main" id="{0D66AAC3-DBB2-4E43-B742-E5E8CEE06B3C}"/>
                </a:ext>
              </a:extLst>
            </p:cNvPr>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7" name="TextBox 57">
              <a:extLst>
                <a:ext uri="{FF2B5EF4-FFF2-40B4-BE49-F238E27FC236}">
                  <a16:creationId xmlns:a16="http://schemas.microsoft.com/office/drawing/2014/main" id="{60B9DB24-B35B-4DE4-B633-46D3AC093036}"/>
                </a:ext>
              </a:extLst>
            </p:cNvPr>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8" name="组合 1">
            <a:extLst>
              <a:ext uri="{FF2B5EF4-FFF2-40B4-BE49-F238E27FC236}">
                <a16:creationId xmlns:a16="http://schemas.microsoft.com/office/drawing/2014/main" id="{0019B499-D7DF-411F-91AE-3548ED37FA6E}"/>
              </a:ext>
            </a:extLst>
          </p:cNvPr>
          <p:cNvGrpSpPr/>
          <p:nvPr/>
        </p:nvGrpSpPr>
        <p:grpSpPr>
          <a:xfrm>
            <a:off x="203357" y="0"/>
            <a:ext cx="12066529" cy="6858000"/>
            <a:chOff x="152517" y="0"/>
            <a:chExt cx="9049897" cy="5143500"/>
          </a:xfrm>
        </p:grpSpPr>
        <p:pic>
          <p:nvPicPr>
            <p:cNvPr id="9" name="图片 56">
              <a:extLst>
                <a:ext uri="{FF2B5EF4-FFF2-40B4-BE49-F238E27FC236}">
                  <a16:creationId xmlns:a16="http://schemas.microsoft.com/office/drawing/2014/main" id="{29F6B8B5-9F6E-4EA3-9C60-BC2190431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10" name="图片 57">
              <a:extLst>
                <a:ext uri="{FF2B5EF4-FFF2-40B4-BE49-F238E27FC236}">
                  <a16:creationId xmlns:a16="http://schemas.microsoft.com/office/drawing/2014/main" id="{9F4E3B1E-41CB-4E22-9742-612AA68FB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11" name="Picture 10" descr="Text&#10;&#10;Description automatically generated">
            <a:extLst>
              <a:ext uri="{FF2B5EF4-FFF2-40B4-BE49-F238E27FC236}">
                <a16:creationId xmlns:a16="http://schemas.microsoft.com/office/drawing/2014/main" id="{0BBE734F-6793-4D7D-B9BF-6A2E6B5D265D}"/>
              </a:ext>
            </a:extLst>
          </p:cNvPr>
          <p:cNvPicPr>
            <a:picLocks noChangeAspect="1"/>
          </p:cNvPicPr>
          <p:nvPr/>
        </p:nvPicPr>
        <p:blipFill>
          <a:blip r:embed="rId4"/>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855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260" y="89652"/>
            <a:ext cx="8404097"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684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5E03C-4318-2E0F-9368-88D8312E92A0}"/>
              </a:ext>
            </a:extLst>
          </p:cNvPr>
          <p:cNvSpPr txBox="1"/>
          <p:nvPr/>
        </p:nvSpPr>
        <p:spPr>
          <a:xfrm>
            <a:off x="3816626" y="13254"/>
            <a:ext cx="4558748" cy="553998"/>
          </a:xfrm>
          <a:prstGeom prst="rect">
            <a:avLst/>
          </a:prstGeom>
          <a:noFill/>
        </p:spPr>
        <p:txBody>
          <a:bodyPr wrap="square" rtlCol="0">
            <a:spAutoFit/>
          </a:bodyPr>
          <a:lstStyle/>
          <a:p>
            <a:pPr algn="ctr"/>
            <a:r>
              <a:rPr lang="en-US" sz="3000" b="1">
                <a:solidFill>
                  <a:srgbClr val="FF0000"/>
                </a:solidFill>
                <a:latin typeface="Tahoma" panose="020B0604030504040204" pitchFamily="34" charset="0"/>
                <a:ea typeface="Tahoma" panose="020B0604030504040204" pitchFamily="34" charset="0"/>
                <a:cs typeface="Tahoma" panose="020B0604030504040204" pitchFamily="34" charset="0"/>
              </a:rPr>
              <a:t>Cuộc họp của chữ viết</a:t>
            </a:r>
          </a:p>
        </p:txBody>
      </p:sp>
      <p:sp>
        <p:nvSpPr>
          <p:cNvPr id="4" name="TextBox 3">
            <a:extLst>
              <a:ext uri="{FF2B5EF4-FFF2-40B4-BE49-F238E27FC236}">
                <a16:creationId xmlns:a16="http://schemas.microsoft.com/office/drawing/2014/main" id="{98478B4C-2AA2-8EEB-4BFF-F90DD3548CB1}"/>
              </a:ext>
            </a:extLst>
          </p:cNvPr>
          <p:cNvSpPr txBox="1"/>
          <p:nvPr/>
        </p:nvSpPr>
        <p:spPr>
          <a:xfrm>
            <a:off x="251790" y="572365"/>
            <a:ext cx="11900452" cy="6247864"/>
          </a:xfrm>
          <a:prstGeom prst="rect">
            <a:avLst/>
          </a:prstGeom>
          <a:noFill/>
        </p:spPr>
        <p:txBody>
          <a:bodyPr wrap="square">
            <a:spAutoFit/>
          </a:bodyPr>
          <a:lstStyle/>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Vừa tan học, các chữ cái và dấu câu đã ngồi lại họp. Bác chữ A dõng dạc mở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Thưa các bạn! Hôm nay, chúng ta họp để tìm cách giúp đỡ em Hoàng. Hoàng hoàn toàn không biết chấm câu. Có đoạn văn em viết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Có tiếng xì xào:</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Thế nghĩa là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Tiếng cười rộ lên. Dấu chấm nói: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Theo tôi, tất cả là do cậu này chẳng bao giờ để ý đến dấu câu. Mỏi tay chỗ nào, cậu ta chấm chỗ ấy.</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Cả mấy dấu câu đều lắc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Ẩu thế nhỉ!</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Bác chữ A đề nghị:</a:t>
            </a:r>
          </a:p>
          <a:p>
            <a:pPr algn="just"/>
            <a:r>
              <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 mỗi khi em Hoàng định chấm câu, anh dấu chấm cần yêu cầu Hoàng đọc lại nội dung câu văn một lần nữa đã. Được không nào?</a:t>
            </a:r>
            <a:endPar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(Phỏng theo Trần Ninh Hồ)</a:t>
            </a:r>
          </a:p>
        </p:txBody>
      </p:sp>
    </p:spTree>
    <p:extLst>
      <p:ext uri="{BB962C8B-B14F-4D97-AF65-F5344CB8AC3E}">
        <p14:creationId xmlns:p14="http://schemas.microsoft.com/office/powerpoint/2010/main" val="298606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83" y="0"/>
            <a:ext cx="10972800" cy="1017985"/>
          </a:xfrm>
        </p:spPr>
        <p:txBody>
          <a:bodyPr>
            <a:normAutofit/>
          </a:bodyPr>
          <a:lstStyle/>
          <a:p>
            <a:r>
              <a:rPr lang="en-US" b="1">
                <a:solidFill>
                  <a:srgbClr val="FF0000"/>
                </a:solidFill>
                <a:latin typeface="Tahoma" panose="020B0604030504040204" pitchFamily="34" charset="0"/>
                <a:ea typeface="Tahoma" panose="020B0604030504040204" pitchFamily="34" charset="0"/>
                <a:cs typeface="Tahoma" panose="020B0604030504040204" pitchFamily="34" charset="0"/>
              </a:rPr>
              <a:t>G</a:t>
            </a:r>
            <a:r>
              <a:rPr lang="vi-VN" b="1">
                <a:solidFill>
                  <a:srgbClr val="FF0000"/>
                </a:solidFill>
                <a:latin typeface="Tahoma" panose="020B0604030504040204" pitchFamily="34" charset="0"/>
                <a:ea typeface="Tahoma" panose="020B0604030504040204" pitchFamily="34" charset="0"/>
                <a:cs typeface="Tahoma" panose="020B0604030504040204" pitchFamily="34" charset="0"/>
              </a:rPr>
              <a:t>iải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nghĩa từ</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p:cNvSpPr>
            <a:spLocks noGrp="1"/>
          </p:cNvSpPr>
          <p:nvPr>
            <p:ph idx="1"/>
          </p:nvPr>
        </p:nvSpPr>
        <p:spPr>
          <a:xfrm>
            <a:off x="4007" y="1180323"/>
            <a:ext cx="3560828" cy="674981"/>
          </a:xfrm>
        </p:spPr>
        <p:txBody>
          <a:bodyPr>
            <a:noAutofit/>
          </a:bodyPr>
          <a:lstStyle/>
          <a:p>
            <a:pPr marL="0" indent="0">
              <a:buNone/>
            </a:pPr>
            <a:r>
              <a:rPr lang="en-US" sz="4000" b="1">
                <a:latin typeface="Tahoma" panose="020B0604030504040204" pitchFamily="34" charset="0"/>
                <a:ea typeface="Tahoma" panose="020B0604030504040204" pitchFamily="34" charset="0"/>
                <a:cs typeface="Tahoma" panose="020B0604030504040204" pitchFamily="34" charset="0"/>
              </a:rPr>
              <a:t>- Dõng dạc:</a:t>
            </a:r>
            <a:endParaRPr lang="vi-VN" sz="4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38B854F6-D74A-3C20-B72D-B501680CC6B2}"/>
              </a:ext>
            </a:extLst>
          </p:cNvPr>
          <p:cNvSpPr txBox="1">
            <a:spLocks/>
          </p:cNvSpPr>
          <p:nvPr/>
        </p:nvSpPr>
        <p:spPr>
          <a:xfrm>
            <a:off x="3091758" y="1140567"/>
            <a:ext cx="9051188" cy="90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solidFill>
                  <a:srgbClr val="0000FF"/>
                </a:solidFill>
                <a:latin typeface="Tahoma" panose="020B0604030504040204" pitchFamily="34" charset="0"/>
                <a:ea typeface="Tahoma" panose="020B0604030504040204" pitchFamily="34" charset="0"/>
                <a:cs typeface="Tahoma" panose="020B0604030504040204" pitchFamily="34" charset="0"/>
              </a:rPr>
              <a:t>Mạnh mẽ, rõ ràng và chững chạc.</a:t>
            </a:r>
            <a:endParaRPr lang="vi-VN" sz="4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CD3F91D7-29B2-FEFA-3785-D23149C0FDE8}"/>
              </a:ext>
            </a:extLst>
          </p:cNvPr>
          <p:cNvSpPr txBox="1">
            <a:spLocks/>
          </p:cNvSpPr>
          <p:nvPr/>
        </p:nvSpPr>
        <p:spPr>
          <a:xfrm>
            <a:off x="10635" y="2247125"/>
            <a:ext cx="3081123" cy="674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latin typeface="Tahoma" panose="020B0604030504040204" pitchFamily="34" charset="0"/>
                <a:ea typeface="Tahoma" panose="020B0604030504040204" pitchFamily="34" charset="0"/>
                <a:cs typeface="Tahoma" panose="020B0604030504040204" pitchFamily="34" charset="0"/>
              </a:rPr>
              <a:t>- Lấm tấm:</a:t>
            </a:r>
            <a:endParaRPr lang="vi-VN" sz="4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a:extLst>
              <a:ext uri="{FF2B5EF4-FFF2-40B4-BE49-F238E27FC236}">
                <a16:creationId xmlns:a16="http://schemas.microsoft.com/office/drawing/2014/main" id="{2151FB1F-125D-7B61-F40F-4A08425B4540}"/>
              </a:ext>
            </a:extLst>
          </p:cNvPr>
          <p:cNvSpPr txBox="1">
            <a:spLocks/>
          </p:cNvSpPr>
          <p:nvPr/>
        </p:nvSpPr>
        <p:spPr>
          <a:xfrm>
            <a:off x="2120348" y="1984069"/>
            <a:ext cx="8836532" cy="13574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4000" b="1">
                <a:solidFill>
                  <a:srgbClr val="0000FF"/>
                </a:solidFill>
                <a:latin typeface="Tahoma" panose="020B0604030504040204" pitchFamily="34" charset="0"/>
                <a:ea typeface="Tahoma" panose="020B0604030504040204" pitchFamily="34" charset="0"/>
                <a:cs typeface="Tahoma" panose="020B0604030504040204" pitchFamily="34" charset="0"/>
              </a:rPr>
              <a:t>      có nhiều hạt nhỏ trên bề mặt.</a:t>
            </a:r>
            <a:endParaRPr lang="vi-VN" sz="4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4" descr="Trevo molhado foto de stock. Imagem de sorte, beleza - 74304774">
            <a:extLst>
              <a:ext uri="{FF2B5EF4-FFF2-40B4-BE49-F238E27FC236}">
                <a16:creationId xmlns:a16="http://schemas.microsoft.com/office/drawing/2014/main" id="{FA1D1CA0-651D-481C-9E67-D00F2BE74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91" r="25031"/>
          <a:stretch/>
        </p:blipFill>
        <p:spPr bwMode="auto">
          <a:xfrm>
            <a:off x="5803142" y="2893830"/>
            <a:ext cx="5345941" cy="390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344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75A06D7-9F5F-72ED-6DB2-F63687076692}"/>
              </a:ext>
            </a:extLst>
          </p:cNvPr>
          <p:cNvSpPr txBox="1"/>
          <p:nvPr/>
        </p:nvSpPr>
        <p:spPr>
          <a:xfrm>
            <a:off x="5" y="39764"/>
            <a:ext cx="11887197" cy="769441"/>
          </a:xfrm>
          <a:prstGeom prst="rect">
            <a:avLst/>
          </a:prstGeom>
          <a:noFill/>
        </p:spPr>
        <p:txBody>
          <a:bodyPr wrap="square" rtlCol="0">
            <a:spAutoFit/>
          </a:bodyPr>
          <a:lstStyle/>
          <a:p>
            <a:r>
              <a:rPr lang="en-US" sz="4400" b="1">
                <a:solidFill>
                  <a:srgbClr val="00B050"/>
                </a:solidFill>
                <a:latin typeface="Tahoma" panose="020B0604030504040204" pitchFamily="34" charset="0"/>
                <a:ea typeface="Tahoma" panose="020B0604030504040204" pitchFamily="34" charset="0"/>
                <a:cs typeface="Tahoma" panose="020B0604030504040204" pitchFamily="34" charset="0"/>
              </a:rPr>
              <a:t> * Luyện </a:t>
            </a:r>
            <a:r>
              <a:rPr lang="en-US" sz="4400" b="1" dirty="0" err="1">
                <a:solidFill>
                  <a:srgbClr val="00B050"/>
                </a:solidFill>
                <a:latin typeface="Tahoma" panose="020B0604030504040204" pitchFamily="34" charset="0"/>
                <a:ea typeface="Tahoma" panose="020B0604030504040204" pitchFamily="34" charset="0"/>
                <a:cs typeface="Tahoma" panose="020B0604030504040204" pitchFamily="34" charset="0"/>
              </a:rPr>
              <a:t>đọc</a:t>
            </a:r>
            <a:r>
              <a:rPr lang="en-US" sz="44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B050"/>
                </a:solidFill>
                <a:latin typeface="Tahoma" panose="020B0604030504040204" pitchFamily="34" charset="0"/>
                <a:ea typeface="Tahoma" panose="020B0604030504040204" pitchFamily="34" charset="0"/>
                <a:cs typeface="Tahoma" panose="020B0604030504040204" pitchFamily="34" charset="0"/>
              </a:rPr>
              <a:t>từ</a:t>
            </a:r>
            <a:r>
              <a:rPr lang="en-US" sz="4400" b="1">
                <a:solidFill>
                  <a:srgbClr val="00B050"/>
                </a:solidFill>
                <a:latin typeface="Tahoma" panose="020B0604030504040204" pitchFamily="34" charset="0"/>
                <a:ea typeface="Tahoma" panose="020B0604030504040204" pitchFamily="34" charset="0"/>
                <a:cs typeface="Tahoma" panose="020B0604030504040204" pitchFamily="34" charset="0"/>
              </a:rPr>
              <a:t> ngữ: </a:t>
            </a:r>
            <a:endParaRPr lang="en-US" sz="4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925FEE20-E679-A6ED-12B4-83681C531DA3}"/>
              </a:ext>
            </a:extLst>
          </p:cNvPr>
          <p:cNvSpPr/>
          <p:nvPr/>
        </p:nvSpPr>
        <p:spPr>
          <a:xfrm>
            <a:off x="397566" y="920957"/>
            <a:ext cx="11675164" cy="1446550"/>
          </a:xfrm>
          <a:prstGeom prst="rect">
            <a:avLst/>
          </a:prstGeom>
        </p:spPr>
        <p:txBody>
          <a:bodyPr wrap="square">
            <a:spAutoFit/>
          </a:bodyPr>
          <a:lstStyle/>
          <a:p>
            <a:pPr algn="just"/>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dõng dạc, mở đầu, mũ sắt, lấm tấm, lắc đầu,…</a:t>
            </a:r>
            <a:endPar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C699178-1CE7-A6CF-8069-AB9A65A121D1}"/>
              </a:ext>
            </a:extLst>
          </p:cNvPr>
          <p:cNvSpPr txBox="1"/>
          <p:nvPr/>
        </p:nvSpPr>
        <p:spPr>
          <a:xfrm>
            <a:off x="0" y="2439503"/>
            <a:ext cx="11887197" cy="769441"/>
          </a:xfrm>
          <a:prstGeom prst="rect">
            <a:avLst/>
          </a:prstGeom>
          <a:noFill/>
        </p:spPr>
        <p:txBody>
          <a:bodyPr wrap="square" rtlCol="0">
            <a:spAutoFit/>
          </a:bodyPr>
          <a:lstStyle/>
          <a:p>
            <a:r>
              <a:rPr lang="en-US" sz="4400" b="1">
                <a:solidFill>
                  <a:srgbClr val="00B050"/>
                </a:solidFill>
                <a:latin typeface="Tahoma" panose="020B0604030504040204" pitchFamily="34" charset="0"/>
                <a:ea typeface="Tahoma" panose="020B0604030504040204" pitchFamily="34" charset="0"/>
                <a:cs typeface="Tahoma" panose="020B0604030504040204" pitchFamily="34" charset="0"/>
              </a:rPr>
              <a:t> * Luyện </a:t>
            </a:r>
            <a:r>
              <a:rPr lang="en-US" sz="4400" b="1" dirty="0" err="1">
                <a:solidFill>
                  <a:srgbClr val="00B050"/>
                </a:solidFill>
                <a:latin typeface="Tahoma" panose="020B0604030504040204" pitchFamily="34" charset="0"/>
                <a:ea typeface="Tahoma" panose="020B0604030504040204" pitchFamily="34" charset="0"/>
                <a:cs typeface="Tahoma" panose="020B0604030504040204" pitchFamily="34" charset="0"/>
              </a:rPr>
              <a:t>đọc</a:t>
            </a:r>
            <a:r>
              <a:rPr lang="en-US" sz="44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B050"/>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rgbClr val="00B050"/>
                </a:solidFill>
                <a:latin typeface="Tahoma" panose="020B0604030504040204" pitchFamily="34" charset="0"/>
                <a:ea typeface="Tahoma" panose="020B0604030504040204" pitchFamily="34" charset="0"/>
                <a:cs typeface="Tahoma" panose="020B0604030504040204" pitchFamily="34" charset="0"/>
              </a:rPr>
              <a:t>: </a:t>
            </a:r>
          </a:p>
        </p:txBody>
      </p:sp>
      <p:sp>
        <p:nvSpPr>
          <p:cNvPr id="5" name="TextBox 4">
            <a:extLst>
              <a:ext uri="{FF2B5EF4-FFF2-40B4-BE49-F238E27FC236}">
                <a16:creationId xmlns:a16="http://schemas.microsoft.com/office/drawing/2014/main" id="{E71961F4-334A-1BDF-A2E3-26693B4C8CCB}"/>
              </a:ext>
            </a:extLst>
          </p:cNvPr>
          <p:cNvSpPr txBox="1"/>
          <p:nvPr/>
        </p:nvSpPr>
        <p:spPr>
          <a:xfrm>
            <a:off x="352839" y="3393954"/>
            <a:ext cx="11401838" cy="2800767"/>
          </a:xfrm>
          <a:prstGeom prst="rect">
            <a:avLst/>
          </a:prstGeom>
          <a:solidFill>
            <a:schemeClr val="bg2"/>
          </a:solidFill>
        </p:spPr>
        <p:txBody>
          <a:bodyPr wrap="square">
            <a:spAutoFit/>
          </a:bodyPr>
          <a:lstStyle/>
          <a:p>
            <a:pPr algn="just"/>
            <a:r>
              <a:rPr lang="en-US"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mỗi khi em Hoàng định chấm câu,</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 anh dấu chấm cần yêu cầu Hoàng</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 đọc lại nội dung câu văn</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 một lần nữa đã.</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a:p>
        </p:txBody>
      </p:sp>
    </p:spTree>
    <p:extLst>
      <p:ext uri="{BB962C8B-B14F-4D97-AF65-F5344CB8AC3E}">
        <p14:creationId xmlns:p14="http://schemas.microsoft.com/office/powerpoint/2010/main" val="42782621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5E03C-4318-2E0F-9368-88D8312E92A0}"/>
              </a:ext>
            </a:extLst>
          </p:cNvPr>
          <p:cNvSpPr txBox="1"/>
          <p:nvPr/>
        </p:nvSpPr>
        <p:spPr>
          <a:xfrm>
            <a:off x="3816626" y="13254"/>
            <a:ext cx="4558748" cy="553998"/>
          </a:xfrm>
          <a:prstGeom prst="rect">
            <a:avLst/>
          </a:prstGeom>
          <a:noFill/>
        </p:spPr>
        <p:txBody>
          <a:bodyPr wrap="square" rtlCol="0">
            <a:spAutoFit/>
          </a:bodyPr>
          <a:lstStyle/>
          <a:p>
            <a:pPr algn="ctr"/>
            <a:r>
              <a:rPr lang="en-US" sz="3000" b="1">
                <a:solidFill>
                  <a:srgbClr val="FF0000"/>
                </a:solidFill>
                <a:latin typeface="Tahoma" panose="020B0604030504040204" pitchFamily="34" charset="0"/>
                <a:ea typeface="Tahoma" panose="020B0604030504040204" pitchFamily="34" charset="0"/>
                <a:cs typeface="Tahoma" panose="020B0604030504040204" pitchFamily="34" charset="0"/>
              </a:rPr>
              <a:t>Cuộc họp của chữ viết</a:t>
            </a:r>
          </a:p>
        </p:txBody>
      </p:sp>
      <p:sp>
        <p:nvSpPr>
          <p:cNvPr id="4" name="TextBox 3">
            <a:extLst>
              <a:ext uri="{FF2B5EF4-FFF2-40B4-BE49-F238E27FC236}">
                <a16:creationId xmlns:a16="http://schemas.microsoft.com/office/drawing/2014/main" id="{98478B4C-2AA2-8EEB-4BFF-F90DD3548CB1}"/>
              </a:ext>
            </a:extLst>
          </p:cNvPr>
          <p:cNvSpPr txBox="1"/>
          <p:nvPr/>
        </p:nvSpPr>
        <p:spPr>
          <a:xfrm>
            <a:off x="251790" y="572365"/>
            <a:ext cx="11900452" cy="6247864"/>
          </a:xfrm>
          <a:prstGeom prst="rect">
            <a:avLst/>
          </a:prstGeom>
          <a:noFill/>
        </p:spPr>
        <p:txBody>
          <a:bodyPr wrap="square">
            <a:spAutoFit/>
          </a:bodyPr>
          <a:lstStyle/>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Vừa tan học, các chữ cái và dấu câu đã ngồi lại họp. Bác chữ A dõng dạc mở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Thưa các bạn! Hôm nay, chúng ta họp để tìm cách giúp đỡ em Hoàng. Hoàng hoàn toàn không biết chấm câu. Có đoạn văn em viết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Có tiếng xì xào:</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Thế nghĩa là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Tiếng cười rộ lên. Dấu chấm nói: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Theo tôi, tất cả là do cậu này chẳng bao giờ để ý đến dấu câu. Mỏi tay chỗ nào, cậu ta chấm chỗ ấy.</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Cả mấy dấu câu đều lắc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Ẩu thế nhỉ!</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Bác chữ A đề nghị:</a:t>
            </a:r>
          </a:p>
          <a:p>
            <a:pPr algn="just"/>
            <a:r>
              <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 mỗi khi em Hoàng định chấm câu, anh dấu chấm cần yêu cầu Hoàng đọc lại nội dung câu văn một lần nữa đã. Được không nào?</a:t>
            </a:r>
            <a:endPar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(Phỏng theo Trần Ninh Hồ)</a:t>
            </a:r>
          </a:p>
        </p:txBody>
      </p:sp>
      <p:sp>
        <p:nvSpPr>
          <p:cNvPr id="3" name="TextBox 2">
            <a:extLst>
              <a:ext uri="{FF2B5EF4-FFF2-40B4-BE49-F238E27FC236}">
                <a16:creationId xmlns:a16="http://schemas.microsoft.com/office/drawing/2014/main" id="{F668395E-AC6B-584A-D162-FB9DFA0FDC68}"/>
              </a:ext>
            </a:extLst>
          </p:cNvPr>
          <p:cNvSpPr txBox="1"/>
          <p:nvPr/>
        </p:nvSpPr>
        <p:spPr>
          <a:xfrm>
            <a:off x="26505" y="567252"/>
            <a:ext cx="318052" cy="523220"/>
          </a:xfrm>
          <a:prstGeom prst="rect">
            <a:avLst/>
          </a:prstGeom>
          <a:noFill/>
        </p:spPr>
        <p:txBody>
          <a:bodyPr wrap="square" rtlCol="0">
            <a:spAutoFit/>
          </a:bodyPr>
          <a:lstStyle/>
          <a:p>
            <a:r>
              <a:rPr lang="en-US" sz="2800" b="1">
                <a:solidFill>
                  <a:srgbClr val="0070C0"/>
                </a:solidFill>
              </a:rPr>
              <a:t>1</a:t>
            </a:r>
          </a:p>
        </p:txBody>
      </p:sp>
      <p:sp>
        <p:nvSpPr>
          <p:cNvPr id="5" name="TextBox 4">
            <a:extLst>
              <a:ext uri="{FF2B5EF4-FFF2-40B4-BE49-F238E27FC236}">
                <a16:creationId xmlns:a16="http://schemas.microsoft.com/office/drawing/2014/main" id="{FD5DE989-21E4-33E1-8E3D-8917B8DD513E}"/>
              </a:ext>
            </a:extLst>
          </p:cNvPr>
          <p:cNvSpPr txBox="1"/>
          <p:nvPr/>
        </p:nvSpPr>
        <p:spPr>
          <a:xfrm>
            <a:off x="6629" y="2058121"/>
            <a:ext cx="318052" cy="523220"/>
          </a:xfrm>
          <a:prstGeom prst="rect">
            <a:avLst/>
          </a:prstGeom>
          <a:noFill/>
        </p:spPr>
        <p:txBody>
          <a:bodyPr wrap="square" rtlCol="0">
            <a:spAutoFit/>
          </a:bodyPr>
          <a:lstStyle/>
          <a:p>
            <a:r>
              <a:rPr lang="en-US" sz="2800" b="1">
                <a:solidFill>
                  <a:srgbClr val="0070C0"/>
                </a:solidFill>
              </a:rPr>
              <a:t>2</a:t>
            </a:r>
          </a:p>
        </p:txBody>
      </p:sp>
      <p:sp>
        <p:nvSpPr>
          <p:cNvPr id="6" name="TextBox 5">
            <a:extLst>
              <a:ext uri="{FF2B5EF4-FFF2-40B4-BE49-F238E27FC236}">
                <a16:creationId xmlns:a16="http://schemas.microsoft.com/office/drawing/2014/main" id="{422E9604-7405-C220-DC46-C046E2282DEB}"/>
              </a:ext>
            </a:extLst>
          </p:cNvPr>
          <p:cNvSpPr txBox="1"/>
          <p:nvPr/>
        </p:nvSpPr>
        <p:spPr>
          <a:xfrm>
            <a:off x="6629" y="3224313"/>
            <a:ext cx="318052" cy="523220"/>
          </a:xfrm>
          <a:prstGeom prst="rect">
            <a:avLst/>
          </a:prstGeom>
          <a:noFill/>
        </p:spPr>
        <p:txBody>
          <a:bodyPr wrap="square" rtlCol="0">
            <a:spAutoFit/>
          </a:bodyPr>
          <a:lstStyle/>
          <a:p>
            <a:r>
              <a:rPr lang="en-US" sz="2800" b="1">
                <a:solidFill>
                  <a:srgbClr val="0070C0"/>
                </a:solidFill>
              </a:rPr>
              <a:t>3</a:t>
            </a:r>
          </a:p>
        </p:txBody>
      </p:sp>
      <p:sp>
        <p:nvSpPr>
          <p:cNvPr id="7" name="TextBox 6">
            <a:extLst>
              <a:ext uri="{FF2B5EF4-FFF2-40B4-BE49-F238E27FC236}">
                <a16:creationId xmlns:a16="http://schemas.microsoft.com/office/drawing/2014/main" id="{785D65B5-E397-AEA7-636E-0A864F4B9C46}"/>
              </a:ext>
            </a:extLst>
          </p:cNvPr>
          <p:cNvSpPr txBox="1"/>
          <p:nvPr/>
        </p:nvSpPr>
        <p:spPr>
          <a:xfrm>
            <a:off x="-13249" y="5139251"/>
            <a:ext cx="318052" cy="523220"/>
          </a:xfrm>
          <a:prstGeom prst="rect">
            <a:avLst/>
          </a:prstGeom>
          <a:noFill/>
        </p:spPr>
        <p:txBody>
          <a:bodyPr wrap="square" rtlCol="0">
            <a:spAutoFit/>
          </a:bodyPr>
          <a:lstStyle/>
          <a:p>
            <a:r>
              <a:rPr lang="en-US" sz="2800" b="1">
                <a:solidFill>
                  <a:srgbClr val="0070C0"/>
                </a:solidFill>
              </a:rPr>
              <a:t>4</a:t>
            </a:r>
          </a:p>
        </p:txBody>
      </p:sp>
    </p:spTree>
    <p:extLst>
      <p:ext uri="{BB962C8B-B14F-4D97-AF65-F5344CB8AC3E}">
        <p14:creationId xmlns:p14="http://schemas.microsoft.com/office/powerpoint/2010/main" val="7713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88F0F6-1ED9-402A-94F3-CAF50A4D4D44}"/>
              </a:ext>
            </a:extLst>
          </p:cNvPr>
          <p:cNvGrpSpPr/>
          <p:nvPr/>
        </p:nvGrpSpPr>
        <p:grpSpPr>
          <a:xfrm>
            <a:off x="162147" y="412871"/>
            <a:ext cx="11623304" cy="6124115"/>
            <a:chOff x="217756" y="65357"/>
            <a:chExt cx="11838777" cy="6473286"/>
          </a:xfrm>
          <a:noFill/>
        </p:grpSpPr>
        <p:sp>
          <p:nvSpPr>
            <p:cNvPr id="3" name="Rectangle: Rounded Corners 2">
              <a:extLst>
                <a:ext uri="{FF2B5EF4-FFF2-40B4-BE49-F238E27FC236}">
                  <a16:creationId xmlns:a16="http://schemas.microsoft.com/office/drawing/2014/main" id="{EE2820E6-B1FE-4792-94EA-93F4F34D51C9}"/>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4" name="Rectangle: Rounded Corners 3">
              <a:extLst>
                <a:ext uri="{FF2B5EF4-FFF2-40B4-BE49-F238E27FC236}">
                  <a16:creationId xmlns:a16="http://schemas.microsoft.com/office/drawing/2014/main" id="{58C03CEE-F7F8-4DC4-9DBC-6FD68BCA602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5" name="Oval 4">
              <a:extLst>
                <a:ext uri="{FF2B5EF4-FFF2-40B4-BE49-F238E27FC236}">
                  <a16:creationId xmlns:a16="http://schemas.microsoft.com/office/drawing/2014/main" id="{7A7FD1F5-D17C-40EC-BF02-331405EDFDC6}"/>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6" name="Oval 5">
              <a:extLst>
                <a:ext uri="{FF2B5EF4-FFF2-40B4-BE49-F238E27FC236}">
                  <a16:creationId xmlns:a16="http://schemas.microsoft.com/office/drawing/2014/main" id="{01DF2E82-27F6-4BBC-A645-8CDE3D732C03}"/>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7" name="Oval 6">
              <a:extLst>
                <a:ext uri="{FF2B5EF4-FFF2-40B4-BE49-F238E27FC236}">
                  <a16:creationId xmlns:a16="http://schemas.microsoft.com/office/drawing/2014/main" id="{9A72B22B-B4C9-47B2-91F0-ED118B0E0037}"/>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8" name="Oval 7">
              <a:extLst>
                <a:ext uri="{FF2B5EF4-FFF2-40B4-BE49-F238E27FC236}">
                  <a16:creationId xmlns:a16="http://schemas.microsoft.com/office/drawing/2014/main" id="{D6F73114-829C-4102-8024-3A4692875DEB}"/>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9" name="Oval 8">
              <a:extLst>
                <a:ext uri="{FF2B5EF4-FFF2-40B4-BE49-F238E27FC236}">
                  <a16:creationId xmlns:a16="http://schemas.microsoft.com/office/drawing/2014/main" id="{C53707B0-7AA5-425F-AC99-78FA2C7C3F90}"/>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10" name="Oval 9">
              <a:extLst>
                <a:ext uri="{FF2B5EF4-FFF2-40B4-BE49-F238E27FC236}">
                  <a16:creationId xmlns:a16="http://schemas.microsoft.com/office/drawing/2014/main" id="{C2ECBA4A-06FB-42E1-B119-C8FDB57F7E48}"/>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11" name="Oval 10">
              <a:extLst>
                <a:ext uri="{FF2B5EF4-FFF2-40B4-BE49-F238E27FC236}">
                  <a16:creationId xmlns:a16="http://schemas.microsoft.com/office/drawing/2014/main" id="{37D41EAF-4ECD-4FC7-8A82-30C9973893B0}"/>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grpSp>
        <p:nvGrpSpPr>
          <p:cNvPr id="13" name="Group 12">
            <a:extLst>
              <a:ext uri="{FF2B5EF4-FFF2-40B4-BE49-F238E27FC236}">
                <a16:creationId xmlns:a16="http://schemas.microsoft.com/office/drawing/2014/main" id="{BFEA60ED-79A5-4B39-B666-1D7BD85F0AD0}"/>
              </a:ext>
            </a:extLst>
          </p:cNvPr>
          <p:cNvGrpSpPr/>
          <p:nvPr/>
        </p:nvGrpSpPr>
        <p:grpSpPr>
          <a:xfrm>
            <a:off x="2374906" y="675893"/>
            <a:ext cx="4737132" cy="748989"/>
            <a:chOff x="1079860" y="150287"/>
            <a:chExt cx="2880723" cy="503813"/>
          </a:xfrm>
        </p:grpSpPr>
        <p:sp>
          <p:nvSpPr>
            <p:cNvPr id="14" name="Rectangle: Rounded Corners 43">
              <a:extLst>
                <a:ext uri="{FF2B5EF4-FFF2-40B4-BE49-F238E27FC236}">
                  <a16:creationId xmlns:a16="http://schemas.microsoft.com/office/drawing/2014/main" id="{946085FB-5773-4089-9EE0-427581B1A8D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4B9C337D-9210-42D8-9D42-84F72CC2DFEE}"/>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3620797-198E-4E17-B784-05C6FB01A241}"/>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17" name="Picture 16">
            <a:extLst>
              <a:ext uri="{FF2B5EF4-FFF2-40B4-BE49-F238E27FC236}">
                <a16:creationId xmlns:a16="http://schemas.microsoft.com/office/drawing/2014/main" id="{C86465EC-914B-4633-828A-63898C27A5E9}"/>
              </a:ext>
            </a:extLst>
          </p:cNvPr>
          <p:cNvPicPr>
            <a:picLocks noChangeAspect="1"/>
          </p:cNvPicPr>
          <p:nvPr/>
        </p:nvPicPr>
        <p:blipFill>
          <a:blip r:embed="rId4"/>
          <a:stretch>
            <a:fillRect/>
          </a:stretch>
        </p:blipFill>
        <p:spPr>
          <a:xfrm>
            <a:off x="6430713" y="1644590"/>
            <a:ext cx="5110465" cy="2124177"/>
          </a:xfrm>
          <a:prstGeom prst="rect">
            <a:avLst/>
          </a:prstGeom>
        </p:spPr>
      </p:pic>
      <p:pic>
        <p:nvPicPr>
          <p:cNvPr id="18" name="图片 1" descr="图片包含 浅色, 天空&#10;&#10;描述已自动生成">
            <a:extLst>
              <a:ext uri="{FF2B5EF4-FFF2-40B4-BE49-F238E27FC236}">
                <a16:creationId xmlns:a16="http://schemas.microsoft.com/office/drawing/2014/main" id="{F5C2221D-B231-423C-B1B3-91F393BAE1F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19" name="组合 1">
            <a:extLst>
              <a:ext uri="{FF2B5EF4-FFF2-40B4-BE49-F238E27FC236}">
                <a16:creationId xmlns:a16="http://schemas.microsoft.com/office/drawing/2014/main" id="{E9B73CD7-2F50-410E-A84B-73BF5559A681}"/>
              </a:ext>
            </a:extLst>
          </p:cNvPr>
          <p:cNvGrpSpPr/>
          <p:nvPr/>
        </p:nvGrpSpPr>
        <p:grpSpPr>
          <a:xfrm>
            <a:off x="4577388" y="4063205"/>
            <a:ext cx="7193893" cy="2304600"/>
            <a:chOff x="-53293" y="2190760"/>
            <a:chExt cx="9211855" cy="2951064"/>
          </a:xfrm>
        </p:grpSpPr>
        <p:pic>
          <p:nvPicPr>
            <p:cNvPr id="20" name="图片 10">
              <a:extLst>
                <a:ext uri="{FF2B5EF4-FFF2-40B4-BE49-F238E27FC236}">
                  <a16:creationId xmlns:a16="http://schemas.microsoft.com/office/drawing/2014/main" id="{323DE809-7B5C-4648-91BA-1B0CC10F37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21" name="图片 13">
              <a:extLst>
                <a:ext uri="{FF2B5EF4-FFF2-40B4-BE49-F238E27FC236}">
                  <a16:creationId xmlns:a16="http://schemas.microsoft.com/office/drawing/2014/main" id="{CAE07BBB-8159-4EEB-BC8F-8B25DB8C4E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22" name="图片 16">
              <a:extLst>
                <a:ext uri="{FF2B5EF4-FFF2-40B4-BE49-F238E27FC236}">
                  <a16:creationId xmlns:a16="http://schemas.microsoft.com/office/drawing/2014/main" id="{3EB198AC-4603-4078-A0DC-96663AECDF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23" name="Group 22">
            <a:extLst>
              <a:ext uri="{FF2B5EF4-FFF2-40B4-BE49-F238E27FC236}">
                <a16:creationId xmlns:a16="http://schemas.microsoft.com/office/drawing/2014/main" id="{0CF23ECD-B680-4332-8150-0194B3C0AACC}"/>
              </a:ext>
            </a:extLst>
          </p:cNvPr>
          <p:cNvGrpSpPr/>
          <p:nvPr/>
        </p:nvGrpSpPr>
        <p:grpSpPr>
          <a:xfrm rot="260226">
            <a:off x="934575" y="4010220"/>
            <a:ext cx="5027692" cy="2342945"/>
            <a:chOff x="561349" y="4544613"/>
            <a:chExt cx="4171068" cy="1648917"/>
          </a:xfrm>
        </p:grpSpPr>
        <p:pic>
          <p:nvPicPr>
            <p:cNvPr id="24" name="Picture 23">
              <a:extLst>
                <a:ext uri="{FF2B5EF4-FFF2-40B4-BE49-F238E27FC236}">
                  <a16:creationId xmlns:a16="http://schemas.microsoft.com/office/drawing/2014/main" id="{8BF90519-3EAC-4435-9BC0-2CF1ECD3031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5" name="Picture 24">
              <a:extLst>
                <a:ext uri="{FF2B5EF4-FFF2-40B4-BE49-F238E27FC236}">
                  <a16:creationId xmlns:a16="http://schemas.microsoft.com/office/drawing/2014/main" id="{1C174597-A00D-414A-9A55-30BAB1F14EC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6" name="Picture 25">
              <a:extLst>
                <a:ext uri="{FF2B5EF4-FFF2-40B4-BE49-F238E27FC236}">
                  <a16:creationId xmlns:a16="http://schemas.microsoft.com/office/drawing/2014/main" id="{94004BA0-235D-4F37-897C-100891F0716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7" name="Picture 26">
              <a:extLst>
                <a:ext uri="{FF2B5EF4-FFF2-40B4-BE49-F238E27FC236}">
                  <a16:creationId xmlns:a16="http://schemas.microsoft.com/office/drawing/2014/main" id="{F4CFB1AA-16CF-45AE-AF0F-207488476AFB}"/>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28" name="Rectangle 27">
            <a:extLst>
              <a:ext uri="{FF2B5EF4-FFF2-40B4-BE49-F238E27FC236}">
                <a16:creationId xmlns:a16="http://schemas.microsoft.com/office/drawing/2014/main" id="{1C6CB1B8-E4F9-4944-89BC-61FE88BF8C53}"/>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4713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ppt_x</p:attrName>
                                        </p:attrNameLst>
                                      </p:cBhvr>
                                      <p:tavLst>
                                        <p:tav tm="0">
                                          <p:val>
                                            <p:strVal val="#ppt_x"/>
                                          </p:val>
                                        </p:tav>
                                        <p:tav tm="100000">
                                          <p:val>
                                            <p:strVal val="#ppt_x"/>
                                          </p:val>
                                        </p:tav>
                                      </p:tavLst>
                                    </p:anim>
                                    <p:anim calcmode="lin" valueType="num">
                                      <p:cBhvr>
                                        <p:cTn id="18" dur="750" fill="hold"/>
                                        <p:tgtEl>
                                          <p:spTgt spid="2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750"/>
                                        <p:tgtEl>
                                          <p:spTgt spid="17"/>
                                        </p:tgtEl>
                                      </p:cBhvr>
                                    </p:animEffect>
                                    <p:anim calcmode="lin" valueType="num">
                                      <p:cBhvr>
                                        <p:cTn id="22" dur="750" fill="hold"/>
                                        <p:tgtEl>
                                          <p:spTgt spid="17"/>
                                        </p:tgtEl>
                                        <p:attrNameLst>
                                          <p:attrName>ppt_x</p:attrName>
                                        </p:attrNameLst>
                                      </p:cBhvr>
                                      <p:tavLst>
                                        <p:tav tm="0">
                                          <p:val>
                                            <p:strVal val="#ppt_x"/>
                                          </p:val>
                                        </p:tav>
                                        <p:tav tm="100000">
                                          <p:val>
                                            <p:strVal val="#ppt_x"/>
                                          </p:val>
                                        </p:tav>
                                      </p:tavLst>
                                    </p:anim>
                                    <p:anim calcmode="lin" valueType="num">
                                      <p:cBhvr>
                                        <p:cTn id="23" dur="75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50"/>
                                        <p:tgtEl>
                                          <p:spTgt spid="23"/>
                                        </p:tgtEl>
                                      </p:cBhvr>
                                    </p:animEffect>
                                    <p:anim calcmode="lin" valueType="num">
                                      <p:cBhvr>
                                        <p:cTn id="27" dur="750" fill="hold"/>
                                        <p:tgtEl>
                                          <p:spTgt spid="23"/>
                                        </p:tgtEl>
                                        <p:attrNameLst>
                                          <p:attrName>ppt_x</p:attrName>
                                        </p:attrNameLst>
                                      </p:cBhvr>
                                      <p:tavLst>
                                        <p:tav tm="0">
                                          <p:val>
                                            <p:strVal val="#ppt_x"/>
                                          </p:val>
                                        </p:tav>
                                        <p:tav tm="100000">
                                          <p:val>
                                            <p:strVal val="#ppt_x"/>
                                          </p:val>
                                        </p:tav>
                                      </p:tavLst>
                                    </p:anim>
                                    <p:anim calcmode="lin" valueType="num">
                                      <p:cBhvr>
                                        <p:cTn id="28"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TotalTime>
  <Words>1785</Words>
  <Application>Microsoft Office PowerPoint</Application>
  <PresentationFormat>Widescreen</PresentationFormat>
  <Paragraphs>151</Paragraphs>
  <Slides>27</Slides>
  <Notes>2</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等线</vt:lpstr>
      <vt:lpstr>Microsoft YaHei</vt:lpstr>
      <vt:lpstr>#9Slide03 AmpleSoft Bold</vt:lpstr>
      <vt:lpstr>Arial</vt:lpstr>
      <vt:lpstr>Arial-Rounded</vt:lpstr>
      <vt:lpstr>Baloo 2 SemiBold</vt:lpstr>
      <vt:lpstr>Calibri</vt:lpstr>
      <vt:lpstr>Calibri Light</vt:lpstr>
      <vt:lpstr>HP001 4 hàng</vt:lpstr>
      <vt:lpstr>Nunito</vt:lpstr>
      <vt:lpstr>Nunito Black</vt:lpstr>
      <vt:lpstr>Open Sans</vt:lpstr>
      <vt:lpstr>OpenSans</vt:lpstr>
      <vt:lpstr>Tahoma</vt:lpstr>
      <vt:lpstr>Office Theme</vt:lpstr>
      <vt:lpstr>PowerPoint Presentation</vt:lpstr>
      <vt:lpstr>PowerPoint Presentation</vt:lpstr>
      <vt:lpstr>PowerPoint Presentation</vt:lpstr>
      <vt:lpstr>PowerPoint Presentation</vt:lpstr>
      <vt:lpstr>PowerPoint Presentation</vt:lpstr>
      <vt:lpstr>Giải nghĩa từ: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132</cp:revision>
  <dcterms:created xsi:type="dcterms:W3CDTF">2022-10-10T07:38:04Z</dcterms:created>
  <dcterms:modified xsi:type="dcterms:W3CDTF">2023-10-14T16:08:47Z</dcterms:modified>
</cp:coreProperties>
</file>