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1" r:id="rId1"/>
  </p:sldMasterIdLst>
  <p:notesMasterIdLst>
    <p:notesMasterId r:id="rId30"/>
  </p:notesMasterIdLst>
  <p:sldIdLst>
    <p:sldId id="296" r:id="rId2"/>
    <p:sldId id="309" r:id="rId3"/>
    <p:sldId id="299" r:id="rId4"/>
    <p:sldId id="297" r:id="rId5"/>
    <p:sldId id="304" r:id="rId6"/>
    <p:sldId id="272" r:id="rId7"/>
    <p:sldId id="277" r:id="rId8"/>
    <p:sldId id="278" r:id="rId9"/>
    <p:sldId id="279" r:id="rId10"/>
    <p:sldId id="280" r:id="rId11"/>
    <p:sldId id="300" r:id="rId12"/>
    <p:sldId id="284" r:id="rId13"/>
    <p:sldId id="310" r:id="rId14"/>
    <p:sldId id="307" r:id="rId15"/>
    <p:sldId id="286" r:id="rId16"/>
    <p:sldId id="287" r:id="rId17"/>
    <p:sldId id="301" r:id="rId18"/>
    <p:sldId id="302" r:id="rId19"/>
    <p:sldId id="289" r:id="rId20"/>
    <p:sldId id="290" r:id="rId21"/>
    <p:sldId id="291" r:id="rId22"/>
    <p:sldId id="305" r:id="rId23"/>
    <p:sldId id="292" r:id="rId24"/>
    <p:sldId id="288" r:id="rId25"/>
    <p:sldId id="294" r:id="rId26"/>
    <p:sldId id="308" r:id="rId27"/>
    <p:sldId id="311" r:id="rId28"/>
    <p:sldId id="306" r:id="rId29"/>
  </p:sldIdLst>
  <p:sldSz cx="12192000" cy="6858000"/>
  <p:notesSz cx="6858000" cy="9144000"/>
  <p:embeddedFontLst>
    <p:embeddedFont>
      <p:font typeface="Bahnschrift Condensed" panose="020B0502040204020203" pitchFamily="34" charset="0"/>
      <p:regular r:id="rId31"/>
      <p:bold r:id="rId32"/>
    </p:embeddedFont>
    <p:embeddedFont>
      <p:font typeface="Barlow Medium" panose="020B0604020202020204" charset="0"/>
      <p:regular r:id="rId33"/>
      <p:italic r:id="rId34"/>
    </p:embeddedFont>
    <p:embeddedFont>
      <p:font typeface="SimSun" panose="02010600030101010101" pitchFamily="2" charset="-122"/>
      <p:regular r:id="rId35"/>
    </p:embeddedFont>
    <p:embeddedFont>
      <p:font typeface="Segoe UI Black" panose="020B0A02040204020203" pitchFamily="34" charset="0"/>
      <p:bold r:id="rId36"/>
      <p:boldItalic r:id="rId37"/>
    </p:embeddedFont>
    <p:embeddedFont>
      <p:font typeface="Bahnschrift" panose="020B0502040204020203" pitchFamily="34" charset="0"/>
      <p:regular r:id="rId38"/>
      <p:bold r:id="rId39"/>
    </p:embeddedFont>
    <p:embeddedFont>
      <p:font typeface="Barlow Condensed ExtraBold" panose="00000906000000000000" pitchFamily="2" charset="0"/>
      <p:bold r:id="rId40"/>
      <p:boldItalic r:id="rId41"/>
    </p:embeddedFont>
    <p:embeddedFont>
      <p:font typeface="Barlow Semi Condensed Black" panose="020B0604020202020204" charset="0"/>
      <p:bold r:id="rId42"/>
      <p:boldItalic r:id="rId43"/>
    </p:embeddedFont>
    <p:embeddedFont>
      <p:font typeface="Trebuchet MS" panose="020B0603020202020204" pitchFamily="34" charset="0"/>
      <p:regular r:id="rId44"/>
      <p:bold r:id="rId45"/>
      <p:italic r:id="rId46"/>
      <p:bold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Wingdings 3" panose="05040102010807070707" pitchFamily="18" charset="2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CDE7"/>
    <a:srgbClr val="00FF00"/>
    <a:srgbClr val="CCECFF"/>
    <a:srgbClr val="FF6600"/>
    <a:srgbClr val="FF0066"/>
    <a:srgbClr val="603813"/>
    <a:srgbClr val="CC00FF"/>
    <a:srgbClr val="FF00FF"/>
    <a:srgbClr val="CCFF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15" autoAdjust="0"/>
    <p:restoredTop sz="94364" autoAdjust="0"/>
  </p:normalViewPr>
  <p:slideViewPr>
    <p:cSldViewPr snapToGrid="0">
      <p:cViewPr varScale="1">
        <p:scale>
          <a:sx n="69" d="100"/>
          <a:sy n="69" d="100"/>
        </p:scale>
        <p:origin x="368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31E433-6751-4413-A3E7-884D7BF5DC26}" type="datetimeFigureOut">
              <a:rPr lang="en-US" smtClean="0"/>
              <a:t>19/02/2025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FAC718-A5F0-4901-93F0-E5EA17054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12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B198E4D-42B0-4549-926E-F8C3119A619F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35623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phổ biến nội dung tiết 2.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09E937-67FB-4FC9-9F74-B5404FE31B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175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nêu nhiệm vụ của hoạt động 3. HS làm việc theo nhóm.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09E937-67FB-4FC9-9F74-B5404FE31B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68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cho HS thảo luận nhóm để thống nhất ý tưởng của nhóm, hỗ trợ nếu nhóm gặp khó khăn trong việc thể hiện ý tưởng.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09E937-67FB-4FC9-9F74-B5404FE31B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318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hướng dẫn HS hoàn thiện phiếu học tập số </a:t>
            </a:r>
            <a:r>
              <a:rPr lang="en-US"/>
              <a:t>4</a:t>
            </a:r>
            <a:r>
              <a:rPr lang="vi-VN"/>
              <a:t>, cho HS các nhóm lên trình bày phiếu học tập.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09E937-67FB-4FC9-9F74-B5404FE31B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821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cho HS các nhóm lên trình bày phiếu học tập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09E937-67FB-4FC9-9F74-B5404FE31B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963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nêu nhiệm vụ của hoạt động 4.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09E937-67FB-4FC9-9F74-B5404FE31B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72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tổ chức cho HS lên giới thiệu về mô hình.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09E937-67FB-4FC9-9F74-B5404FE31B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898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Trong quá trình dạy học, GV thường xuyên khuyến khích HS bằng các câu khen khi HS trả lời đúng</a:t>
            </a:r>
            <a:r>
              <a:rPr lang="en-US"/>
              <a:t>.</a:t>
            </a:r>
            <a:endParaRPr lang="vi-VN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09E937-67FB-4FC9-9F74-B5404FE31B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503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19/02/2025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67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19/02/2025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229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19/02/2025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3470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19/02/2025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65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19/02/2025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0335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19/02/2025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329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19/02/2025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567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19/02/2025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1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79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19/02/2025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594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19/02/2025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37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19/02/2025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9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19/02/2025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30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19/02/2025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66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19/02/2025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920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19/02/2025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64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19/02/2025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82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19/02/2025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9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.jpe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slide" Target="slide6.xml"/><Relationship Id="rId5" Type="http://schemas.openxmlformats.org/officeDocument/2006/relationships/image" Target="../media/image23.PN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gif"/><Relationship Id="rId12" Type="http://schemas.openxmlformats.org/officeDocument/2006/relationships/image" Target="../media/image22.gif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12.gif"/><Relationship Id="rId11" Type="http://schemas.openxmlformats.org/officeDocument/2006/relationships/image" Target="../media/image17.png"/><Relationship Id="rId5" Type="http://schemas.openxmlformats.org/officeDocument/2006/relationships/image" Target="../media/image11.jpg"/><Relationship Id="rId10" Type="http://schemas.openxmlformats.org/officeDocument/2006/relationships/image" Target="../media/image16.pn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11" Type="http://schemas.openxmlformats.org/officeDocument/2006/relationships/image" Target="../media/image70.svg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75.sv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7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72.svg"/><Relationship Id="rId10" Type="http://schemas.openxmlformats.org/officeDocument/2006/relationships/image" Target="../media/image36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40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83.sv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84.svg"/><Relationship Id="rId5" Type="http://schemas.openxmlformats.org/officeDocument/2006/relationships/image" Target="../media/image82.svg"/><Relationship Id="rId10" Type="http://schemas.openxmlformats.org/officeDocument/2006/relationships/image" Target="../media/image45.png"/><Relationship Id="rId4" Type="http://schemas.openxmlformats.org/officeDocument/2006/relationships/image" Target="../media/image43.png"/><Relationship Id="rId9" Type="http://schemas.openxmlformats.org/officeDocument/2006/relationships/image" Target="../media/image7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0.svg"/><Relationship Id="rId11" Type="http://schemas.openxmlformats.org/officeDocument/2006/relationships/image" Target="../media/image840.svg"/><Relationship Id="rId5" Type="http://schemas.openxmlformats.org/officeDocument/2006/relationships/image" Target="../media/image44.png"/><Relationship Id="rId10" Type="http://schemas.openxmlformats.org/officeDocument/2006/relationships/image" Target="../media/image45.png"/><Relationship Id="rId4" Type="http://schemas.openxmlformats.org/officeDocument/2006/relationships/image" Target="../media/image820.svg"/><Relationship Id="rId9" Type="http://schemas.openxmlformats.org/officeDocument/2006/relationships/image" Target="../media/image750.sv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svg"/><Relationship Id="rId13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11" Type="http://schemas.openxmlformats.org/officeDocument/2006/relationships/image" Target="../media/image42.png"/><Relationship Id="rId5" Type="http://schemas.openxmlformats.org/officeDocument/2006/relationships/image" Target="../media/image44.png"/><Relationship Id="rId10" Type="http://schemas.openxmlformats.org/officeDocument/2006/relationships/image" Target="../media/image44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0.png"/><Relationship Id="rId7" Type="http://schemas.openxmlformats.org/officeDocument/2006/relationships/image" Target="../media/image78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720.svg"/><Relationship Id="rId10" Type="http://schemas.openxmlformats.org/officeDocument/2006/relationships/image" Target="../media/image52.jpe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0.png"/><Relationship Id="rId7" Type="http://schemas.openxmlformats.org/officeDocument/2006/relationships/image" Target="../media/image78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720.svg"/><Relationship Id="rId4" Type="http://schemas.openxmlformats.org/officeDocument/2006/relationships/image" Target="../media/image31.png"/><Relationship Id="rId9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2" Type="http://schemas.openxmlformats.org/officeDocument/2006/relationships/image" Target="../media/image7.png"/><Relationship Id="rId7" Type="http://schemas.openxmlformats.org/officeDocument/2006/relationships/image" Target="../media/image7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31.png"/><Relationship Id="rId9" Type="http://schemas.openxmlformats.org/officeDocument/2006/relationships/image" Target="../media/image9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1.svg"/><Relationship Id="rId13" Type="http://schemas.openxmlformats.org/officeDocument/2006/relationships/image" Target="../media/image59.png"/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12" Type="http://schemas.openxmlformats.org/officeDocument/2006/relationships/image" Target="../media/image6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58.png"/><Relationship Id="rId5" Type="http://schemas.openxmlformats.org/officeDocument/2006/relationships/image" Target="../media/image30.png"/><Relationship Id="rId10" Type="http://schemas.openxmlformats.org/officeDocument/2006/relationships/image" Target="../media/image67.svg"/><Relationship Id="rId4" Type="http://schemas.openxmlformats.org/officeDocument/2006/relationships/image" Target="../media/image74.svg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14.sv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1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8.png"/><Relationship Id="rId18" Type="http://schemas.openxmlformats.org/officeDocument/2006/relationships/slide" Target="slide10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gif"/><Relationship Id="rId12" Type="http://schemas.openxmlformats.org/officeDocument/2006/relationships/slide" Target="slide7.xml"/><Relationship Id="rId17" Type="http://schemas.openxmlformats.org/officeDocument/2006/relationships/image" Target="../media/image20.png"/><Relationship Id="rId2" Type="http://schemas.openxmlformats.org/officeDocument/2006/relationships/audio" Target="../media/media3.wma"/><Relationship Id="rId16" Type="http://schemas.openxmlformats.org/officeDocument/2006/relationships/slide" Target="slide9.xml"/><Relationship Id="rId20" Type="http://schemas.openxmlformats.org/officeDocument/2006/relationships/image" Target="../media/image22.gif"/><Relationship Id="rId1" Type="http://schemas.microsoft.com/office/2007/relationships/media" Target="../media/media3.wma"/><Relationship Id="rId6" Type="http://schemas.openxmlformats.org/officeDocument/2006/relationships/image" Target="../media/image12.gif"/><Relationship Id="rId11" Type="http://schemas.openxmlformats.org/officeDocument/2006/relationships/image" Target="../media/image17.png"/><Relationship Id="rId5" Type="http://schemas.openxmlformats.org/officeDocument/2006/relationships/image" Target="../media/image11.jpg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19" Type="http://schemas.openxmlformats.org/officeDocument/2006/relationships/image" Target="../media/image21.png"/><Relationship Id="rId4" Type="http://schemas.openxmlformats.org/officeDocument/2006/relationships/image" Target="../media/image10.jpg"/><Relationship Id="rId9" Type="http://schemas.openxmlformats.org/officeDocument/2006/relationships/image" Target="../media/image15.png"/><Relationship Id="rId1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slide" Target="slide6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slide" Target="slide6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slide" Target="slide6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1443080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3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6006018" y="2374106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100" b="1">
              <a:solidFill>
                <a:srgbClr val="0000FF"/>
              </a:solidFill>
              <a:latin typeface=".VnRevueH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9307163"/>
      </p:ext>
    </p:extLst>
  </p:cSld>
  <p:clrMapOvr>
    <a:masterClrMapping/>
  </p:clrMapOvr>
  <p:transition spd="slow" advTm="164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mph" presetSubtype="0" repeatCount="3000" fill="hold" grpId="2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1" presetClass="exit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 tmFilter="0,0; .5, 0; 1, 1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 autoUpdateAnimBg="0"/>
      <p:bldP spid="18438" grpId="1"/>
      <p:bldP spid="18438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29227" y="406649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hỏi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solidFill>
                  <a:prstClr val="white"/>
                </a:solidFill>
                <a:latin typeface="Calibri" panose="020F0502020204030204"/>
              </a:rPr>
              <a:t>Các yếu tố ảnh hưởng đến việc sản xuất điện</a:t>
            </a:r>
            <a:endParaRPr lang="en-US" sz="3200" b="1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6" y="2822772"/>
            <a:ext cx="10522857" cy="2227943"/>
          </a:xfrm>
          <a:prstGeom prst="snip2Diag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158240" y="3105835"/>
            <a:ext cx="990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ea typeface="SimSun" panose="02010600030101010101" pitchFamily="2" charset="-122"/>
              </a:rPr>
              <a:t>      </a:t>
            </a:r>
            <a:endParaRPr lang="en-US" sz="3200" b="1" i="1">
              <a:solidFill>
                <a:srgbClr val="FF0000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158240" y="3007360"/>
            <a:ext cx="4521200" cy="683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Tốc độ của cánh quạt</a:t>
            </a:r>
            <a:endParaRPr lang="en-US" sz="260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58240" y="4076277"/>
            <a:ext cx="4521200" cy="683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Tính thẩm mĩ  của cánh quạt</a:t>
            </a:r>
            <a:endParaRPr lang="en-US" sz="260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144707" y="4134707"/>
            <a:ext cx="4919533" cy="68325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Tốc độ và đặc điểm của cánh quạt máy phát điện</a:t>
            </a:r>
            <a:endParaRPr lang="en-US" sz="240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44707" y="3007360"/>
            <a:ext cx="4919533" cy="683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Đặc điểm của cánh quạt</a:t>
            </a:r>
            <a:endParaRPr lang="en-US" sz="260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44707" y="4142219"/>
            <a:ext cx="4919533" cy="683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Tốc độ và đặc điểm của cánh quạt máy phát điện</a:t>
            </a:r>
            <a:endParaRPr lang="en-US" sz="240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ĐỒNG HỒ ĐẾM NGƯỢC 5 GIÂ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3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13042" y="5342526"/>
            <a:ext cx="2521649" cy="141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plus(out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40" grpId="0" animBg="1"/>
      <p:bldP spid="50" grpId="0" animBg="1"/>
      <p:bldP spid="3" grpId="0"/>
      <p:bldP spid="2" grpId="0" animBg="1"/>
      <p:bldP spid="8" grpId="0" animBg="1"/>
      <p:bldP spid="9" grpId="0" animBg="1"/>
      <p:bldP spid="10" grpId="0" animBg="1"/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4" y="0"/>
            <a:ext cx="5041956" cy="685800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818" y="1005218"/>
            <a:ext cx="6881091" cy="4592018"/>
          </a:xfr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865" y="-892918"/>
            <a:ext cx="1761897" cy="6059949"/>
          </a:xfrm>
          <a:prstGeom prst="rect">
            <a:avLst/>
          </a:prstGeom>
        </p:spPr>
      </p:pic>
      <p:pic>
        <p:nvPicPr>
          <p:cNvPr id="159" name="Picture 158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00023" y="6351270"/>
            <a:ext cx="2270568" cy="345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34143" y="5085116"/>
            <a:ext cx="1751496" cy="935705"/>
            <a:chOff x="134143" y="5085116"/>
            <a:chExt cx="1751496" cy="935705"/>
          </a:xfrm>
        </p:grpSpPr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7939" y="5085116"/>
              <a:ext cx="647700" cy="904875"/>
            </a:xfrm>
            <a:prstGeom prst="rect">
              <a:avLst/>
            </a:prstGeom>
          </p:spPr>
        </p:pic>
        <p:sp>
          <p:nvSpPr>
            <p:cNvPr id="5" name="Rounded Rectangle 4"/>
            <p:cNvSpPr/>
            <p:nvPr/>
          </p:nvSpPr>
          <p:spPr>
            <a:xfrm>
              <a:off x="134143" y="5852160"/>
              <a:ext cx="1394364" cy="168661"/>
            </a:xfrm>
            <a:prstGeom prst="round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0" y="1854558"/>
            <a:ext cx="1365161" cy="206390"/>
          </a:xfrm>
          <a:prstGeom prst="roundRect">
            <a:avLst/>
          </a:prstGeom>
          <a:solidFill>
            <a:srgbClr val="603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05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37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9054" y="5680364"/>
            <a:ext cx="100953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máy điện gió Trung Nam – tỉnh Ninh Thuận</a:t>
            </a:r>
          </a:p>
          <a:p>
            <a:pPr algn="ctr"/>
            <a:r>
              <a:rPr lang="en-US" sz="32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(Nhà máy điện gió lớn nhất Việt Nam hiện nay)</a:t>
            </a:r>
            <a:endParaRPr lang="en-US"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85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4846" y="20295"/>
            <a:ext cx="11116777" cy="6002192"/>
            <a:chOff x="0" y="0"/>
            <a:chExt cx="4391813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040854" y="1610602"/>
            <a:ext cx="6563674" cy="98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400" smtClean="0">
                <a:solidFill>
                  <a:srgbClr val="5B4A3B"/>
                </a:solidFill>
                <a:latin typeface="Barlow Condensed ExtraBold" panose="00000906000000000000" pitchFamily="2" charset="0"/>
              </a:rPr>
              <a:t>Máy phát điện gió</a:t>
            </a:r>
            <a:endParaRPr lang="en-US" sz="6400">
              <a:solidFill>
                <a:srgbClr val="5B4A3B"/>
              </a:solidFill>
              <a:latin typeface="Barlow Condensed ExtraBold" panose="00000906000000000000" pitchFamily="2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8383829" y="2089360"/>
            <a:ext cx="3289375" cy="4412717"/>
          </a:xfrm>
          <a:custGeom>
            <a:avLst/>
            <a:gdLst/>
            <a:ahLst/>
            <a:cxnLst/>
            <a:rect l="l" t="t" r="r" b="b"/>
            <a:pathLst>
              <a:path w="4934063" h="6619075">
                <a:moveTo>
                  <a:pt x="0" y="0"/>
                </a:moveTo>
                <a:lnTo>
                  <a:pt x="4934062" y="0"/>
                </a:lnTo>
                <a:lnTo>
                  <a:pt x="4934062" y="6619075"/>
                </a:lnTo>
                <a:lnTo>
                  <a:pt x="0" y="6619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94800" y="5208449"/>
            <a:ext cx="2459589" cy="1649551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155150" y="1258706"/>
            <a:ext cx="2368994" cy="250234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0" name="Freeform 10"/>
          <p:cNvSpPr/>
          <p:nvPr/>
        </p:nvSpPr>
        <p:spPr>
          <a:xfrm rot="18512613">
            <a:off x="5344725" y="2138726"/>
            <a:ext cx="1266302" cy="2020047"/>
          </a:xfrm>
          <a:custGeom>
            <a:avLst/>
            <a:gdLst/>
            <a:ahLst/>
            <a:cxnLst/>
            <a:rect l="l" t="t" r="r" b="b"/>
            <a:pathLst>
              <a:path w="1393004" h="1950206">
                <a:moveTo>
                  <a:pt x="0" y="0"/>
                </a:moveTo>
                <a:lnTo>
                  <a:pt x="1393004" y="0"/>
                </a:lnTo>
                <a:lnTo>
                  <a:pt x="1393004" y="1950206"/>
                </a:lnTo>
                <a:lnTo>
                  <a:pt x="0" y="19502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1" name="Freeform 11"/>
          <p:cNvSpPr/>
          <p:nvPr/>
        </p:nvSpPr>
        <p:spPr>
          <a:xfrm rot="-2355099">
            <a:off x="7654310" y="779101"/>
            <a:ext cx="588925" cy="824495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2" name="Freeform 12"/>
          <p:cNvSpPr/>
          <p:nvPr/>
        </p:nvSpPr>
        <p:spPr>
          <a:xfrm rot="-2920782">
            <a:off x="8229899" y="1310950"/>
            <a:ext cx="415477" cy="581667"/>
          </a:xfrm>
          <a:custGeom>
            <a:avLst/>
            <a:gdLst/>
            <a:ahLst/>
            <a:cxnLst/>
            <a:rect l="l" t="t" r="r" b="b"/>
            <a:pathLst>
              <a:path w="623215" h="872500">
                <a:moveTo>
                  <a:pt x="0" y="0"/>
                </a:moveTo>
                <a:lnTo>
                  <a:pt x="623214" y="0"/>
                </a:lnTo>
                <a:lnTo>
                  <a:pt x="623214" y="872500"/>
                </a:lnTo>
                <a:lnTo>
                  <a:pt x="0" y="8725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211081"/>
            <a:ext cx="3040854" cy="228228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l="-36727" t="-1150" r="-6100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428600" y="3017842"/>
            <a:ext cx="1098551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8"/>
              </a:lnSpc>
            </a:pPr>
            <a:r>
              <a:rPr lang="en-US" sz="2133" b="1" spc="38">
                <a:solidFill>
                  <a:schemeClr val="bg1"/>
                </a:solidFill>
                <a:latin typeface="Barlow Medium" panose="00000600000000000000" pitchFamily="2" charset="0"/>
              </a:rPr>
              <a:t>TIẾT </a:t>
            </a:r>
            <a:r>
              <a:rPr lang="en-US" sz="2133" b="1" spc="38" smtClean="0">
                <a:solidFill>
                  <a:schemeClr val="bg1"/>
                </a:solidFill>
                <a:latin typeface="Barlow Medium" panose="00000600000000000000" pitchFamily="2" charset="0"/>
              </a:rPr>
              <a:t>2</a:t>
            </a:r>
            <a:endParaRPr lang="en-US" sz="2133" b="1" spc="38">
              <a:solidFill>
                <a:schemeClr val="bg1"/>
              </a:solidFill>
              <a:latin typeface="Barlow Medium" panose="00000600000000000000" pitchFamily="2" charset="0"/>
            </a:endParaRPr>
          </a:p>
        </p:txBody>
      </p:sp>
      <p:sp>
        <p:nvSpPr>
          <p:cNvPr id="15" name="Freeform 15"/>
          <p:cNvSpPr/>
          <p:nvPr/>
        </p:nvSpPr>
        <p:spPr>
          <a:xfrm rot="5400000">
            <a:off x="10897226" y="606334"/>
            <a:ext cx="730213" cy="784114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FEC57042-140C-46D6-5CD7-F4824707D828}"/>
              </a:ext>
            </a:extLst>
          </p:cNvPr>
          <p:cNvSpPr txBox="1"/>
          <p:nvPr/>
        </p:nvSpPr>
        <p:spPr>
          <a:xfrm>
            <a:off x="1986076" y="1899459"/>
            <a:ext cx="210955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smtClean="0">
                <a:solidFill>
                  <a:srgbClr val="5B4A3B"/>
                </a:solidFill>
                <a:latin typeface="Barlow Condensed ExtraBold" panose="00000906000000000000" pitchFamily="2" charset="0"/>
              </a:rPr>
              <a:t>Bài 13:</a:t>
            </a:r>
            <a:endParaRPr lang="en-US" sz="4000">
              <a:solidFill>
                <a:srgbClr val="5B4A3B"/>
              </a:solidFill>
              <a:latin typeface="Barlow Condensed ExtraBold" panose="00000906000000000000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79C14E4-D818-CC7F-9B5C-259387D95D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1279" y="3628397"/>
            <a:ext cx="3610240" cy="2839952"/>
          </a:xfrm>
          <a:prstGeom prst="roundRect">
            <a:avLst>
              <a:gd name="adj" fmla="val 6259"/>
            </a:avLst>
          </a:prstGeom>
        </p:spPr>
      </p:pic>
      <p:sp>
        <p:nvSpPr>
          <p:cNvPr id="8" name="TextBox 7"/>
          <p:cNvSpPr txBox="1"/>
          <p:nvPr/>
        </p:nvSpPr>
        <p:spPr>
          <a:xfrm>
            <a:off x="2660492" y="422595"/>
            <a:ext cx="7148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Ba, ngày 18 tháng 2 năm 2025</a:t>
            </a:r>
            <a:endParaRPr lang="en-US" sz="32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10384" y="1040770"/>
            <a:ext cx="3338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 NGHỆ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87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163" y="766584"/>
            <a:ext cx="11974497" cy="6002192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159643" y="4004030"/>
            <a:ext cx="2490828" cy="2570273"/>
          </a:xfrm>
          <a:custGeom>
            <a:avLst/>
            <a:gdLst/>
            <a:ahLst/>
            <a:cxnLst/>
            <a:rect l="l" t="t" r="r" b="b"/>
            <a:pathLst>
              <a:path w="3736242" h="3855409">
                <a:moveTo>
                  <a:pt x="3736242" y="0"/>
                </a:moveTo>
                <a:lnTo>
                  <a:pt x="0" y="0"/>
                </a:lnTo>
                <a:lnTo>
                  <a:pt x="0" y="3855409"/>
                </a:lnTo>
                <a:lnTo>
                  <a:pt x="3736242" y="3855409"/>
                </a:lnTo>
                <a:lnTo>
                  <a:pt x="373624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23146">
            <a:off x="11109677" y="12552"/>
            <a:ext cx="1924459" cy="1995601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l="-30939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910475" y="1501636"/>
            <a:ext cx="3660615" cy="4411536"/>
          </a:xfrm>
          <a:custGeom>
            <a:avLst/>
            <a:gdLst/>
            <a:ahLst/>
            <a:cxnLst/>
            <a:rect l="l" t="t" r="r" b="b"/>
            <a:pathLst>
              <a:path w="6350000" h="6558280">
                <a:moveTo>
                  <a:pt x="5218430" y="6558280"/>
                </a:moveTo>
                <a:lnTo>
                  <a:pt x="1131570" y="6558280"/>
                </a:lnTo>
                <a:cubicBezTo>
                  <a:pt x="508000" y="6558280"/>
                  <a:pt x="0" y="6050280"/>
                  <a:pt x="0" y="5426710"/>
                </a:cubicBezTo>
                <a:lnTo>
                  <a:pt x="0" y="1131570"/>
                </a:lnTo>
                <a:cubicBezTo>
                  <a:pt x="0" y="508000"/>
                  <a:pt x="508000" y="0"/>
                  <a:pt x="1131570" y="0"/>
                </a:cubicBezTo>
                <a:lnTo>
                  <a:pt x="5218430" y="0"/>
                </a:lnTo>
                <a:cubicBezTo>
                  <a:pt x="5842000" y="0"/>
                  <a:pt x="6350000" y="508000"/>
                  <a:pt x="6350000" y="1131570"/>
                </a:cubicBezTo>
                <a:lnTo>
                  <a:pt x="6350000" y="5425440"/>
                </a:lnTo>
                <a:cubicBezTo>
                  <a:pt x="6350000" y="6050280"/>
                  <a:pt x="5842000" y="6558280"/>
                  <a:pt x="5218430" y="6558280"/>
                </a:cubicBezTo>
                <a:close/>
                <a:moveTo>
                  <a:pt x="1131570" y="149860"/>
                </a:moveTo>
                <a:cubicBezTo>
                  <a:pt x="590550" y="149860"/>
                  <a:pt x="149860" y="590550"/>
                  <a:pt x="149860" y="1131570"/>
                </a:cubicBezTo>
                <a:lnTo>
                  <a:pt x="149860" y="5425440"/>
                </a:lnTo>
                <a:cubicBezTo>
                  <a:pt x="149860" y="5966460"/>
                  <a:pt x="590550" y="6407150"/>
                  <a:pt x="1131570" y="6407150"/>
                </a:cubicBezTo>
                <a:lnTo>
                  <a:pt x="5218430" y="6407150"/>
                </a:lnTo>
                <a:cubicBezTo>
                  <a:pt x="5759450" y="6407150"/>
                  <a:pt x="6200140" y="5966460"/>
                  <a:pt x="6200140" y="5425440"/>
                </a:cubicBezTo>
                <a:lnTo>
                  <a:pt x="6200140" y="1131570"/>
                </a:lnTo>
                <a:cubicBezTo>
                  <a:pt x="6200140" y="590550"/>
                  <a:pt x="5759450" y="149860"/>
                  <a:pt x="5218430" y="149860"/>
                </a:cubicBezTo>
                <a:lnTo>
                  <a:pt x="1131570" y="149860"/>
                </a:lnTo>
                <a:close/>
              </a:path>
            </a:pathLst>
          </a:custGeom>
          <a:solidFill>
            <a:srgbClr val="EBB357"/>
          </a:solidFill>
        </p:spPr>
      </p:sp>
      <p:sp>
        <p:nvSpPr>
          <p:cNvPr id="13" name="Freeform 13"/>
          <p:cNvSpPr/>
          <p:nvPr/>
        </p:nvSpPr>
        <p:spPr>
          <a:xfrm rot="-2891178">
            <a:off x="549592" y="699457"/>
            <a:ext cx="1441059" cy="1791382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4" name="Freeform 14"/>
          <p:cNvSpPr/>
          <p:nvPr/>
        </p:nvSpPr>
        <p:spPr>
          <a:xfrm rot="2508821">
            <a:off x="1891237" y="-10231"/>
            <a:ext cx="1103058" cy="1255246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5" name="Freeform 15"/>
          <p:cNvSpPr/>
          <p:nvPr/>
        </p:nvSpPr>
        <p:spPr>
          <a:xfrm rot="9091394">
            <a:off x="9433870" y="-662682"/>
            <a:ext cx="1597593" cy="2396731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l="-44760" r="-44673"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D127E7D-4CA4-7F32-331A-8D51975A195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625" b="93000" l="10000" r="90000">
                        <a14:foregroundMark x1="41875" y1="7625" x2="42625" y2="15000"/>
                        <a14:foregroundMark x1="58125" y1="89375" x2="63375" y2="93000"/>
                      </a14:backgroundRemoval>
                    </a14:imgEffect>
                  </a14:imgLayer>
                </a14:imgProps>
              </a:ext>
            </a:extLst>
          </a:blip>
          <a:srcRect l="14094" r="17231"/>
          <a:stretch/>
        </p:blipFill>
        <p:spPr>
          <a:xfrm>
            <a:off x="7166446" y="1452881"/>
            <a:ext cx="3029637" cy="441153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F1EF5E0-AA85-44EC-F1B5-77B85F099BF0}"/>
              </a:ext>
            </a:extLst>
          </p:cNvPr>
          <p:cNvSpPr/>
          <p:nvPr/>
        </p:nvSpPr>
        <p:spPr>
          <a:xfrm>
            <a:off x="11265151" y="3582995"/>
            <a:ext cx="108451" cy="3217519"/>
          </a:xfrm>
          <a:prstGeom prst="roundRect">
            <a:avLst>
              <a:gd name="adj" fmla="val 50000"/>
            </a:avLst>
          </a:prstGeom>
          <a:solidFill>
            <a:srgbClr val="F4B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6A877657-D229-484D-5A15-279A4D54320F}"/>
              </a:ext>
            </a:extLst>
          </p:cNvPr>
          <p:cNvSpPr/>
          <p:nvPr/>
        </p:nvSpPr>
        <p:spPr>
          <a:xfrm>
            <a:off x="10560930" y="3480358"/>
            <a:ext cx="1476847" cy="1439309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0" name="Rounded Rectangle 9"/>
          <p:cNvSpPr/>
          <p:nvPr/>
        </p:nvSpPr>
        <p:spPr>
          <a:xfrm>
            <a:off x="389142" y="2207891"/>
            <a:ext cx="6288942" cy="22235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0530" y="2534830"/>
            <a:ext cx="64305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</a:p>
          <a:p>
            <a:pPr algn="ctr"/>
            <a:r>
              <a:rPr lang="en-US" sz="4800" b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VẬN DỤNG</a:t>
            </a:r>
            <a:endParaRPr lang="en-US" sz="4800" b="1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23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85542" cy="6858000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89914" y="838431"/>
            <a:ext cx="3031699" cy="1935741"/>
          </a:xfrm>
          <a:custGeom>
            <a:avLst/>
            <a:gdLst/>
            <a:ahLst/>
            <a:cxnLst/>
            <a:rect l="l" t="t" r="r" b="b"/>
            <a:pathLst>
              <a:path w="4547549" h="2903612">
                <a:moveTo>
                  <a:pt x="0" y="0"/>
                </a:moveTo>
                <a:lnTo>
                  <a:pt x="4547549" y="0"/>
                </a:lnTo>
                <a:lnTo>
                  <a:pt x="4547549" y="2903612"/>
                </a:lnTo>
                <a:lnTo>
                  <a:pt x="0" y="29036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21972" t="-15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669693" y="4927327"/>
            <a:ext cx="2548155" cy="1668079"/>
          </a:xfrm>
          <a:custGeom>
            <a:avLst/>
            <a:gdLst/>
            <a:ahLst/>
            <a:cxnLst/>
            <a:rect l="l" t="t" r="r" b="b"/>
            <a:pathLst>
              <a:path w="3822233" h="2502119">
                <a:moveTo>
                  <a:pt x="0" y="0"/>
                </a:moveTo>
                <a:lnTo>
                  <a:pt x="3822233" y="0"/>
                </a:lnTo>
                <a:lnTo>
                  <a:pt x="3822233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CE5C3EC-A682-CB9B-A4B2-6064106D0A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5484" y="2733970"/>
            <a:ext cx="3987802" cy="3196362"/>
          </a:xfrm>
          <a:prstGeom prst="rect">
            <a:avLst/>
          </a:prstGeom>
          <a:ln w="76200">
            <a:solidFill>
              <a:srgbClr val="EBB35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D498802-E1A4-340B-02AF-132F473AC5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1416" y="2733970"/>
            <a:ext cx="3196362" cy="3196362"/>
          </a:xfrm>
          <a:prstGeom prst="rect">
            <a:avLst/>
          </a:prstGeom>
          <a:ln w="76200">
            <a:solidFill>
              <a:srgbClr val="EBB35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FAB97F3-7138-64F4-DCA3-1757E01385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93759" y="3803901"/>
            <a:ext cx="2331539" cy="2921575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755C4AB1-A100-954E-2072-0273C549B72F}"/>
              </a:ext>
            </a:extLst>
          </p:cNvPr>
          <p:cNvSpPr txBox="1"/>
          <p:nvPr/>
        </p:nvSpPr>
        <p:spPr>
          <a:xfrm>
            <a:off x="-298688" y="329615"/>
            <a:ext cx="1248423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defRPr/>
            </a:pPr>
            <a:r>
              <a:rPr lang="en-US" sz="3200" smtClean="0">
                <a:solidFill>
                  <a:srgbClr val="5B4A3B"/>
                </a:solidFill>
                <a:latin typeface="Barlow Semi Condensed Black" panose="00000A06000000000000" pitchFamily="2" charset="0"/>
                <a:ea typeface="Segoe UI Black" panose="020B0A02040204020203" pitchFamily="34" charset="0"/>
              </a:rPr>
              <a:t>    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Hoạt động 3:</a:t>
            </a:r>
            <a:r>
              <a:rPr lang="en-US" sz="3200" b="1" smtClean="0">
                <a:solidFill>
                  <a:srgbClr val="5B4A3B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rgbClr val="5B4A3B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Đề </a:t>
            </a:r>
            <a:r>
              <a:rPr lang="en-US" sz="3200">
                <a:solidFill>
                  <a:srgbClr val="5B4A3B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xuất và lựa chọn cách làm </a:t>
            </a:r>
            <a:r>
              <a:rPr lang="en-US" sz="3200" smtClean="0">
                <a:solidFill>
                  <a:srgbClr val="5B4A3B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mô hình </a:t>
            </a:r>
            <a:r>
              <a:rPr lang="en-US" sz="3200">
                <a:solidFill>
                  <a:srgbClr val="5B4A3B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máy phát điện gió</a:t>
            </a:r>
          </a:p>
        </p:txBody>
      </p:sp>
    </p:spTree>
    <p:extLst>
      <p:ext uri="{BB962C8B-B14F-4D97-AF65-F5344CB8AC3E}">
        <p14:creationId xmlns:p14="http://schemas.microsoft.com/office/powerpoint/2010/main" val="184711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271562" y="635267"/>
            <a:ext cx="6420051" cy="11839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 chí sản phẩm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357162" y="2348564"/>
            <a:ext cx="9750392" cy="7700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Mô hình máy phát điện gió hoạt động khi có gió thổi.</a:t>
            </a:r>
            <a:endParaRPr lang="en-US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376413" y="3388093"/>
            <a:ext cx="9827393" cy="7507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Khi tốc độ gió thay đổi, độ sang đèn led cũng thay đổi.</a:t>
            </a:r>
            <a:endParaRPr lang="en-US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53414" y="4268802"/>
            <a:ext cx="9750392" cy="7700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Mô hình chắc chắn, đảm bảo tính thẩm mĩ.</a:t>
            </a:r>
            <a:endParaRPr lang="en-US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453414" y="5271435"/>
            <a:ext cx="9750392" cy="7700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Sản phẩm sáng tạo, có tính ứng dụng.</a:t>
            </a:r>
            <a:endParaRPr lang="en-US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27259" y="2348564"/>
            <a:ext cx="731520" cy="77002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27259" y="3312202"/>
            <a:ext cx="731520" cy="77002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27258" y="4254643"/>
            <a:ext cx="731520" cy="77002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27259" y="5271434"/>
            <a:ext cx="731520" cy="77002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98" y="2416252"/>
            <a:ext cx="680381" cy="5404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98" y="3467461"/>
            <a:ext cx="680381" cy="5404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98" y="4337431"/>
            <a:ext cx="680381" cy="5404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02" y="5386238"/>
            <a:ext cx="680381" cy="54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9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5CA74C-AFBD-1032-A0FD-38B3F0E0D0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2365" y="65808"/>
            <a:ext cx="3565236" cy="3250047"/>
          </a:xfrm>
          <a:prstGeom prst="rect">
            <a:avLst/>
          </a:prstGeom>
          <a:ln w="76200">
            <a:solidFill>
              <a:srgbClr val="EBB35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135CBE-BC57-6D88-B23B-633093D0187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402051" y="65808"/>
            <a:ext cx="3596642" cy="3250047"/>
          </a:xfrm>
          <a:prstGeom prst="rect">
            <a:avLst/>
          </a:prstGeom>
          <a:ln w="76200">
            <a:solidFill>
              <a:srgbClr val="EBB35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127E7D-4CA4-7F32-331A-8D51975A1959}"/>
              </a:ext>
            </a:extLst>
          </p:cNvPr>
          <p:cNvPicPr/>
          <p:nvPr/>
        </p:nvPicPr>
        <p:blipFill rotWithShape="1">
          <a:blip r:embed="rId4">
            <a:extLst/>
          </a:blip>
          <a:srcRect l="14094" r="17231"/>
          <a:stretch/>
        </p:blipFill>
        <p:spPr>
          <a:xfrm>
            <a:off x="4542693" y="3278547"/>
            <a:ext cx="2897622" cy="3730916"/>
          </a:xfrm>
          <a:prstGeom prst="rect">
            <a:avLst/>
          </a:prstGeom>
        </p:spPr>
      </p:pic>
      <p:grpSp>
        <p:nvGrpSpPr>
          <p:cNvPr id="5" name="Group 7">
            <a:extLst>
              <a:ext uri="{FF2B5EF4-FFF2-40B4-BE49-F238E27FC236}">
                <a16:creationId xmlns:a16="http://schemas.microsoft.com/office/drawing/2014/main" id="{5A0E3865-2A28-6BCA-739F-9AB08BC2AB91}"/>
              </a:ext>
            </a:extLst>
          </p:cNvPr>
          <p:cNvGrpSpPr>
            <a:grpSpLocks noChangeAspect="1"/>
          </p:cNvGrpSpPr>
          <p:nvPr/>
        </p:nvGrpSpPr>
        <p:grpSpPr>
          <a:xfrm>
            <a:off x="164746" y="3430010"/>
            <a:ext cx="3525306" cy="3427990"/>
            <a:chOff x="0" y="0"/>
            <a:chExt cx="6350000" cy="6558280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FD05AB26-C499-AE5E-E739-917F8B170996}"/>
                </a:ext>
              </a:extLst>
            </p:cNvPr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98E40D7B-45CA-9694-F19A-7A0E0F96DCAE}"/>
                </a:ext>
              </a:extLst>
            </p:cNvPr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E19527"/>
            </a:solidFill>
          </p:spPr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D498802-E1A4-340B-02AF-132F473AC5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2727" y="146279"/>
            <a:ext cx="3694547" cy="3089103"/>
          </a:xfrm>
          <a:prstGeom prst="rect">
            <a:avLst/>
          </a:prstGeom>
          <a:ln w="76200">
            <a:solidFill>
              <a:srgbClr val="EBB35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E0211A-FC81-0C5A-0FFD-4A2F11D397E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" t="2968" r="2593" b="1933"/>
          <a:stretch/>
        </p:blipFill>
        <p:spPr>
          <a:xfrm>
            <a:off x="8312727" y="3567820"/>
            <a:ext cx="3694548" cy="3152370"/>
          </a:xfrm>
          <a:prstGeom prst="rect">
            <a:avLst/>
          </a:prstGeom>
          <a:ln w="76200">
            <a:solidFill>
              <a:srgbClr val="EBB35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288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423" y="316144"/>
            <a:ext cx="11413155" cy="6002192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-117928" y="5118477"/>
            <a:ext cx="3185107" cy="1739523"/>
          </a:xfrm>
          <a:custGeom>
            <a:avLst/>
            <a:gdLst/>
            <a:ahLst/>
            <a:cxnLst/>
            <a:rect l="l" t="t" r="r" b="b"/>
            <a:pathLst>
              <a:path w="4777660" h="2609285">
                <a:moveTo>
                  <a:pt x="0" y="0"/>
                </a:moveTo>
                <a:lnTo>
                  <a:pt x="4777661" y="0"/>
                </a:lnTo>
                <a:lnTo>
                  <a:pt x="4777661" y="2609285"/>
                </a:lnTo>
                <a:lnTo>
                  <a:pt x="0" y="26092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9094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443564" y="62401"/>
            <a:ext cx="1814303" cy="1951835"/>
            <a:chOff x="0" y="0"/>
            <a:chExt cx="3628606" cy="3903671"/>
          </a:xfrm>
        </p:grpSpPr>
        <p:sp>
          <p:nvSpPr>
            <p:cNvPr id="8" name="Freeform 8"/>
            <p:cNvSpPr/>
            <p:nvPr/>
          </p:nvSpPr>
          <p:spPr>
            <a:xfrm>
              <a:off x="1842359" y="1252255"/>
              <a:ext cx="1786247" cy="2651416"/>
            </a:xfrm>
            <a:custGeom>
              <a:avLst/>
              <a:gdLst/>
              <a:ahLst/>
              <a:cxnLst/>
              <a:rect l="l" t="t" r="r" b="b"/>
              <a:pathLst>
                <a:path w="1786247" h="2651416">
                  <a:moveTo>
                    <a:pt x="0" y="0"/>
                  </a:moveTo>
                  <a:lnTo>
                    <a:pt x="1786247" y="0"/>
                  </a:lnTo>
                  <a:lnTo>
                    <a:pt x="1786247" y="2651416"/>
                  </a:lnTo>
                  <a:lnTo>
                    <a:pt x="0" y="2651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344133" flipH="1">
              <a:off x="103552" y="66831"/>
              <a:ext cx="1444889" cy="2144722"/>
            </a:xfrm>
            <a:custGeom>
              <a:avLst/>
              <a:gdLst/>
              <a:ahLst/>
              <a:cxnLst/>
              <a:rect l="l" t="t" r="r" b="b"/>
              <a:pathLst>
                <a:path w="1444889" h="2144722">
                  <a:moveTo>
                    <a:pt x="1444890" y="0"/>
                  </a:moveTo>
                  <a:lnTo>
                    <a:pt x="0" y="0"/>
                  </a:lnTo>
                  <a:lnTo>
                    <a:pt x="0" y="2144722"/>
                  </a:lnTo>
                  <a:lnTo>
                    <a:pt x="1444890" y="2144722"/>
                  </a:lnTo>
                  <a:lnTo>
                    <a:pt x="144489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-27436" y="427904"/>
            <a:ext cx="1661047" cy="1984249"/>
            <a:chOff x="0" y="0"/>
            <a:chExt cx="3322093" cy="3968497"/>
          </a:xfrm>
        </p:grpSpPr>
        <p:sp>
          <p:nvSpPr>
            <p:cNvPr id="11" name="Freeform 11"/>
            <p:cNvSpPr/>
            <p:nvPr/>
          </p:nvSpPr>
          <p:spPr>
            <a:xfrm>
              <a:off x="0" y="2343210"/>
              <a:ext cx="960966" cy="1625287"/>
            </a:xfrm>
            <a:custGeom>
              <a:avLst/>
              <a:gdLst/>
              <a:ahLst/>
              <a:cxnLst/>
              <a:rect l="l" t="t" r="r" b="b"/>
              <a:pathLst>
                <a:path w="960966" h="1625287">
                  <a:moveTo>
                    <a:pt x="0" y="0"/>
                  </a:moveTo>
                  <a:lnTo>
                    <a:pt x="960966" y="0"/>
                  </a:lnTo>
                  <a:lnTo>
                    <a:pt x="960966" y="1625287"/>
                  </a:lnTo>
                  <a:lnTo>
                    <a:pt x="0" y="1625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l="-753958" b="-421015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233907" y="0"/>
              <a:ext cx="2088185" cy="2650409"/>
            </a:xfrm>
            <a:custGeom>
              <a:avLst/>
              <a:gdLst/>
              <a:ahLst/>
              <a:cxnLst/>
              <a:rect l="l" t="t" r="r" b="b"/>
              <a:pathLst>
                <a:path w="2088185" h="2650409">
                  <a:moveTo>
                    <a:pt x="0" y="0"/>
                  </a:moveTo>
                  <a:lnTo>
                    <a:pt x="2088186" y="0"/>
                  </a:lnTo>
                  <a:lnTo>
                    <a:pt x="2088186" y="2650409"/>
                  </a:lnTo>
                  <a:lnTo>
                    <a:pt x="0" y="2650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 t="-243497" r="-565133" b="-202852"/>
              </a:stretch>
            </a:blipFill>
          </p:spPr>
        </p:sp>
      </p:grpSp>
      <p:sp>
        <p:nvSpPr>
          <p:cNvPr id="34" name="Freeform 34"/>
          <p:cNvSpPr/>
          <p:nvPr/>
        </p:nvSpPr>
        <p:spPr>
          <a:xfrm flipH="1">
            <a:off x="9183620" y="5088337"/>
            <a:ext cx="3185107" cy="1739523"/>
          </a:xfrm>
          <a:custGeom>
            <a:avLst/>
            <a:gdLst/>
            <a:ahLst/>
            <a:cxnLst/>
            <a:rect l="l" t="t" r="r" b="b"/>
            <a:pathLst>
              <a:path w="4777660" h="2609285">
                <a:moveTo>
                  <a:pt x="4777661" y="0"/>
                </a:moveTo>
                <a:lnTo>
                  <a:pt x="0" y="0"/>
                </a:lnTo>
                <a:lnTo>
                  <a:pt x="0" y="2609285"/>
                </a:lnTo>
                <a:lnTo>
                  <a:pt x="4777661" y="2609285"/>
                </a:lnTo>
                <a:lnTo>
                  <a:pt x="4777661" y="0"/>
                </a:lnTo>
                <a:close/>
              </a:path>
            </a:pathLst>
          </a:custGeom>
          <a:blipFill>
            <a:blip r:embed="rId3"/>
            <a:stretch>
              <a:fillRect b="-9094"/>
            </a:stretch>
          </a:blipFill>
        </p:spPr>
      </p:sp>
      <p:sp>
        <p:nvSpPr>
          <p:cNvPr id="35" name="TextBox 7">
            <a:extLst>
              <a:ext uri="{FF2B5EF4-FFF2-40B4-BE49-F238E27FC236}">
                <a16:creationId xmlns:a16="http://schemas.microsoft.com/office/drawing/2014/main" id="{58354242-A651-6F28-1727-052D88B6263D}"/>
              </a:ext>
            </a:extLst>
          </p:cNvPr>
          <p:cNvSpPr txBox="1"/>
          <p:nvPr/>
        </p:nvSpPr>
        <p:spPr>
          <a:xfrm rot="21589373">
            <a:off x="1657414" y="764523"/>
            <a:ext cx="9683524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3200">
                <a:solidFill>
                  <a:srgbClr val="5B4A3B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Lựa chọn ý tưởng và cách làm mô hình máy phát điện gió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D890F06-D7BD-9764-F943-D6AF23D79D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05208" y="2020098"/>
            <a:ext cx="3258101" cy="3279189"/>
          </a:xfrm>
          <a:prstGeom prst="roundRect">
            <a:avLst/>
          </a:prstGeom>
          <a:ln w="76200">
            <a:solidFill>
              <a:srgbClr val="EBB357"/>
            </a:solidFill>
          </a:ln>
        </p:spPr>
      </p:pic>
      <p:sp>
        <p:nvSpPr>
          <p:cNvPr id="15" name="TextBox 5">
            <a:extLst>
              <a:ext uri="{FF2B5EF4-FFF2-40B4-BE49-F238E27FC236}">
                <a16:creationId xmlns:a16="http://schemas.microsoft.com/office/drawing/2014/main" id="{75A3029D-4F18-3C27-F21E-69A32D1EAC38}"/>
              </a:ext>
            </a:extLst>
          </p:cNvPr>
          <p:cNvSpPr txBox="1"/>
          <p:nvPr/>
        </p:nvSpPr>
        <p:spPr>
          <a:xfrm flipH="1">
            <a:off x="1366758" y="1689922"/>
            <a:ext cx="6183160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81019" indent="-381019" algn="just" defTabSz="609630">
              <a:buFont typeface="Wingdings" panose="05000000000000000000" pitchFamily="2" charset="2"/>
              <a:buChar char="ü"/>
              <a:defRPr/>
            </a:pPr>
            <a:r>
              <a:rPr lang="vi-VN" sz="3200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phác thảo hình dáng dự kiến của mô hình, ghi rõ bộ phận, vật liệu dự kiến sử dụng tương ứng với từng bộ phận.</a:t>
            </a:r>
            <a:endParaRPr lang="en-US" sz="3200" b="1" dirty="0"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916B34BB-50E6-037C-ABAB-09F9C2CB8E63}"/>
              </a:ext>
            </a:extLst>
          </p:cNvPr>
          <p:cNvSpPr txBox="1"/>
          <p:nvPr/>
        </p:nvSpPr>
        <p:spPr>
          <a:xfrm flipH="1">
            <a:off x="1366757" y="4152402"/>
            <a:ext cx="315765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81019" indent="-381019" defTabSz="609630">
              <a:buFont typeface="Wingdings" panose="05000000000000000000" pitchFamily="2" charset="2"/>
              <a:buChar char="ü"/>
              <a:defRPr/>
            </a:pPr>
            <a:r>
              <a:rPr lang="en-US" sz="3200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thực hiện</a:t>
            </a:r>
            <a:r>
              <a:rPr lang="vi-VN" sz="3200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735031B-4991-F1AA-B649-2ED16F94D3D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33698" y="3614031"/>
            <a:ext cx="2508639" cy="2816065"/>
          </a:xfrm>
          <a:prstGeom prst="roundRect">
            <a:avLst/>
          </a:prstGeom>
          <a:ln w="76200">
            <a:solidFill>
              <a:srgbClr val="EBB357"/>
            </a:solidFill>
          </a:ln>
        </p:spPr>
      </p:pic>
    </p:spTree>
    <p:extLst>
      <p:ext uri="{BB962C8B-B14F-4D97-AF65-F5344CB8AC3E}">
        <p14:creationId xmlns:p14="http://schemas.microsoft.com/office/powerpoint/2010/main" val="383313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7132" y="384502"/>
            <a:ext cx="11413155" cy="6287856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443564" y="62401"/>
            <a:ext cx="1814303" cy="1951835"/>
            <a:chOff x="0" y="0"/>
            <a:chExt cx="3628606" cy="3903671"/>
          </a:xfrm>
        </p:grpSpPr>
        <p:sp>
          <p:nvSpPr>
            <p:cNvPr id="8" name="Freeform 8"/>
            <p:cNvSpPr/>
            <p:nvPr/>
          </p:nvSpPr>
          <p:spPr>
            <a:xfrm>
              <a:off x="1842359" y="1252255"/>
              <a:ext cx="1786247" cy="2651416"/>
            </a:xfrm>
            <a:custGeom>
              <a:avLst/>
              <a:gdLst/>
              <a:ahLst/>
              <a:cxnLst/>
              <a:rect l="l" t="t" r="r" b="b"/>
              <a:pathLst>
                <a:path w="1786247" h="2651416">
                  <a:moveTo>
                    <a:pt x="0" y="0"/>
                  </a:moveTo>
                  <a:lnTo>
                    <a:pt x="1786247" y="0"/>
                  </a:lnTo>
                  <a:lnTo>
                    <a:pt x="1786247" y="2651416"/>
                  </a:lnTo>
                  <a:lnTo>
                    <a:pt x="0" y="2651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344133" flipH="1">
              <a:off x="103552" y="66831"/>
              <a:ext cx="1444889" cy="2144722"/>
            </a:xfrm>
            <a:custGeom>
              <a:avLst/>
              <a:gdLst/>
              <a:ahLst/>
              <a:cxnLst/>
              <a:rect l="l" t="t" r="r" b="b"/>
              <a:pathLst>
                <a:path w="1444889" h="2144722">
                  <a:moveTo>
                    <a:pt x="1444890" y="0"/>
                  </a:moveTo>
                  <a:lnTo>
                    <a:pt x="0" y="0"/>
                  </a:lnTo>
                  <a:lnTo>
                    <a:pt x="0" y="2144722"/>
                  </a:lnTo>
                  <a:lnTo>
                    <a:pt x="1444890" y="2144722"/>
                  </a:lnTo>
                  <a:lnTo>
                    <a:pt x="144489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t="-203606" r="-550428" b="-153238"/>
              </a:stretch>
            </a:blipFill>
          </p:spPr>
        </p:sp>
      </p:grpSp>
      <p:sp>
        <p:nvSpPr>
          <p:cNvPr id="35" name="TextBox 7">
            <a:extLst>
              <a:ext uri="{FF2B5EF4-FFF2-40B4-BE49-F238E27FC236}">
                <a16:creationId xmlns:a16="http://schemas.microsoft.com/office/drawing/2014/main" id="{58354242-A651-6F28-1727-052D88B6263D}"/>
              </a:ext>
            </a:extLst>
          </p:cNvPr>
          <p:cNvSpPr txBox="1"/>
          <p:nvPr/>
        </p:nvSpPr>
        <p:spPr>
          <a:xfrm rot="21589373">
            <a:off x="3523883" y="540642"/>
            <a:ext cx="4363423" cy="513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3334" b="1">
                <a:solidFill>
                  <a:srgbClr val="5B4A3B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PHIẾU HỌC </a:t>
            </a:r>
            <a:r>
              <a:rPr lang="en-US" sz="3334" b="1" smtClean="0">
                <a:solidFill>
                  <a:srgbClr val="5B4A3B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TẬP</a:t>
            </a:r>
            <a:endParaRPr lang="en-US" sz="3334" b="1">
              <a:solidFill>
                <a:srgbClr val="5B4A3B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75A3029D-4F18-3C27-F21E-69A32D1EAC38}"/>
              </a:ext>
            </a:extLst>
          </p:cNvPr>
          <p:cNvSpPr txBox="1"/>
          <p:nvPr/>
        </p:nvSpPr>
        <p:spPr>
          <a:xfrm flipH="1">
            <a:off x="608940" y="1635012"/>
            <a:ext cx="4124725" cy="656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vi-VN" sz="2133" b="1">
                <a:solidFill>
                  <a:srgbClr val="EEECE1">
                    <a:lumMod val="25000"/>
                  </a:srgbClr>
                </a:solidFill>
                <a:latin typeface="Bahnschrift" panose="020B0502040204020203" pitchFamily="34" charset="0"/>
                <a:cs typeface="Courier New" panose="02070309020205020404" pitchFamily="49" charset="0"/>
              </a:rPr>
              <a:t>Vẽ phác thảo hình dáng </a:t>
            </a:r>
            <a:endParaRPr lang="en-US" sz="2133" b="1">
              <a:solidFill>
                <a:srgbClr val="EEECE1">
                  <a:lumMod val="25000"/>
                </a:srgbClr>
              </a:solidFill>
              <a:latin typeface="Bahnschrift" panose="020B0502040204020203" pitchFamily="34" charset="0"/>
              <a:cs typeface="Courier New" panose="02070309020205020404" pitchFamily="49" charset="0"/>
            </a:endParaRPr>
          </a:p>
          <a:p>
            <a:pPr algn="ctr" defTabSz="609630">
              <a:defRPr/>
            </a:pPr>
            <a:r>
              <a:rPr lang="vi-VN" sz="2133" b="1">
                <a:solidFill>
                  <a:srgbClr val="EEECE1">
                    <a:lumMod val="25000"/>
                  </a:srgbClr>
                </a:solidFill>
                <a:latin typeface="Bahnschrift" panose="020B0502040204020203" pitchFamily="34" charset="0"/>
                <a:cs typeface="Courier New" panose="02070309020205020404" pitchFamily="49" charset="0"/>
              </a:rPr>
              <a:t>dự kiến của mô hình</a:t>
            </a:r>
            <a:r>
              <a:rPr lang="en-US" sz="2133" b="1">
                <a:solidFill>
                  <a:srgbClr val="EEECE1">
                    <a:lumMod val="25000"/>
                  </a:srgbClr>
                </a:solidFill>
                <a:latin typeface="Bahnschrift" panose="020B0502040204020203" pitchFamily="34" charset="0"/>
                <a:cs typeface="Courier New" panose="02070309020205020404" pitchFamily="49" charset="0"/>
              </a:rPr>
              <a:t> </a:t>
            </a:r>
            <a:endParaRPr lang="en-US" sz="2133" b="1" dirty="0">
              <a:solidFill>
                <a:srgbClr val="EEECE1">
                  <a:lumMod val="25000"/>
                </a:srgbClr>
              </a:solidFill>
              <a:latin typeface="Bahnschrift" panose="020B0502040204020203" pitchFamily="34" charset="0"/>
              <a:cs typeface="Courier New" panose="02070309020205020404" pitchFamily="49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916B34BB-50E6-037C-ABAB-09F9C2CB8E63}"/>
              </a:ext>
            </a:extLst>
          </p:cNvPr>
          <p:cNvSpPr txBox="1"/>
          <p:nvPr/>
        </p:nvSpPr>
        <p:spPr>
          <a:xfrm flipH="1">
            <a:off x="4708572" y="4297657"/>
            <a:ext cx="5311460" cy="328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defRPr/>
            </a:pPr>
            <a:r>
              <a:rPr lang="en-US" sz="2133">
                <a:solidFill>
                  <a:srgbClr val="EEECE1">
                    <a:lumMod val="25000"/>
                  </a:srgbClr>
                </a:solidFill>
                <a:latin typeface="Bahnschrift" panose="020B0502040204020203" pitchFamily="34" charset="0"/>
                <a:cs typeface="Courier New" panose="02070309020205020404" pitchFamily="49" charset="0"/>
              </a:rPr>
              <a:t>- Cách thực hiện:</a:t>
            </a:r>
            <a:endParaRPr lang="en-US" sz="2133" b="1" dirty="0">
              <a:solidFill>
                <a:srgbClr val="EEECE1">
                  <a:lumMod val="25000"/>
                </a:srgbClr>
              </a:solidFill>
              <a:latin typeface="Bahnschrift" panose="020B0502040204020203" pitchFamily="34" charset="0"/>
              <a:cs typeface="Courier New" panose="02070309020205020404" pitchFamily="49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A2E16E69-C08E-4DBA-A451-B0E2E1F75ABA}"/>
              </a:ext>
            </a:extLst>
          </p:cNvPr>
          <p:cNvSpPr txBox="1"/>
          <p:nvPr/>
        </p:nvSpPr>
        <p:spPr>
          <a:xfrm flipH="1">
            <a:off x="4708572" y="1585414"/>
            <a:ext cx="5311460" cy="328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defRPr/>
            </a:pPr>
            <a:r>
              <a:rPr lang="en-US" sz="2133">
                <a:solidFill>
                  <a:srgbClr val="EEECE1">
                    <a:lumMod val="25000"/>
                  </a:srgbClr>
                </a:solidFill>
                <a:latin typeface="Bahnschrift" panose="020B0502040204020203" pitchFamily="34" charset="0"/>
                <a:cs typeface="Courier New" panose="02070309020205020404" pitchFamily="49" charset="0"/>
              </a:rPr>
              <a:t>- Các bộ phận của mô hình:</a:t>
            </a:r>
            <a:endParaRPr lang="en-US" sz="2133" b="1" dirty="0">
              <a:solidFill>
                <a:srgbClr val="EEECE1">
                  <a:lumMod val="25000"/>
                </a:srgbClr>
              </a:solidFill>
              <a:latin typeface="Bahnschrift" panose="020B0502040204020203" pitchFamily="34" charset="0"/>
              <a:cs typeface="Courier New" panose="02070309020205020404" pitchFamily="49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6C5F995-6904-44F4-8B99-786F5B4585CC}"/>
              </a:ext>
            </a:extLst>
          </p:cNvPr>
          <p:cNvCxnSpPr>
            <a:cxnSpLocks/>
          </p:cNvCxnSpPr>
          <p:nvPr/>
        </p:nvCxnSpPr>
        <p:spPr>
          <a:xfrm>
            <a:off x="4572000" y="1585414"/>
            <a:ext cx="0" cy="430571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5">
            <a:extLst>
              <a:ext uri="{FF2B5EF4-FFF2-40B4-BE49-F238E27FC236}">
                <a16:creationId xmlns:a16="http://schemas.microsoft.com/office/drawing/2014/main" id="{5A8ABE24-130F-256A-235D-A872214DDD6D}"/>
              </a:ext>
            </a:extLst>
          </p:cNvPr>
          <p:cNvSpPr txBox="1"/>
          <p:nvPr/>
        </p:nvSpPr>
        <p:spPr>
          <a:xfrm flipH="1">
            <a:off x="4781061" y="2731504"/>
            <a:ext cx="4928453" cy="656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defRPr/>
            </a:pPr>
            <a:r>
              <a:rPr lang="en-US" sz="2133">
                <a:solidFill>
                  <a:srgbClr val="EEECE1">
                    <a:lumMod val="25000"/>
                  </a:srgbClr>
                </a:solidFill>
                <a:latin typeface="Bahnschrift" panose="020B0502040204020203" pitchFamily="34" charset="0"/>
                <a:cs typeface="Courier New" panose="02070309020205020404" pitchFamily="49" charset="0"/>
              </a:rPr>
              <a:t>- Các v</a:t>
            </a:r>
            <a:r>
              <a:rPr lang="vi-VN" sz="2133">
                <a:solidFill>
                  <a:srgbClr val="EEECE1">
                    <a:lumMod val="25000"/>
                  </a:srgbClr>
                </a:solidFill>
                <a:latin typeface="Bahnschrift" panose="020B0502040204020203" pitchFamily="34" charset="0"/>
                <a:cs typeface="Courier New" panose="02070309020205020404" pitchFamily="49" charset="0"/>
              </a:rPr>
              <a:t>ật liệu dự kiến sử dụng tương ứng với từng bộ phận</a:t>
            </a:r>
            <a:r>
              <a:rPr lang="en-US" sz="2133">
                <a:solidFill>
                  <a:srgbClr val="EEECE1">
                    <a:lumMod val="25000"/>
                  </a:srgbClr>
                </a:solidFill>
                <a:latin typeface="Bahnschrift" panose="020B0502040204020203" pitchFamily="34" charset="0"/>
                <a:cs typeface="Courier New" panose="02070309020205020404" pitchFamily="49" charset="0"/>
              </a:rPr>
              <a:t>:</a:t>
            </a:r>
            <a:endParaRPr lang="en-US" sz="2133" b="1" dirty="0">
              <a:solidFill>
                <a:srgbClr val="EEECE1">
                  <a:lumMod val="25000"/>
                </a:srgbClr>
              </a:solidFill>
              <a:latin typeface="Bahnschrift" panose="020B0502040204020203" pitchFamily="34" charset="0"/>
              <a:cs typeface="Courier New" panose="02070309020205020404" pitchFamily="49" charset="0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EBB621D7-14B0-EEBB-19EE-88FADA56E593}"/>
              </a:ext>
            </a:extLst>
          </p:cNvPr>
          <p:cNvSpPr txBox="1"/>
          <p:nvPr/>
        </p:nvSpPr>
        <p:spPr>
          <a:xfrm flipH="1">
            <a:off x="4708572" y="1981036"/>
            <a:ext cx="6265005" cy="656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defRPr/>
            </a:pPr>
            <a:r>
              <a:rPr lang="en-US" sz="2133">
                <a:solidFill>
                  <a:srgbClr val="EEECE1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.…………………………………………………</a:t>
            </a:r>
          </a:p>
          <a:p>
            <a:pPr algn="just" defTabSz="609630">
              <a:defRPr/>
            </a:pPr>
            <a:r>
              <a:rPr lang="en-US" sz="2133">
                <a:solidFill>
                  <a:srgbClr val="EEECE1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….……………………………………………… </a:t>
            </a:r>
            <a:endParaRPr lang="en-US" sz="2133" b="1" dirty="0">
              <a:solidFill>
                <a:srgbClr val="EEECE1">
                  <a:lumMod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1BF2058A-1064-62E1-7551-CCB32C52A071}"/>
              </a:ext>
            </a:extLst>
          </p:cNvPr>
          <p:cNvSpPr txBox="1"/>
          <p:nvPr/>
        </p:nvSpPr>
        <p:spPr>
          <a:xfrm flipH="1">
            <a:off x="4733665" y="3528430"/>
            <a:ext cx="6265005" cy="656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defRPr/>
            </a:pPr>
            <a:r>
              <a:rPr lang="en-US" sz="2133">
                <a:solidFill>
                  <a:srgbClr val="EEECE1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.…………………………………………………</a:t>
            </a:r>
          </a:p>
          <a:p>
            <a:pPr algn="just" defTabSz="609630">
              <a:defRPr/>
            </a:pPr>
            <a:r>
              <a:rPr lang="en-US" sz="2133">
                <a:solidFill>
                  <a:srgbClr val="EEECE1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….……………………………………………… </a:t>
            </a:r>
            <a:endParaRPr lang="en-US" sz="2133" b="1" dirty="0">
              <a:solidFill>
                <a:srgbClr val="EEECE1">
                  <a:lumMod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AD16E808-824B-FB5A-5F8C-0B5DAA3F7D4C}"/>
              </a:ext>
            </a:extLst>
          </p:cNvPr>
          <p:cNvSpPr txBox="1"/>
          <p:nvPr/>
        </p:nvSpPr>
        <p:spPr>
          <a:xfrm flipH="1">
            <a:off x="4708572" y="4719830"/>
            <a:ext cx="6265005" cy="656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defRPr/>
            </a:pPr>
            <a:r>
              <a:rPr lang="en-US" sz="2133">
                <a:solidFill>
                  <a:srgbClr val="EEECE1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.…………………………………………………</a:t>
            </a:r>
          </a:p>
          <a:p>
            <a:pPr algn="just" defTabSz="609630">
              <a:defRPr/>
            </a:pPr>
            <a:r>
              <a:rPr lang="en-US" sz="2133">
                <a:solidFill>
                  <a:srgbClr val="EEECE1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….……………………………………………… </a:t>
            </a:r>
            <a:endParaRPr lang="en-US" sz="2133" b="1" dirty="0">
              <a:solidFill>
                <a:srgbClr val="EEECE1">
                  <a:lumMod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0D409B0-8180-87FD-64F1-56A3969E6111}"/>
              </a:ext>
            </a:extLst>
          </p:cNvPr>
          <p:cNvSpPr/>
          <p:nvPr/>
        </p:nvSpPr>
        <p:spPr>
          <a:xfrm>
            <a:off x="1099409" y="1423211"/>
            <a:ext cx="9550400" cy="4585746"/>
          </a:xfrm>
          <a:prstGeom prst="roundRect">
            <a:avLst>
              <a:gd name="adj" fmla="val 807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-225795" y="5154453"/>
            <a:ext cx="3185107" cy="1739523"/>
          </a:xfrm>
          <a:custGeom>
            <a:avLst/>
            <a:gdLst/>
            <a:ahLst/>
            <a:cxnLst/>
            <a:rect l="l" t="t" r="r" b="b"/>
            <a:pathLst>
              <a:path w="4777660" h="2609285">
                <a:moveTo>
                  <a:pt x="0" y="0"/>
                </a:moveTo>
                <a:lnTo>
                  <a:pt x="4777661" y="0"/>
                </a:lnTo>
                <a:lnTo>
                  <a:pt x="4777661" y="2609285"/>
                </a:lnTo>
                <a:lnTo>
                  <a:pt x="0" y="26092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9094"/>
            </a:stretch>
          </a:blipFill>
        </p:spPr>
      </p:sp>
      <p:sp>
        <p:nvSpPr>
          <p:cNvPr id="34" name="Freeform 34"/>
          <p:cNvSpPr/>
          <p:nvPr/>
        </p:nvSpPr>
        <p:spPr>
          <a:xfrm flipH="1">
            <a:off x="9115530" y="5118477"/>
            <a:ext cx="3185107" cy="1739523"/>
          </a:xfrm>
          <a:custGeom>
            <a:avLst/>
            <a:gdLst/>
            <a:ahLst/>
            <a:cxnLst/>
            <a:rect l="l" t="t" r="r" b="b"/>
            <a:pathLst>
              <a:path w="4777660" h="2609285">
                <a:moveTo>
                  <a:pt x="4777661" y="0"/>
                </a:moveTo>
                <a:lnTo>
                  <a:pt x="0" y="0"/>
                </a:lnTo>
                <a:lnTo>
                  <a:pt x="0" y="2609285"/>
                </a:lnTo>
                <a:lnTo>
                  <a:pt x="4777661" y="2609285"/>
                </a:lnTo>
                <a:lnTo>
                  <a:pt x="4777661" y="0"/>
                </a:lnTo>
                <a:close/>
              </a:path>
            </a:pathLst>
          </a:custGeom>
          <a:blipFill>
            <a:blip r:embed="rId7"/>
            <a:stretch>
              <a:fillRect b="-9094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227759" y="261885"/>
            <a:ext cx="1661047" cy="1984249"/>
            <a:chOff x="0" y="0"/>
            <a:chExt cx="3322093" cy="3968497"/>
          </a:xfrm>
        </p:grpSpPr>
        <p:sp>
          <p:nvSpPr>
            <p:cNvPr id="11" name="Freeform 11"/>
            <p:cNvSpPr/>
            <p:nvPr/>
          </p:nvSpPr>
          <p:spPr>
            <a:xfrm>
              <a:off x="0" y="2343210"/>
              <a:ext cx="960966" cy="1625287"/>
            </a:xfrm>
            <a:custGeom>
              <a:avLst/>
              <a:gdLst/>
              <a:ahLst/>
              <a:cxnLst/>
              <a:rect l="l" t="t" r="r" b="b"/>
              <a:pathLst>
                <a:path w="960966" h="1625287">
                  <a:moveTo>
                    <a:pt x="0" y="0"/>
                  </a:moveTo>
                  <a:lnTo>
                    <a:pt x="960966" y="0"/>
                  </a:lnTo>
                  <a:lnTo>
                    <a:pt x="960966" y="1625287"/>
                  </a:lnTo>
                  <a:lnTo>
                    <a:pt x="0" y="1625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l="-753958" b="-421015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233907" y="0"/>
              <a:ext cx="2088185" cy="2650409"/>
            </a:xfrm>
            <a:custGeom>
              <a:avLst/>
              <a:gdLst/>
              <a:ahLst/>
              <a:cxnLst/>
              <a:rect l="l" t="t" r="r" b="b"/>
              <a:pathLst>
                <a:path w="2088185" h="2650409">
                  <a:moveTo>
                    <a:pt x="0" y="0"/>
                  </a:moveTo>
                  <a:lnTo>
                    <a:pt x="2088186" y="0"/>
                  </a:lnTo>
                  <a:lnTo>
                    <a:pt x="2088186" y="2650409"/>
                  </a:lnTo>
                  <a:lnTo>
                    <a:pt x="0" y="2650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 t="-243497" r="-565133" b="-202852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78182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929FA2-34ED-41D2-9611-E582EDC45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640" y="-47535"/>
            <a:ext cx="12230640" cy="69055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507137-DDAB-B1B0-6432-2F1C700FA853}"/>
              </a:ext>
            </a:extLst>
          </p:cNvPr>
          <p:cNvSpPr txBox="1"/>
          <p:nvPr/>
        </p:nvSpPr>
        <p:spPr>
          <a:xfrm>
            <a:off x="1204092" y="290955"/>
            <a:ext cx="105670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THỊ TRẤN TIÊN 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</a:p>
          <a:p>
            <a:pPr algn="ctr"/>
            <a:endParaRPr lang="en-US" sz="3200" dirty="0">
              <a:solidFill>
                <a:schemeClr val="tx2"/>
              </a:solidFill>
            </a:endParaRPr>
          </a:p>
        </p:txBody>
      </p:sp>
      <p:pic>
        <p:nvPicPr>
          <p:cNvPr id="8" name="Picture 7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08" y="-173533"/>
            <a:ext cx="2380615" cy="2380615"/>
          </a:xfrm>
          <a:prstGeom prst="rect">
            <a:avLst/>
          </a:prstGeom>
          <a:noFill/>
          <a:ex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507137-DDAB-B1B0-6432-2F1C700FA853}"/>
              </a:ext>
            </a:extLst>
          </p:cNvPr>
          <p:cNvSpPr txBox="1"/>
          <p:nvPr/>
        </p:nvSpPr>
        <p:spPr>
          <a:xfrm>
            <a:off x="382213" y="2133087"/>
            <a:ext cx="113889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/>
                <a:cs typeface="Times New Roman" panose="02020603050405020304" pitchFamily="18"/>
              </a:rPr>
              <a:t>DẠY HỌC </a:t>
            </a:r>
            <a:r>
              <a:rPr lang="en-US" sz="48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/>
                <a:cs typeface="Times New Roman" panose="02020603050405020304" pitchFamily="18"/>
              </a:rPr>
              <a:t>MÔN </a:t>
            </a:r>
            <a:r>
              <a:rPr lang="en-US" sz="4800" b="1" spc="5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/>
                <a:cs typeface="Times New Roman" panose="02020603050405020304" pitchFamily="18"/>
              </a:rPr>
              <a:t>CÔNG NGHỆ 5 </a:t>
            </a:r>
            <a:endParaRPr lang="en-US" sz="48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/>
              <a:cs typeface="Times New Roman" panose="02020603050405020304" pitchFamily="18"/>
            </a:endParaRPr>
          </a:p>
          <a:p>
            <a:pPr lvl="0"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/>
                <a:cs typeface="Times New Roman" panose="02020603050405020304" pitchFamily="18"/>
              </a:rPr>
              <a:t>CHƯƠNG 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/>
                <a:cs typeface="Times New Roman" panose="02020603050405020304" pitchFamily="18"/>
              </a:rPr>
              <a:t>TRÌNH GDPT 2018</a:t>
            </a:r>
          </a:p>
          <a:p>
            <a:pPr lvl="0"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/>
                <a:cs typeface="Times New Roman" panose="02020603050405020304" pitchFamily="18"/>
              </a:rPr>
              <a:t>NĂM </a:t>
            </a:r>
            <a:r>
              <a:rPr lang="en-US"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/>
                <a:cs typeface="Times New Roman" panose="02020603050405020304" pitchFamily="18"/>
              </a:rPr>
              <a:t>HỌC </a:t>
            </a:r>
            <a:r>
              <a:rPr lang="en-US" sz="40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/>
                <a:cs typeface="Times New Roman" panose="02020603050405020304" pitchFamily="18"/>
              </a:rPr>
              <a:t>2024 - 2025</a:t>
            </a:r>
            <a:endParaRPr lang="en-US" sz="4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/>
              <a:cs typeface="Times New Roman" panose="02020603050405020304" pitchFamily="1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97167" y="945951"/>
            <a:ext cx="93711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5400" b="1" dirty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/>
                <a:cs typeface="Times New Roman" panose="02020603050405020304" pitchFamily="18"/>
              </a:rPr>
              <a:t>CHUYÊN ĐỀ </a:t>
            </a:r>
            <a:r>
              <a:rPr lang="en-US" sz="5400" b="1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/>
                <a:cs typeface="Times New Roman" panose="02020603050405020304" pitchFamily="18"/>
              </a:rPr>
              <a:t>CẤP </a:t>
            </a:r>
            <a:r>
              <a:rPr lang="en-US" sz="5400" b="1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/>
                <a:cs typeface="Times New Roman" panose="02020603050405020304" pitchFamily="18"/>
              </a:rPr>
              <a:t>TRƯỜNG</a:t>
            </a:r>
            <a:endParaRPr lang="en-US" sz="5400" b="1" dirty="0">
              <a:ln w="11430"/>
              <a:solidFill>
                <a:schemeClr val="accent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/>
              <a:cs typeface="Times New Roman" panose="02020603050405020304" pitchFamily="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15346" y="5791037"/>
            <a:ext cx="6936509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i="1" dirty="0" err="1" smtClean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b="1" i="1" dirty="0" smtClean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3200" b="1" i="1" dirty="0" smtClean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err="1" smtClean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i="1" smtClean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3200" b="1" i="1" err="1" smtClean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i="1" smtClean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i="1" err="1" smtClean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i="1" smtClean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vi-VN" sz="3200" b="1" i="1" dirty="0">
              <a:ln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71181" y="4443413"/>
            <a:ext cx="847857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Thị Phương</a:t>
            </a:r>
            <a:endParaRPr lang="en-US" sz="3200" b="1" dirty="0" smtClean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32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sz="32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endParaRPr lang="en-US" sz="32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634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47639"/>
            <a:ext cx="11881155" cy="6530978"/>
            <a:chOff x="0" y="-208903"/>
            <a:chExt cx="4693790" cy="2580139"/>
          </a:xfrm>
        </p:grpSpPr>
        <p:sp>
          <p:nvSpPr>
            <p:cNvPr id="3" name="Freeform 3"/>
            <p:cNvSpPr/>
            <p:nvPr/>
          </p:nvSpPr>
          <p:spPr>
            <a:xfrm>
              <a:off x="184889" y="-208903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443564" y="62401"/>
            <a:ext cx="1814303" cy="1951835"/>
            <a:chOff x="0" y="0"/>
            <a:chExt cx="3628606" cy="3903671"/>
          </a:xfrm>
        </p:grpSpPr>
        <p:sp>
          <p:nvSpPr>
            <p:cNvPr id="8" name="Freeform 8"/>
            <p:cNvSpPr/>
            <p:nvPr/>
          </p:nvSpPr>
          <p:spPr>
            <a:xfrm>
              <a:off x="1842359" y="1252255"/>
              <a:ext cx="1786247" cy="2651416"/>
            </a:xfrm>
            <a:custGeom>
              <a:avLst/>
              <a:gdLst/>
              <a:ahLst/>
              <a:cxnLst/>
              <a:rect l="l" t="t" r="r" b="b"/>
              <a:pathLst>
                <a:path w="1786247" h="2651416">
                  <a:moveTo>
                    <a:pt x="0" y="0"/>
                  </a:moveTo>
                  <a:lnTo>
                    <a:pt x="1786247" y="0"/>
                  </a:lnTo>
                  <a:lnTo>
                    <a:pt x="1786247" y="2651416"/>
                  </a:lnTo>
                  <a:lnTo>
                    <a:pt x="0" y="2651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344133" flipH="1">
              <a:off x="103552" y="66831"/>
              <a:ext cx="1444889" cy="2144722"/>
            </a:xfrm>
            <a:custGeom>
              <a:avLst/>
              <a:gdLst/>
              <a:ahLst/>
              <a:cxnLst/>
              <a:rect l="l" t="t" r="r" b="b"/>
              <a:pathLst>
                <a:path w="1444889" h="2144722">
                  <a:moveTo>
                    <a:pt x="1444890" y="0"/>
                  </a:moveTo>
                  <a:lnTo>
                    <a:pt x="0" y="0"/>
                  </a:lnTo>
                  <a:lnTo>
                    <a:pt x="0" y="2144722"/>
                  </a:lnTo>
                  <a:lnTo>
                    <a:pt x="1444890" y="2144722"/>
                  </a:lnTo>
                  <a:lnTo>
                    <a:pt x="144489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t="-203606" r="-550428" b="-153238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227759" y="261885"/>
            <a:ext cx="1661047" cy="1984249"/>
            <a:chOff x="0" y="0"/>
            <a:chExt cx="3322093" cy="3968497"/>
          </a:xfrm>
        </p:grpSpPr>
        <p:sp>
          <p:nvSpPr>
            <p:cNvPr id="11" name="Freeform 11"/>
            <p:cNvSpPr/>
            <p:nvPr/>
          </p:nvSpPr>
          <p:spPr>
            <a:xfrm>
              <a:off x="0" y="2343210"/>
              <a:ext cx="960966" cy="1625287"/>
            </a:xfrm>
            <a:custGeom>
              <a:avLst/>
              <a:gdLst/>
              <a:ahLst/>
              <a:cxnLst/>
              <a:rect l="l" t="t" r="r" b="b"/>
              <a:pathLst>
                <a:path w="960966" h="1625287">
                  <a:moveTo>
                    <a:pt x="0" y="0"/>
                  </a:moveTo>
                  <a:lnTo>
                    <a:pt x="960966" y="0"/>
                  </a:lnTo>
                  <a:lnTo>
                    <a:pt x="960966" y="1625287"/>
                  </a:lnTo>
                  <a:lnTo>
                    <a:pt x="0" y="1625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 l="-753958" b="-421015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233907" y="0"/>
              <a:ext cx="2088185" cy="2650409"/>
            </a:xfrm>
            <a:custGeom>
              <a:avLst/>
              <a:gdLst/>
              <a:ahLst/>
              <a:cxnLst/>
              <a:rect l="l" t="t" r="r" b="b"/>
              <a:pathLst>
                <a:path w="2088185" h="2650409">
                  <a:moveTo>
                    <a:pt x="0" y="0"/>
                  </a:moveTo>
                  <a:lnTo>
                    <a:pt x="2088186" y="0"/>
                  </a:lnTo>
                  <a:lnTo>
                    <a:pt x="2088186" y="2650409"/>
                  </a:lnTo>
                  <a:lnTo>
                    <a:pt x="0" y="2650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t="-243497" r="-565133" b="-202852"/>
              </a:stretch>
            </a:blipFill>
          </p:spPr>
        </p:sp>
      </p:grpSp>
      <p:sp>
        <p:nvSpPr>
          <p:cNvPr id="34" name="Freeform 34"/>
          <p:cNvSpPr/>
          <p:nvPr/>
        </p:nvSpPr>
        <p:spPr>
          <a:xfrm flipH="1">
            <a:off x="9216736" y="5123034"/>
            <a:ext cx="3185107" cy="1739523"/>
          </a:xfrm>
          <a:custGeom>
            <a:avLst/>
            <a:gdLst/>
            <a:ahLst/>
            <a:cxnLst/>
            <a:rect l="l" t="t" r="r" b="b"/>
            <a:pathLst>
              <a:path w="4777660" h="2609285">
                <a:moveTo>
                  <a:pt x="4777661" y="0"/>
                </a:moveTo>
                <a:lnTo>
                  <a:pt x="0" y="0"/>
                </a:lnTo>
                <a:lnTo>
                  <a:pt x="0" y="2609285"/>
                </a:lnTo>
                <a:lnTo>
                  <a:pt x="4777661" y="2609285"/>
                </a:lnTo>
                <a:lnTo>
                  <a:pt x="4777661" y="0"/>
                </a:lnTo>
                <a:close/>
              </a:path>
            </a:pathLst>
          </a:custGeom>
          <a:blipFill>
            <a:blip r:embed="rId11"/>
            <a:stretch>
              <a:fillRect b="-9094"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B52E96-E946-0B14-4542-A628DD393E12}"/>
              </a:ext>
            </a:extLst>
          </p:cNvPr>
          <p:cNvSpPr txBox="1"/>
          <p:nvPr/>
        </p:nvSpPr>
        <p:spPr>
          <a:xfrm>
            <a:off x="1568658" y="1481515"/>
            <a:ext cx="5168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6C532D4-4B8D-F83D-41B4-660157CC5D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6481" y="1743327"/>
            <a:ext cx="2318696" cy="4052760"/>
          </a:xfrm>
          <a:prstGeom prst="rect">
            <a:avLst/>
          </a:prstGeom>
        </p:spPr>
      </p:pic>
      <p:sp>
        <p:nvSpPr>
          <p:cNvPr id="18" name="TextBox 9">
            <a:extLst>
              <a:ext uri="{FF2B5EF4-FFF2-40B4-BE49-F238E27FC236}">
                <a16:creationId xmlns:a16="http://schemas.microsoft.com/office/drawing/2014/main" id="{B58D6568-29C8-3D5B-21C2-13B63E0AABAA}"/>
              </a:ext>
            </a:extLst>
          </p:cNvPr>
          <p:cNvSpPr txBox="1"/>
          <p:nvPr/>
        </p:nvSpPr>
        <p:spPr>
          <a:xfrm>
            <a:off x="2647541" y="447638"/>
            <a:ext cx="7045811" cy="803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60"/>
              </a:lnSpc>
            </a:pPr>
            <a:r>
              <a:rPr lang="vi-VN" sz="4000" b="1">
                <a:solidFill>
                  <a:srgbClr val="5B4A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Ý TƯỞNG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B25FABE-50CC-44C3-146E-01E15BA86AB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21600" y="2544154"/>
            <a:ext cx="512677" cy="60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5A5ACA1-4F02-8072-1DDB-4143817165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549" y="2123510"/>
            <a:ext cx="4398255" cy="384986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Freeform 6"/>
          <p:cNvSpPr/>
          <p:nvPr/>
        </p:nvSpPr>
        <p:spPr>
          <a:xfrm>
            <a:off x="-225795" y="5163665"/>
            <a:ext cx="3185107" cy="1739523"/>
          </a:xfrm>
          <a:custGeom>
            <a:avLst/>
            <a:gdLst/>
            <a:ahLst/>
            <a:cxnLst/>
            <a:rect l="l" t="t" r="r" b="b"/>
            <a:pathLst>
              <a:path w="4777660" h="2609285">
                <a:moveTo>
                  <a:pt x="0" y="0"/>
                </a:moveTo>
                <a:lnTo>
                  <a:pt x="4777661" y="0"/>
                </a:lnTo>
                <a:lnTo>
                  <a:pt x="4777661" y="2609285"/>
                </a:lnTo>
                <a:lnTo>
                  <a:pt x="0" y="26092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9094"/>
            </a:stretch>
          </a:blipFill>
        </p:spPr>
      </p:sp>
    </p:spTree>
    <p:extLst>
      <p:ext uri="{BB962C8B-B14F-4D97-AF65-F5344CB8AC3E}">
        <p14:creationId xmlns:p14="http://schemas.microsoft.com/office/powerpoint/2010/main" val="313006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9423" y="427904"/>
            <a:ext cx="11413155" cy="6002192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03770" y="1926122"/>
            <a:ext cx="1906099" cy="4931878"/>
          </a:xfrm>
          <a:custGeom>
            <a:avLst/>
            <a:gdLst/>
            <a:ahLst/>
            <a:cxnLst/>
            <a:rect l="l" t="t" r="r" b="b"/>
            <a:pathLst>
              <a:path w="3801362" h="9981695">
                <a:moveTo>
                  <a:pt x="3801362" y="0"/>
                </a:moveTo>
                <a:lnTo>
                  <a:pt x="0" y="0"/>
                </a:lnTo>
                <a:lnTo>
                  <a:pt x="0" y="9981695"/>
                </a:lnTo>
                <a:lnTo>
                  <a:pt x="3801362" y="9981695"/>
                </a:lnTo>
                <a:lnTo>
                  <a:pt x="38013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153843" y="674720"/>
            <a:ext cx="3031699" cy="1935741"/>
          </a:xfrm>
          <a:custGeom>
            <a:avLst/>
            <a:gdLst/>
            <a:ahLst/>
            <a:cxnLst/>
            <a:rect l="l" t="t" r="r" b="b"/>
            <a:pathLst>
              <a:path w="4547549" h="2903612">
                <a:moveTo>
                  <a:pt x="0" y="0"/>
                </a:moveTo>
                <a:lnTo>
                  <a:pt x="4547549" y="0"/>
                </a:lnTo>
                <a:lnTo>
                  <a:pt x="4547549" y="2903612"/>
                </a:lnTo>
                <a:lnTo>
                  <a:pt x="0" y="29036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21972" t="-1538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669693" y="4927327"/>
            <a:ext cx="2548155" cy="1668079"/>
          </a:xfrm>
          <a:custGeom>
            <a:avLst/>
            <a:gdLst/>
            <a:ahLst/>
            <a:cxnLst/>
            <a:rect l="l" t="t" r="r" b="b"/>
            <a:pathLst>
              <a:path w="3822233" h="2502119">
                <a:moveTo>
                  <a:pt x="0" y="0"/>
                </a:moveTo>
                <a:lnTo>
                  <a:pt x="3822233" y="0"/>
                </a:lnTo>
                <a:lnTo>
                  <a:pt x="3822233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36857C-DC1B-F42B-7178-A485C504B6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3936" y="2092853"/>
            <a:ext cx="3547919" cy="3663784"/>
          </a:xfrm>
          <a:prstGeom prst="rect">
            <a:avLst/>
          </a:prstGeom>
          <a:ln w="76200">
            <a:solidFill>
              <a:srgbClr val="EBB35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968E45-7755-7BBE-C2E6-DED32A703E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56969" y="3059491"/>
            <a:ext cx="2331539" cy="29215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E0211A-FC81-0C5A-0FFD-4A2F11D397E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" t="2968" r="2593" b="1933"/>
          <a:stretch/>
        </p:blipFill>
        <p:spPr>
          <a:xfrm>
            <a:off x="6325734" y="2092853"/>
            <a:ext cx="3331235" cy="3663784"/>
          </a:xfrm>
          <a:prstGeom prst="rect">
            <a:avLst/>
          </a:prstGeom>
          <a:ln w="76200">
            <a:solidFill>
              <a:srgbClr val="EBB35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755C4AB1-A100-954E-2072-0273C549B72F}"/>
              </a:ext>
            </a:extLst>
          </p:cNvPr>
          <p:cNvSpPr txBox="1"/>
          <p:nvPr/>
        </p:nvSpPr>
        <p:spPr>
          <a:xfrm>
            <a:off x="176701" y="509410"/>
            <a:ext cx="1179177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defRPr/>
            </a:pPr>
            <a:r>
              <a:rPr lang="en-US" sz="4000" smtClean="0">
                <a:solidFill>
                  <a:srgbClr val="5B4A3B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Hoạt động 4: </a:t>
            </a:r>
            <a:r>
              <a:rPr lang="en-US" sz="3200" smtClean="0">
                <a:solidFill>
                  <a:srgbClr val="5B4A3B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Chế </a:t>
            </a:r>
            <a:r>
              <a:rPr lang="en-US" sz="3200">
                <a:solidFill>
                  <a:srgbClr val="5B4A3B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tạo, lắp ráp, thử nghiệm </a:t>
            </a:r>
            <a:r>
              <a:rPr lang="en-US" sz="3200" smtClean="0">
                <a:solidFill>
                  <a:srgbClr val="5B4A3B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mô </a:t>
            </a:r>
            <a:r>
              <a:rPr lang="en-US" sz="3200">
                <a:solidFill>
                  <a:srgbClr val="5B4A3B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hình máy phát điện gió</a:t>
            </a:r>
          </a:p>
        </p:txBody>
      </p:sp>
    </p:spTree>
    <p:extLst>
      <p:ext uri="{BB962C8B-B14F-4D97-AF65-F5344CB8AC3E}">
        <p14:creationId xmlns:p14="http://schemas.microsoft.com/office/powerpoint/2010/main" val="100138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271562" y="635267"/>
            <a:ext cx="6420051" cy="11839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 chí sản phẩm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357162" y="2348564"/>
            <a:ext cx="9750392" cy="7700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Mô hình máy phát điện gió hoạt động khi có gió thổi.</a:t>
            </a:r>
            <a:endParaRPr lang="en-US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376413" y="3388093"/>
            <a:ext cx="9827393" cy="7507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Khi tốc độ gió thay đổi, độ sang đèn led cũng thay đổi.</a:t>
            </a:r>
            <a:endParaRPr lang="en-US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53414" y="4268802"/>
            <a:ext cx="9750392" cy="7700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Mô hình chắc chắn, đảm bảo tính thẩm mĩ.</a:t>
            </a:r>
            <a:endParaRPr lang="en-US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453414" y="5271435"/>
            <a:ext cx="9750392" cy="7700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Sản phẩm sáng tạo, có tính ứng dụng.</a:t>
            </a:r>
            <a:endParaRPr lang="en-US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27259" y="2348564"/>
            <a:ext cx="731520" cy="77002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27259" y="3312202"/>
            <a:ext cx="731520" cy="77002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27258" y="4254643"/>
            <a:ext cx="731520" cy="77002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27259" y="5271434"/>
            <a:ext cx="731520" cy="77002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98" y="2416252"/>
            <a:ext cx="680381" cy="5404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98" y="3467461"/>
            <a:ext cx="680381" cy="5404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98" y="4337431"/>
            <a:ext cx="680381" cy="5404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02" y="5386238"/>
            <a:ext cx="680381" cy="54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36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044" y="257682"/>
            <a:ext cx="11413155" cy="6002192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-1126793" y="531313"/>
            <a:ext cx="2534241" cy="6654463"/>
          </a:xfrm>
          <a:custGeom>
            <a:avLst/>
            <a:gdLst/>
            <a:ahLst/>
            <a:cxnLst/>
            <a:rect l="l" t="t" r="r" b="b"/>
            <a:pathLst>
              <a:path w="3801362" h="9981695">
                <a:moveTo>
                  <a:pt x="3801362" y="0"/>
                </a:moveTo>
                <a:lnTo>
                  <a:pt x="0" y="0"/>
                </a:lnTo>
                <a:lnTo>
                  <a:pt x="0" y="9981695"/>
                </a:lnTo>
                <a:lnTo>
                  <a:pt x="3801362" y="9981695"/>
                </a:lnTo>
                <a:lnTo>
                  <a:pt x="38013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792500" y="1070978"/>
            <a:ext cx="3031699" cy="1935741"/>
          </a:xfrm>
          <a:custGeom>
            <a:avLst/>
            <a:gdLst/>
            <a:ahLst/>
            <a:cxnLst/>
            <a:rect l="l" t="t" r="r" b="b"/>
            <a:pathLst>
              <a:path w="4547549" h="2903612">
                <a:moveTo>
                  <a:pt x="0" y="0"/>
                </a:moveTo>
                <a:lnTo>
                  <a:pt x="4547549" y="0"/>
                </a:lnTo>
                <a:lnTo>
                  <a:pt x="4547549" y="2903612"/>
                </a:lnTo>
                <a:lnTo>
                  <a:pt x="0" y="29036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21972" t="-1538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669693" y="4927327"/>
            <a:ext cx="2548155" cy="1668079"/>
          </a:xfrm>
          <a:custGeom>
            <a:avLst/>
            <a:gdLst/>
            <a:ahLst/>
            <a:cxnLst/>
            <a:rect l="l" t="t" r="r" b="b"/>
            <a:pathLst>
              <a:path w="3822233" h="2502119">
                <a:moveTo>
                  <a:pt x="0" y="0"/>
                </a:moveTo>
                <a:lnTo>
                  <a:pt x="3822233" y="0"/>
                </a:lnTo>
                <a:lnTo>
                  <a:pt x="3822233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968E45-7755-7BBE-C2E6-DED32A703E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9201" y="3835400"/>
            <a:ext cx="1978355" cy="24790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3E8998-F7B5-6458-AE9B-F7B3C0CD5E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730" y="1816909"/>
            <a:ext cx="6447379" cy="4150754"/>
          </a:xfrm>
          <a:prstGeom prst="roundRect">
            <a:avLst>
              <a:gd name="adj" fmla="val 13123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755C4AB1-A100-954E-2072-0273C549B72F}"/>
              </a:ext>
            </a:extLst>
          </p:cNvPr>
          <p:cNvSpPr txBox="1"/>
          <p:nvPr/>
        </p:nvSpPr>
        <p:spPr>
          <a:xfrm>
            <a:off x="718986" y="286324"/>
            <a:ext cx="10639169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Hoạt động 5: </a:t>
            </a:r>
            <a:r>
              <a:rPr lang="en-US" sz="3200" smtClean="0">
                <a:solidFill>
                  <a:srgbClr val="5B4A3B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Triển </a:t>
            </a:r>
            <a:r>
              <a:rPr lang="en-US" sz="3200">
                <a:solidFill>
                  <a:srgbClr val="5B4A3B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lãm và giới thiệu mô </a:t>
            </a:r>
            <a:r>
              <a:rPr lang="en-US" sz="3200" smtClean="0">
                <a:solidFill>
                  <a:srgbClr val="5B4A3B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hình </a:t>
            </a:r>
            <a:r>
              <a:rPr lang="en-US" sz="3200">
                <a:solidFill>
                  <a:srgbClr val="5B4A3B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máy phát điện gió</a:t>
            </a:r>
          </a:p>
        </p:txBody>
      </p:sp>
    </p:spTree>
    <p:extLst>
      <p:ext uri="{BB962C8B-B14F-4D97-AF65-F5344CB8AC3E}">
        <p14:creationId xmlns:p14="http://schemas.microsoft.com/office/powerpoint/2010/main" val="110425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" y="91440"/>
            <a:ext cx="12181840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4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nhà máy điện gió lớn nhất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nhà máy điện gió lớn nhất việt n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nhà máy điện gió lớn nhất việt na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nhà máy điện gió lớn nhất việt nam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nhà máy điện gió lớn nhất việt nam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2" descr="nhà máy điện gió lớn nhất việt na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video máy điện gió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575" y="160337"/>
            <a:ext cx="10590934" cy="62312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92582" y="6363855"/>
            <a:ext cx="6973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Tua bin điện gió Bạch Long Vĩ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46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ự &amp;aacute;n điện gi&amp;oacute; tại đảo Bạch Long Vĩ đ&amp;atilde; ho&amp;agrave;n th&amp;agrave;nh lắp đặt v&amp;agrave; sẽ vận h&amp;agrave;nh ch&amp;iacute;nh thức trong th&amp;aacute;ng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27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1279" y="289671"/>
            <a:ext cx="11116777" cy="6002192"/>
            <a:chOff x="0" y="0"/>
            <a:chExt cx="4391813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058868" y="1612002"/>
            <a:ext cx="6563674" cy="98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400" smtClean="0">
                <a:solidFill>
                  <a:srgbClr val="5B4A3B"/>
                </a:solidFill>
                <a:latin typeface="Barlow Condensed ExtraBold" panose="00000906000000000000" pitchFamily="2" charset="0"/>
              </a:rPr>
              <a:t>Máy phát điện gió</a:t>
            </a:r>
            <a:endParaRPr lang="en-US" sz="6400">
              <a:solidFill>
                <a:srgbClr val="5B4A3B"/>
              </a:solidFill>
              <a:latin typeface="Barlow Condensed ExtraBold" panose="00000906000000000000" pitchFamily="2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194800" y="5208449"/>
            <a:ext cx="2459589" cy="1649551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355099">
            <a:off x="7654310" y="779101"/>
            <a:ext cx="588925" cy="824495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2" name="Freeform 12"/>
          <p:cNvSpPr/>
          <p:nvPr/>
        </p:nvSpPr>
        <p:spPr>
          <a:xfrm rot="-2920782">
            <a:off x="8229899" y="1310950"/>
            <a:ext cx="415477" cy="581667"/>
          </a:xfrm>
          <a:custGeom>
            <a:avLst/>
            <a:gdLst/>
            <a:ahLst/>
            <a:cxnLst/>
            <a:rect l="l" t="t" r="r" b="b"/>
            <a:pathLst>
              <a:path w="623215" h="872500">
                <a:moveTo>
                  <a:pt x="0" y="0"/>
                </a:moveTo>
                <a:lnTo>
                  <a:pt x="623214" y="0"/>
                </a:lnTo>
                <a:lnTo>
                  <a:pt x="623214" y="872500"/>
                </a:lnTo>
                <a:lnTo>
                  <a:pt x="0" y="8725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211081"/>
            <a:ext cx="3040854" cy="228228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l="-36727" t="-1150" r="-6100"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10897226" y="606334"/>
            <a:ext cx="730213" cy="784114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FEC57042-140C-46D6-5CD7-F4824707D828}"/>
              </a:ext>
            </a:extLst>
          </p:cNvPr>
          <p:cNvSpPr txBox="1"/>
          <p:nvPr/>
        </p:nvSpPr>
        <p:spPr>
          <a:xfrm>
            <a:off x="1986076" y="1899459"/>
            <a:ext cx="210955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smtClean="0">
                <a:solidFill>
                  <a:srgbClr val="5B4A3B"/>
                </a:solidFill>
                <a:latin typeface="Barlow Condensed ExtraBold" panose="00000906000000000000" pitchFamily="2" charset="0"/>
              </a:rPr>
              <a:t>Bài 13:</a:t>
            </a:r>
            <a:endParaRPr lang="en-US" sz="4000">
              <a:solidFill>
                <a:srgbClr val="5B4A3B"/>
              </a:solidFill>
              <a:latin typeface="Barlow Condensed ExtraBold" panose="00000906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0492" y="422595"/>
            <a:ext cx="7148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Ba, ngày 18 tháng 2 năm 2025</a:t>
            </a:r>
            <a:endParaRPr lang="en-US" sz="32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10384" y="1040770"/>
            <a:ext cx="3338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 NGHỆ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755C4AB1-A100-954E-2072-0273C549B72F}"/>
              </a:ext>
            </a:extLst>
          </p:cNvPr>
          <p:cNvSpPr txBox="1"/>
          <p:nvPr/>
        </p:nvSpPr>
        <p:spPr>
          <a:xfrm>
            <a:off x="601026" y="2793972"/>
            <a:ext cx="11053363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defRPr/>
            </a:pPr>
            <a:r>
              <a:rPr lang="en-US" sz="3200" smtClean="0">
                <a:solidFill>
                  <a:srgbClr val="5B4A3B"/>
                </a:solidFill>
                <a:latin typeface="Barlow Semi Condensed Black" panose="00000A06000000000000" pitchFamily="2" charset="0"/>
                <a:ea typeface="Segoe UI Black" panose="020B0A02040204020203" pitchFamily="34" charset="0"/>
              </a:rPr>
              <a:t>    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Hoạt động 3:</a:t>
            </a:r>
            <a:r>
              <a:rPr lang="en-US" sz="3200" b="1" smtClean="0">
                <a:solidFill>
                  <a:srgbClr val="5B4A3B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rgbClr val="5B4A3B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Đề </a:t>
            </a:r>
            <a:r>
              <a:rPr lang="en-US" sz="3200">
                <a:solidFill>
                  <a:srgbClr val="5B4A3B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xuất và lựa chọn cách làm </a:t>
            </a:r>
            <a:r>
              <a:rPr lang="en-US" sz="3200" smtClean="0">
                <a:solidFill>
                  <a:srgbClr val="5B4A3B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mô hình </a:t>
            </a:r>
            <a:r>
              <a:rPr lang="en-US" sz="3200">
                <a:solidFill>
                  <a:srgbClr val="5B4A3B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máy phát điện gió</a:t>
            </a: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755C4AB1-A100-954E-2072-0273C549B72F}"/>
              </a:ext>
            </a:extLst>
          </p:cNvPr>
          <p:cNvSpPr txBox="1"/>
          <p:nvPr/>
        </p:nvSpPr>
        <p:spPr>
          <a:xfrm>
            <a:off x="571336" y="3857447"/>
            <a:ext cx="1069099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defRPr/>
            </a:pPr>
            <a:r>
              <a:rPr lang="en-US" sz="4000" smtClean="0">
                <a:solidFill>
                  <a:srgbClr val="5B4A3B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  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Hoạt động 4: </a:t>
            </a:r>
            <a:r>
              <a:rPr lang="en-US" sz="3200" smtClean="0">
                <a:solidFill>
                  <a:srgbClr val="5B4A3B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Chế </a:t>
            </a:r>
            <a:r>
              <a:rPr lang="en-US" sz="3200">
                <a:solidFill>
                  <a:srgbClr val="5B4A3B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tạo, lắp ráp, thử nghiệm </a:t>
            </a:r>
            <a:r>
              <a:rPr lang="en-US" sz="3200" smtClean="0">
                <a:solidFill>
                  <a:srgbClr val="5B4A3B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mô </a:t>
            </a:r>
            <a:r>
              <a:rPr lang="en-US" sz="3200">
                <a:solidFill>
                  <a:srgbClr val="5B4A3B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hình máy phát điện gió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755C4AB1-A100-954E-2072-0273C549B72F}"/>
              </a:ext>
            </a:extLst>
          </p:cNvPr>
          <p:cNvSpPr txBox="1"/>
          <p:nvPr/>
        </p:nvSpPr>
        <p:spPr>
          <a:xfrm>
            <a:off x="1021120" y="5073016"/>
            <a:ext cx="10639169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Hoạt động 5: </a:t>
            </a:r>
            <a:r>
              <a:rPr lang="en-US" sz="3200" smtClean="0">
                <a:solidFill>
                  <a:srgbClr val="5B4A3B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Triển </a:t>
            </a:r>
            <a:r>
              <a:rPr lang="en-US" sz="3200">
                <a:solidFill>
                  <a:srgbClr val="5B4A3B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lãm và giới thiệu mô </a:t>
            </a:r>
            <a:r>
              <a:rPr lang="en-US" sz="3200" smtClean="0">
                <a:solidFill>
                  <a:srgbClr val="5B4A3B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hình </a:t>
            </a:r>
            <a:r>
              <a:rPr lang="en-US" sz="3200">
                <a:solidFill>
                  <a:srgbClr val="5B4A3B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máy phát điện gió</a:t>
            </a:r>
          </a:p>
        </p:txBody>
      </p:sp>
    </p:spTree>
    <p:extLst>
      <p:ext uri="{BB962C8B-B14F-4D97-AF65-F5344CB8AC3E}">
        <p14:creationId xmlns:p14="http://schemas.microsoft.com/office/powerpoint/2010/main" val="83047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7612" y="427904"/>
            <a:ext cx="11116777" cy="6002192"/>
            <a:chOff x="0" y="0"/>
            <a:chExt cx="4391813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8740430" y="98134"/>
            <a:ext cx="949045" cy="101910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0" name="Freeform 10"/>
          <p:cNvSpPr/>
          <p:nvPr/>
        </p:nvSpPr>
        <p:spPr>
          <a:xfrm rot="-726169">
            <a:off x="6367920" y="444149"/>
            <a:ext cx="961551" cy="1346171"/>
          </a:xfrm>
          <a:custGeom>
            <a:avLst/>
            <a:gdLst/>
            <a:ahLst/>
            <a:cxnLst/>
            <a:rect l="l" t="t" r="r" b="b"/>
            <a:pathLst>
              <a:path w="1442327" h="2019257">
                <a:moveTo>
                  <a:pt x="0" y="0"/>
                </a:moveTo>
                <a:lnTo>
                  <a:pt x="1442326" y="0"/>
                </a:lnTo>
                <a:lnTo>
                  <a:pt x="1442326" y="2019257"/>
                </a:lnTo>
                <a:lnTo>
                  <a:pt x="0" y="20192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1" name="Freeform 11"/>
          <p:cNvSpPr/>
          <p:nvPr/>
        </p:nvSpPr>
        <p:spPr>
          <a:xfrm rot="-2355099">
            <a:off x="7654310" y="665455"/>
            <a:ext cx="588925" cy="824495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2" name="Freeform 12"/>
          <p:cNvSpPr/>
          <p:nvPr/>
        </p:nvSpPr>
        <p:spPr>
          <a:xfrm rot="-1649417">
            <a:off x="9057653" y="1630478"/>
            <a:ext cx="342963" cy="480149"/>
          </a:xfrm>
          <a:custGeom>
            <a:avLst/>
            <a:gdLst/>
            <a:ahLst/>
            <a:cxnLst/>
            <a:rect l="l" t="t" r="r" b="b"/>
            <a:pathLst>
              <a:path w="514445" h="720223">
                <a:moveTo>
                  <a:pt x="0" y="0"/>
                </a:moveTo>
                <a:lnTo>
                  <a:pt x="514445" y="0"/>
                </a:lnTo>
                <a:lnTo>
                  <a:pt x="514445" y="720223"/>
                </a:lnTo>
                <a:lnTo>
                  <a:pt x="0" y="7202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211081"/>
            <a:ext cx="3040854" cy="228228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36727" t="-1150" r="-6100"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10033998" y="545204"/>
            <a:ext cx="730213" cy="784114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2"/>
                </a:lnTo>
                <a:lnTo>
                  <a:pt x="0" y="11761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6" name="Freeform 16"/>
          <p:cNvSpPr/>
          <p:nvPr/>
        </p:nvSpPr>
        <p:spPr>
          <a:xfrm rot="9638616">
            <a:off x="8096172" y="1410631"/>
            <a:ext cx="478974" cy="670564"/>
          </a:xfrm>
          <a:custGeom>
            <a:avLst/>
            <a:gdLst/>
            <a:ahLst/>
            <a:cxnLst/>
            <a:rect l="l" t="t" r="r" b="b"/>
            <a:pathLst>
              <a:path w="718461" h="1005846">
                <a:moveTo>
                  <a:pt x="0" y="0"/>
                </a:moveTo>
                <a:lnTo>
                  <a:pt x="718461" y="0"/>
                </a:lnTo>
                <a:lnTo>
                  <a:pt x="718461" y="1005847"/>
                </a:lnTo>
                <a:lnTo>
                  <a:pt x="0" y="10058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097ACC7E-67D5-031F-304E-7333270D3060}"/>
              </a:ext>
            </a:extLst>
          </p:cNvPr>
          <p:cNvSpPr txBox="1"/>
          <p:nvPr/>
        </p:nvSpPr>
        <p:spPr>
          <a:xfrm>
            <a:off x="2258356" y="2751938"/>
            <a:ext cx="5690417" cy="1218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76"/>
              </a:lnSpc>
            </a:pPr>
            <a:r>
              <a:rPr lang="en-US" sz="6400">
                <a:solidFill>
                  <a:srgbClr val="5B4A3B"/>
                </a:solidFill>
                <a:latin typeface="Barlow Condensed ExtraBold" panose="00000906000000000000" pitchFamily="2" charset="0"/>
              </a:rPr>
              <a:t>TẠM BIỆT CÁC EM</a:t>
            </a:r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15C2C62B-EB33-9175-B91C-91AF0348EC5B}"/>
              </a:ext>
            </a:extLst>
          </p:cNvPr>
          <p:cNvSpPr/>
          <p:nvPr/>
        </p:nvSpPr>
        <p:spPr>
          <a:xfrm>
            <a:off x="492940" y="4058155"/>
            <a:ext cx="1815797" cy="2742718"/>
          </a:xfrm>
          <a:custGeom>
            <a:avLst/>
            <a:gdLst/>
            <a:ahLst/>
            <a:cxnLst/>
            <a:rect l="l" t="t" r="r" b="b"/>
            <a:pathLst>
              <a:path w="1358118" h="2051405">
                <a:moveTo>
                  <a:pt x="0" y="0"/>
                </a:moveTo>
                <a:lnTo>
                  <a:pt x="1358118" y="0"/>
                </a:lnTo>
                <a:lnTo>
                  <a:pt x="1358118" y="2051405"/>
                </a:lnTo>
                <a:lnTo>
                  <a:pt x="0" y="20514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335D2C0D-B3AA-3DF2-FC7B-8B8A95D2260C}"/>
              </a:ext>
            </a:extLst>
          </p:cNvPr>
          <p:cNvSpPr/>
          <p:nvPr/>
        </p:nvSpPr>
        <p:spPr>
          <a:xfrm>
            <a:off x="8768598" y="3834153"/>
            <a:ext cx="3261012" cy="3023847"/>
          </a:xfrm>
          <a:custGeom>
            <a:avLst/>
            <a:gdLst/>
            <a:ahLst/>
            <a:cxnLst/>
            <a:rect l="l" t="t" r="r" b="b"/>
            <a:pathLst>
              <a:path w="2355178" h="2183892">
                <a:moveTo>
                  <a:pt x="0" y="0"/>
                </a:moveTo>
                <a:lnTo>
                  <a:pt x="2355178" y="0"/>
                </a:lnTo>
                <a:lnTo>
                  <a:pt x="2355178" y="2183892"/>
                </a:lnTo>
                <a:lnTo>
                  <a:pt x="0" y="21838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6">
            <a:extLst>
              <a:ext uri="{FF2B5EF4-FFF2-40B4-BE49-F238E27FC236}">
                <a16:creationId xmlns:a16="http://schemas.microsoft.com/office/drawing/2014/main" id="{352CA2A4-0989-9D18-7C0C-8501405E4EAE}"/>
              </a:ext>
            </a:extLst>
          </p:cNvPr>
          <p:cNvSpPr/>
          <p:nvPr/>
        </p:nvSpPr>
        <p:spPr>
          <a:xfrm>
            <a:off x="8119688" y="2720538"/>
            <a:ext cx="972568" cy="1054314"/>
          </a:xfrm>
          <a:custGeom>
            <a:avLst/>
            <a:gdLst/>
            <a:ahLst/>
            <a:cxnLst/>
            <a:rect l="l" t="t" r="r" b="b"/>
            <a:pathLst>
              <a:path w="1458852" h="1581471">
                <a:moveTo>
                  <a:pt x="0" y="0"/>
                </a:moveTo>
                <a:lnTo>
                  <a:pt x="1458852" y="0"/>
                </a:lnTo>
                <a:lnTo>
                  <a:pt x="1458852" y="1581471"/>
                </a:lnTo>
                <a:lnTo>
                  <a:pt x="0" y="15814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955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9423" y="427904"/>
            <a:ext cx="11413155" cy="6002192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251806" y="4650110"/>
            <a:ext cx="1821557" cy="1924192"/>
          </a:xfrm>
          <a:custGeom>
            <a:avLst/>
            <a:gdLst/>
            <a:ahLst/>
            <a:cxnLst/>
            <a:rect l="l" t="t" r="r" b="b"/>
            <a:pathLst>
              <a:path w="3736242" h="3855409">
                <a:moveTo>
                  <a:pt x="3736242" y="0"/>
                </a:moveTo>
                <a:lnTo>
                  <a:pt x="0" y="0"/>
                </a:lnTo>
                <a:lnTo>
                  <a:pt x="0" y="3855409"/>
                </a:lnTo>
                <a:lnTo>
                  <a:pt x="3736242" y="3855409"/>
                </a:lnTo>
                <a:lnTo>
                  <a:pt x="373624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23146">
            <a:off x="11109677" y="12552"/>
            <a:ext cx="1924459" cy="1995601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30939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644098" y="1536538"/>
            <a:ext cx="4802883" cy="4347026"/>
            <a:chOff x="0" y="0"/>
            <a:chExt cx="6350000" cy="6558280"/>
          </a:xfrm>
        </p:grpSpPr>
        <p:sp>
          <p:nvSpPr>
            <p:cNvPr id="8" name="Freeform 8"/>
            <p:cNvSpPr/>
            <p:nvPr/>
          </p:nvSpPr>
          <p:spPr>
            <a:xfrm flipH="1">
              <a:off x="74931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F6DEC8"/>
            </a:solidFill>
          </p:spPr>
        </p:sp>
      </p:grpSp>
      <p:sp>
        <p:nvSpPr>
          <p:cNvPr id="13" name="Freeform 13"/>
          <p:cNvSpPr/>
          <p:nvPr/>
        </p:nvSpPr>
        <p:spPr>
          <a:xfrm rot="-2891178">
            <a:off x="473429" y="1004948"/>
            <a:ext cx="949045" cy="101910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4" name="Freeform 14"/>
          <p:cNvSpPr/>
          <p:nvPr/>
        </p:nvSpPr>
        <p:spPr>
          <a:xfrm rot="2508821">
            <a:off x="1617971" y="459605"/>
            <a:ext cx="730213" cy="784114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5" name="Freeform 15"/>
          <p:cNvSpPr/>
          <p:nvPr/>
        </p:nvSpPr>
        <p:spPr>
          <a:xfrm rot="9091394">
            <a:off x="9433870" y="-662682"/>
            <a:ext cx="1597593" cy="2396731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44760" r="-44673"/>
            </a:stretch>
          </a:blipFill>
        </p:spPr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D0E3361-CC5E-0AB2-820B-D851D53EA188}"/>
              </a:ext>
            </a:extLst>
          </p:cNvPr>
          <p:cNvSpPr/>
          <p:nvPr/>
        </p:nvSpPr>
        <p:spPr>
          <a:xfrm>
            <a:off x="11265151" y="3582995"/>
            <a:ext cx="108451" cy="3217519"/>
          </a:xfrm>
          <a:prstGeom prst="roundRect">
            <a:avLst>
              <a:gd name="adj" fmla="val 50000"/>
            </a:avLst>
          </a:prstGeom>
          <a:solidFill>
            <a:srgbClr val="F4B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C6701B5A-DF51-4ED7-F6E0-140088A5EFCB}"/>
              </a:ext>
            </a:extLst>
          </p:cNvPr>
          <p:cNvSpPr/>
          <p:nvPr/>
        </p:nvSpPr>
        <p:spPr>
          <a:xfrm>
            <a:off x="10560930" y="3480358"/>
            <a:ext cx="1476847" cy="1439309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B7527948-6760-39A9-F10C-730F896F2E77}"/>
              </a:ext>
            </a:extLst>
          </p:cNvPr>
          <p:cNvSpPr txBox="1"/>
          <p:nvPr/>
        </p:nvSpPr>
        <p:spPr>
          <a:xfrm>
            <a:off x="5551148" y="2487596"/>
            <a:ext cx="5714003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400" b="1">
                <a:solidFill>
                  <a:srgbClr val="5B4A3B"/>
                </a:solidFill>
                <a:latin typeface="Bahnschrift Condensed" panose="020B0502040204020203" pitchFamily="34" charset="0"/>
              </a:rPr>
              <a:t>KHỞI ĐỘNG </a:t>
            </a:r>
          </a:p>
        </p:txBody>
      </p:sp>
    </p:spTree>
    <p:extLst>
      <p:ext uri="{BB962C8B-B14F-4D97-AF65-F5344CB8AC3E}">
        <p14:creationId xmlns:p14="http://schemas.microsoft.com/office/powerpoint/2010/main" val="319166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[KARAOKE] VUI ĐẾN TRƯỜNG - LỚP 3 KẾT NỐI TRI THỨC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3932" end="17910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744"/>
          </a:xfrm>
        </p:spPr>
      </p:pic>
    </p:spTree>
    <p:extLst>
      <p:ext uri="{BB962C8B-B14F-4D97-AF65-F5344CB8AC3E}">
        <p14:creationId xmlns:p14="http://schemas.microsoft.com/office/powerpoint/2010/main" val="230082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ẫn trò chơ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822"/>
            <a:ext cx="12192000" cy="686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0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4" y="0"/>
            <a:ext cx="5041956" cy="685800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818" y="1005218"/>
            <a:ext cx="6881091" cy="4592018"/>
          </a:xfr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865" y="-892918"/>
            <a:ext cx="1761897" cy="6059949"/>
          </a:xfrm>
          <a:prstGeom prst="rect">
            <a:avLst/>
          </a:prstGeom>
        </p:spPr>
      </p:pic>
      <p:pic>
        <p:nvPicPr>
          <p:cNvPr id="159" name="Picture 158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452" y="634683"/>
            <a:ext cx="3936912" cy="2718867"/>
          </a:xfrm>
          <a:prstGeom prst="rect">
            <a:avLst/>
          </a:prstGeom>
        </p:spPr>
      </p:pic>
      <p:pic>
        <p:nvPicPr>
          <p:cNvPr id="140" name="mau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383" y="1005217"/>
            <a:ext cx="4093937" cy="2718867"/>
          </a:xfrm>
          <a:prstGeom prst="rect">
            <a:avLst/>
          </a:prstGeom>
        </p:spPr>
      </p:pic>
      <p:pic>
        <p:nvPicPr>
          <p:cNvPr id="141" name="mau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103" y="2978778"/>
            <a:ext cx="4014261" cy="2639810"/>
          </a:xfrm>
          <a:prstGeom prst="rect">
            <a:avLst/>
          </a:prstGeom>
        </p:spPr>
      </p:pic>
      <p:pic>
        <p:nvPicPr>
          <p:cNvPr id="142" name="mau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74" y="2978778"/>
            <a:ext cx="4133235" cy="26184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00023" y="6351270"/>
            <a:ext cx="2270568" cy="345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34143" y="5085116"/>
            <a:ext cx="1751496" cy="935705"/>
            <a:chOff x="134143" y="5085116"/>
            <a:chExt cx="1751496" cy="935705"/>
          </a:xfrm>
        </p:grpSpPr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7939" y="5085116"/>
              <a:ext cx="647700" cy="904875"/>
            </a:xfrm>
            <a:prstGeom prst="rect">
              <a:avLst/>
            </a:prstGeom>
          </p:spPr>
        </p:pic>
        <p:sp>
          <p:nvSpPr>
            <p:cNvPr id="5" name="Rounded Rectangle 4"/>
            <p:cNvSpPr/>
            <p:nvPr/>
          </p:nvSpPr>
          <p:spPr>
            <a:xfrm>
              <a:off x="134143" y="5852160"/>
              <a:ext cx="1394364" cy="168661"/>
            </a:xfrm>
            <a:prstGeom prst="round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0" y="1854558"/>
            <a:ext cx="1365161" cy="206390"/>
          </a:xfrm>
          <a:prstGeom prst="roundRect">
            <a:avLst/>
          </a:prstGeom>
          <a:solidFill>
            <a:srgbClr val="603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1" y="371923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1: </a:t>
            </a:r>
          </a:p>
          <a:p>
            <a:pPr algn="ctr"/>
            <a:r>
              <a:rPr lang="en-US" sz="32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hình máy phát điện gió</a:t>
            </a:r>
          </a:p>
          <a:p>
            <a:pPr algn="ctr"/>
            <a:r>
              <a:rPr lang="en-US" sz="32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thường có mấy bộ phận chính?</a:t>
            </a:r>
            <a:endParaRPr lang="en-US"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34571" y="2899570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chemeClr val="bg1"/>
              </a:solidFill>
            </a:endParaRPr>
          </a:p>
        </p:txBody>
      </p:sp>
      <p:pic>
        <p:nvPicPr>
          <p:cNvPr id="46" name="Picture 4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2877" y="6051186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310640" y="3088640"/>
            <a:ext cx="4197532" cy="8709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/>
              <a:t>A. 2 bộ phận</a:t>
            </a:r>
            <a:endParaRPr lang="en-US" sz="3200" b="1"/>
          </a:p>
        </p:txBody>
      </p:sp>
      <p:sp>
        <p:nvSpPr>
          <p:cNvPr id="12" name="Rounded Rectangle 11"/>
          <p:cNvSpPr/>
          <p:nvPr/>
        </p:nvSpPr>
        <p:spPr>
          <a:xfrm>
            <a:off x="1310640" y="4117516"/>
            <a:ext cx="4197532" cy="87092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C. 4 bộ phận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410234" y="4175674"/>
            <a:ext cx="4197532" cy="8709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/>
              <a:t>D. 5 bộ phận</a:t>
            </a:r>
            <a:endParaRPr lang="en-US" sz="3200" b="1"/>
          </a:p>
        </p:txBody>
      </p:sp>
      <p:sp>
        <p:nvSpPr>
          <p:cNvPr id="14" name="Rounded Rectangle 13"/>
          <p:cNvSpPr/>
          <p:nvPr/>
        </p:nvSpPr>
        <p:spPr>
          <a:xfrm>
            <a:off x="6410234" y="3102158"/>
            <a:ext cx="4197532" cy="8709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/>
              <a:t>B. 3 bộ phận</a:t>
            </a:r>
            <a:endParaRPr lang="en-US" sz="3200" b="1"/>
          </a:p>
        </p:txBody>
      </p:sp>
      <p:sp>
        <p:nvSpPr>
          <p:cNvPr id="15" name="Rounded Rectangle 14"/>
          <p:cNvSpPr/>
          <p:nvPr/>
        </p:nvSpPr>
        <p:spPr>
          <a:xfrm>
            <a:off x="1310640" y="4117516"/>
            <a:ext cx="4197532" cy="8709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/>
              <a:t>C. 4 bộ phận</a:t>
            </a:r>
            <a:endParaRPr lang="en-US" sz="3200" b="1"/>
          </a:p>
        </p:txBody>
      </p:sp>
      <p:pic>
        <p:nvPicPr>
          <p:cNvPr id="2" name="ĐỒNG HỒ ĐẾM NGƯỢC 5 GIÂ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3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13042" y="5342526"/>
            <a:ext cx="2521649" cy="141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0" grpId="0" animBg="1"/>
      <p:bldP spid="50" grpId="0" animBg="1"/>
      <p:bldP spid="4" grpId="0" animBg="1"/>
      <p:bldP spid="12" grpId="0" animBg="1"/>
      <p:bldP spid="13" grpId="0" animBg="1"/>
      <p:bldP spid="14" grpId="0" animBg="1"/>
      <p:bldP spid="15" grpId="0" animBg="1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2: </a:t>
            </a:r>
          </a:p>
          <a:p>
            <a:pPr algn="ctr"/>
            <a:r>
              <a:rPr lang="en-US" sz="32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bộ phận chính của máy phát điện gió là:</a:t>
            </a:r>
            <a:endParaRPr lang="en-US"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34571" y="2899570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391920" y="3058160"/>
            <a:ext cx="4429760" cy="78528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7030A0"/>
                </a:solidFill>
              </a:rPr>
              <a:t>A. Cánh quạt, thân và đế</a:t>
            </a:r>
            <a:endParaRPr lang="en-US" sz="2800" b="1">
              <a:solidFill>
                <a:srgbClr val="7030A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217920" y="4104134"/>
            <a:ext cx="4775200" cy="870928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C. Cánh quạt, bộ phận máy phát điện, </a:t>
            </a:r>
            <a:r>
              <a:rPr lang="en-US" sz="2400" smtClean="0">
                <a:solidFill>
                  <a:schemeClr val="bg1"/>
                </a:solidFill>
              </a:rPr>
              <a:t>bóng đèn, thân </a:t>
            </a:r>
            <a:r>
              <a:rPr lang="en-US" sz="2400">
                <a:solidFill>
                  <a:schemeClr val="bg1"/>
                </a:solidFill>
              </a:rPr>
              <a:t>và đế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391920" y="4117893"/>
            <a:ext cx="4429760" cy="84341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7030A0"/>
                </a:solidFill>
              </a:rPr>
              <a:t>C. Cánh quạt, bộ phận máy phát điện, thân và đế</a:t>
            </a:r>
            <a:endParaRPr lang="en-US" sz="2800" b="1">
              <a:solidFill>
                <a:srgbClr val="7030A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217920" y="3058160"/>
            <a:ext cx="4775200" cy="78528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7030A0"/>
                </a:solidFill>
              </a:rPr>
              <a:t>B. Cánh quạt, </a:t>
            </a:r>
          </a:p>
          <a:p>
            <a:pPr algn="ctr"/>
            <a:r>
              <a:rPr lang="en-US" sz="2800" b="1" smtClean="0">
                <a:solidFill>
                  <a:srgbClr val="7030A0"/>
                </a:solidFill>
              </a:rPr>
              <a:t>bộ phận máy phát điệ</a:t>
            </a:r>
            <a:r>
              <a:rPr lang="en-US" sz="2800" smtClean="0">
                <a:solidFill>
                  <a:srgbClr val="7030A0"/>
                </a:solidFill>
              </a:rPr>
              <a:t>n</a:t>
            </a:r>
            <a:endParaRPr lang="en-US" sz="2800">
              <a:solidFill>
                <a:srgbClr val="7030A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217920" y="4117893"/>
            <a:ext cx="4775200" cy="8709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7030A0"/>
                </a:solidFill>
              </a:rPr>
              <a:t>D. </a:t>
            </a:r>
            <a:r>
              <a:rPr lang="en-US" sz="2400" b="1">
                <a:solidFill>
                  <a:srgbClr val="7030A0"/>
                </a:solidFill>
              </a:rPr>
              <a:t>Cánh quạt, bộ phận máy phát điện, </a:t>
            </a:r>
            <a:r>
              <a:rPr lang="en-US" sz="2400" b="1" smtClean="0">
                <a:solidFill>
                  <a:srgbClr val="7030A0"/>
                </a:solidFill>
              </a:rPr>
              <a:t>bóng đèn, thân </a:t>
            </a:r>
            <a:r>
              <a:rPr lang="en-US" sz="2400" b="1">
                <a:solidFill>
                  <a:srgbClr val="7030A0"/>
                </a:solidFill>
              </a:rPr>
              <a:t>và đế</a:t>
            </a:r>
          </a:p>
        </p:txBody>
      </p:sp>
      <p:pic>
        <p:nvPicPr>
          <p:cNvPr id="13" name="ĐỒNG HỒ ĐẾM NGƯỢC 5 GIÂ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3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13042" y="5342526"/>
            <a:ext cx="2521649" cy="141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40" grpId="0" animBg="1"/>
      <p:bldP spid="50" grpId="0" animBg="1"/>
      <p:bldP spid="5" grpId="0" animBg="1"/>
      <p:bldP spid="9" grpId="0" animBg="1"/>
      <p:bldP spid="10" grpId="0" animBg="1"/>
      <p:bldP spid="11" grpId="0" animBg="1"/>
      <p:bldP spid="12" grpId="0" animBg="1"/>
      <p:bldP spid="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646545" y="410935"/>
            <a:ext cx="11277599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hỏi 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chế hoạt động của máy phát điện gió</a:t>
            </a:r>
          </a:p>
          <a:p>
            <a:pPr algn="ctr">
              <a:defRPr/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Gió thổi làm cho </a:t>
            </a:r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...... quay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cánh quạt nối với </a:t>
            </a:r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......, 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làm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trục máy phát điện quay và tạo ra </a:t>
            </a:r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.... 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(bóng đèn sáng). </a:t>
            </a:r>
            <a:endParaRPr lang="en-US" sz="28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646545" y="2899570"/>
            <a:ext cx="11277599" cy="2227943"/>
          </a:xfrm>
          <a:prstGeom prst="snip2Diag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118870" y="3161764"/>
            <a:ext cx="100876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 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868217" y="3161764"/>
            <a:ext cx="5180295" cy="9114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Cánh quạt, điện, trục máy phát điện</a:t>
            </a:r>
            <a:endParaRPr lang="en-US" sz="260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53037" y="4161680"/>
            <a:ext cx="5133727" cy="78248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trục máy phát điện, cánh quạt, </a:t>
            </a:r>
            <a:r>
              <a:rPr lang="en-US" sz="26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208304" y="4219538"/>
            <a:ext cx="5429514" cy="7246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Điện, cạnh quạt, trục máy phát điện </a:t>
            </a:r>
            <a:endParaRPr lang="en-US" sz="260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208303" y="3161763"/>
            <a:ext cx="5429515" cy="859744"/>
          </a:xfrm>
          <a:prstGeom prst="roundRect">
            <a:avLst/>
          </a:prstGeom>
          <a:solidFill>
            <a:srgbClr val="49CD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quạt, trục bộ phận phát </a:t>
            </a:r>
            <a:r>
              <a:rPr lang="en-US" sz="26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điện, điện</a:t>
            </a:r>
            <a:endParaRPr lang="en-US" sz="260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208303" y="3154905"/>
            <a:ext cx="5429515" cy="85974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quạt, trục </a:t>
            </a:r>
            <a:r>
              <a:rPr lang="en-US" sz="26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</a:t>
            </a:r>
            <a:r>
              <a:rPr lang="en-US" sz="26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</a:t>
            </a:r>
            <a:r>
              <a:rPr lang="en-US" sz="26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điện, điện</a:t>
            </a:r>
            <a:endParaRPr lang="en-US" sz="260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ĐỒNG HỒ ĐẾM NGƯỢC 5 GIÂ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3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13042" y="5342526"/>
            <a:ext cx="2521649" cy="141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40" grpId="0" animBg="1"/>
      <p:bldP spid="50" grpId="0" animBg="1"/>
      <p:bldP spid="5" grpId="0" animBg="1"/>
      <p:bldP spid="2" grpId="0" animBg="1"/>
      <p:bldP spid="8" grpId="0" animBg="1"/>
      <p:bldP spid="9" grpId="0" animBg="1"/>
      <p:bldP spid="10" grpId="0" animBg="1"/>
      <p:bldP spid="12" grpId="0" animBg="1"/>
      <p:bldP spid="1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ình ảnh"/>
  <p:tag name="ISPRING_SLIDE_INDENT_LEVEL" val="0"/>
  <p:tag name="ISPRING_PRESENTER_ID" val="{179F64D5-5267-40C8-9364-08D2190BE04E}"/>
  <p:tag name="ISPRING_PLAYER_LAYOUT_TYPE" val="Full"/>
  <p:tag name="ISPRING_SLIDE_ID" val="{51C307F0-FBD6-4C57-BAEA-DAB283CCE6CF}"/>
  <p:tag name="GENSWF_ADVANCE_TIME" val="138.949"/>
  <p:tag name="TIMING" val="|2"/>
  <p:tag name="ISPRING_CUSTOM_TIMING_USED" val="1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3117</TotalTime>
  <Words>882</Words>
  <Application>Microsoft Office PowerPoint</Application>
  <PresentationFormat>Widescreen</PresentationFormat>
  <Paragraphs>108</Paragraphs>
  <Slides>28</Slides>
  <Notes>9</Notes>
  <HiddenSlides>0</HiddenSlides>
  <MMClips>9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Arial</vt:lpstr>
      <vt:lpstr>Bahnschrift Condensed</vt:lpstr>
      <vt:lpstr>Barlow Medium</vt:lpstr>
      <vt:lpstr>SimSun</vt:lpstr>
      <vt:lpstr>Segoe UI Black</vt:lpstr>
      <vt:lpstr>Bahnschrift</vt:lpstr>
      <vt:lpstr>Barlow Condensed ExtraBold</vt:lpstr>
      <vt:lpstr>Barlow Semi Condensed Black</vt:lpstr>
      <vt:lpstr>Trebuchet MS</vt:lpstr>
      <vt:lpstr>.VnRevueH</vt:lpstr>
      <vt:lpstr>Courier New</vt:lpstr>
      <vt:lpstr>华文新魏</vt:lpstr>
      <vt:lpstr>Times New Roman</vt:lpstr>
      <vt:lpstr>Wingdings</vt:lpstr>
      <vt:lpstr>Calibri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Admin</cp:lastModifiedBy>
  <cp:revision>181</cp:revision>
  <dcterms:created xsi:type="dcterms:W3CDTF">2018-10-29T09:59:25Z</dcterms:created>
  <dcterms:modified xsi:type="dcterms:W3CDTF">2025-02-19T13:10:00Z</dcterms:modified>
</cp:coreProperties>
</file>