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32" r:id="rId4"/>
  </p:sldMasterIdLst>
  <p:notesMasterIdLst>
    <p:notesMasterId r:id="rId29"/>
  </p:notesMasterIdLst>
  <p:sldIdLst>
    <p:sldId id="355" r:id="rId5"/>
    <p:sldId id="262" r:id="rId6"/>
    <p:sldId id="349" r:id="rId7"/>
    <p:sldId id="289" r:id="rId8"/>
    <p:sldId id="329" r:id="rId9"/>
    <p:sldId id="350" r:id="rId10"/>
    <p:sldId id="330" r:id="rId11"/>
    <p:sldId id="341" r:id="rId12"/>
    <p:sldId id="337" r:id="rId13"/>
    <p:sldId id="342" r:id="rId14"/>
    <p:sldId id="351" r:id="rId15"/>
    <p:sldId id="352" r:id="rId16"/>
    <p:sldId id="331" r:id="rId17"/>
    <p:sldId id="333" r:id="rId18"/>
    <p:sldId id="343" r:id="rId19"/>
    <p:sldId id="345" r:id="rId20"/>
    <p:sldId id="344" r:id="rId21"/>
    <p:sldId id="335" r:id="rId22"/>
    <p:sldId id="276" r:id="rId23"/>
    <p:sldId id="277" r:id="rId24"/>
    <p:sldId id="353" r:id="rId25"/>
    <p:sldId id="273" r:id="rId26"/>
    <p:sldId id="285" r:id="rId27"/>
    <p:sldId id="32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93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F09849E-9011-4D69-9F1A-9BE227B7078D}" type="slidenum">
              <a:rPr lang="en-US" smtClean="0"/>
              <a:t>1</a:t>
            </a:fld>
            <a:endParaRPr lang="en-US"/>
          </a:p>
        </p:txBody>
      </p:sp>
    </p:spTree>
    <p:extLst>
      <p:ext uri="{BB962C8B-B14F-4D97-AF65-F5344CB8AC3E}">
        <p14:creationId xmlns:p14="http://schemas.microsoft.com/office/powerpoint/2010/main" val="214739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E6ADE-7408-45CC-A85E-61BCC76E4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23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4</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04/12/2024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04/12/2024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72.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emf"/><Relationship Id="rId5" Type="http://schemas.microsoft.com/office/2007/relationships/hdphoto" Target="../media/hdphoto8.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EB1B2B-6C0A-6356-AADF-04944FBAE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90"/>
            <a:ext cx="12192001" cy="6848610"/>
          </a:xfrm>
          <a:prstGeom prst="rect">
            <a:avLst/>
          </a:prstGeom>
        </p:spPr>
      </p:pic>
      <p:sp>
        <p:nvSpPr>
          <p:cNvPr id="6" name="TextBox 5">
            <a:extLst>
              <a:ext uri="{FF2B5EF4-FFF2-40B4-BE49-F238E27FC236}">
                <a16:creationId xmlns:a16="http://schemas.microsoft.com/office/drawing/2014/main" id="{C9FBABA7-9883-ECB9-7DA9-8452E17D3D20}"/>
              </a:ext>
            </a:extLst>
          </p:cNvPr>
          <p:cNvSpPr txBox="1"/>
          <p:nvPr/>
        </p:nvSpPr>
        <p:spPr>
          <a:xfrm>
            <a:off x="401320" y="1653960"/>
            <a:ext cx="11978640" cy="1692771"/>
          </a:xfrm>
          <a:prstGeom prst="rect">
            <a:avLst/>
          </a:prstGeom>
          <a:noFill/>
        </p:spPr>
        <p:txBody>
          <a:bodyPr wrap="square" rtlCol="0">
            <a:spAutoFit/>
          </a:bodyPr>
          <a:lstStyle/>
          <a:p>
            <a:pPr algn="ctr"/>
            <a:r>
              <a:rPr lang="en-US" sz="40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THI GVG</a:t>
            </a:r>
            <a:r>
              <a:rPr lang="en-US" sz="40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CẤP TRƯỜNG</a:t>
            </a:r>
          </a:p>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 HỌC </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a:p>
            <a:pPr algn="ct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TRÌNH GIÁO DỤC PHỔ THÔNG 2018</a:t>
            </a:r>
          </a:p>
        </p:txBody>
      </p:sp>
      <p:sp>
        <p:nvSpPr>
          <p:cNvPr id="7"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563955"/>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PHÒNG GIÁO DỤC VÀ ĐÀO TẠO  HUYỆN TIÊN LÃNG</a:t>
            </a:r>
          </a:p>
        </p:txBody>
      </p:sp>
      <p:sp>
        <p:nvSpPr>
          <p:cNvPr id="8" name="WordArt 41">
            <a:extLst>
              <a:ext uri="{FF2B5EF4-FFF2-40B4-BE49-F238E27FC236}">
                <a16:creationId xmlns:a16="http://schemas.microsoft.com/office/drawing/2014/main" id="{F1901807-378D-4845-E4DC-3FF5AF7027DD}"/>
              </a:ext>
            </a:extLst>
          </p:cNvPr>
          <p:cNvSpPr>
            <a:spLocks noChangeArrowheads="1" noChangeShapeType="1" noTextEdit="1"/>
          </p:cNvSpPr>
          <p:nvPr/>
        </p:nvSpPr>
        <p:spPr bwMode="auto">
          <a:xfrm>
            <a:off x="4734560" y="3528159"/>
            <a:ext cx="3902630" cy="323801"/>
          </a:xfrm>
          <a:prstGeom prst="rect">
            <a:avLst/>
          </a:prstGeom>
        </p:spPr>
        <p:txBody>
          <a:bodyPr wrap="none" fromWordArt="1">
            <a:prstTxWarp prst="textPlain">
              <a:avLst>
                <a:gd name="adj" fmla="val 49900"/>
              </a:avLst>
            </a:prstTxWarp>
          </a:bodyPr>
          <a:lstStyle/>
          <a:p>
            <a:pPr algn="ct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Năm</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học</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2024 - 2025 </a:t>
            </a:r>
          </a:p>
        </p:txBody>
      </p:sp>
      <p:sp>
        <p:nvSpPr>
          <p:cNvPr id="9" name="TextBox 8">
            <a:extLst>
              <a:ext uri="{FF2B5EF4-FFF2-40B4-BE49-F238E27FC236}">
                <a16:creationId xmlns:a16="http://schemas.microsoft.com/office/drawing/2014/main" id="{76BE43B5-907D-8CFA-3235-D69FF9F6C9DC}"/>
              </a:ext>
            </a:extLst>
          </p:cNvPr>
          <p:cNvSpPr txBox="1"/>
          <p:nvPr/>
        </p:nvSpPr>
        <p:spPr>
          <a:xfrm>
            <a:off x="2620807" y="4620617"/>
            <a:ext cx="7337983" cy="954107"/>
          </a:xfrm>
          <a:prstGeom prst="rect">
            <a:avLst/>
          </a:prstGeom>
          <a:noFill/>
        </p:spPr>
        <p:txBody>
          <a:bodyPr wrap="square" rtlCol="0">
            <a:spAutoFit/>
          </a:bodyPr>
          <a:lstStyle/>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Nhữ</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Quỳnh</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Đơn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Trường</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Tiểu</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trấn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Lãng</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10"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961647"/>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TRƯỜNG TH THỊ TRẤN TIÊN LÃNG </a:t>
            </a:r>
          </a:p>
        </p:txBody>
      </p:sp>
      <p:cxnSp>
        <p:nvCxnSpPr>
          <p:cNvPr id="12" name="Straight Connector 11"/>
          <p:cNvCxnSpPr/>
          <p:nvPr/>
        </p:nvCxnSpPr>
        <p:spPr>
          <a:xfrm flipV="1">
            <a:off x="4565570" y="1386525"/>
            <a:ext cx="3957360" cy="25636"/>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Bộ SGK Lớp 6 - Kết nối tri thức với cuộc sống - Công ty Cổ phần Đầu tư và  Phát triển Giáo dục Phương Nam">
            <a:extLst>
              <a:ext uri="{FF2B5EF4-FFF2-40B4-BE49-F238E27FC236}">
                <a16:creationId xmlns:a16="http://schemas.microsoft.com/office/drawing/2014/main" id="{2C640D32-185A-0A0B-A87F-176130683FE8}"/>
              </a:ext>
            </a:extLst>
          </p:cNvPr>
          <p:cNvPicPr/>
          <p:nvPr/>
        </p:nvPicPr>
        <p:blipFill rotWithShape="1">
          <a:blip r:embed="rId4" cstate="print">
            <a:extLst>
              <a:ext uri="{28A0092B-C50C-407E-A947-70E740481C1C}">
                <a14:useLocalDpi xmlns:a14="http://schemas.microsoft.com/office/drawing/2010/main" val="0"/>
              </a:ext>
            </a:extLst>
          </a:blip>
          <a:srcRect l="-1" t="11803" r="3829" b="7963"/>
          <a:stretch/>
        </p:blipFill>
        <p:spPr bwMode="auto">
          <a:xfrm>
            <a:off x="120970" y="9390"/>
            <a:ext cx="1913569" cy="17170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925912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57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5" name="Group 14">
            <a:extLst>
              <a:ext uri="{FF2B5EF4-FFF2-40B4-BE49-F238E27FC236}">
                <a16:creationId xmlns:a16="http://schemas.microsoft.com/office/drawing/2014/main" id="{8FD8E5F2-102E-D7AE-1973-47CE73698947}"/>
              </a:ext>
            </a:extLst>
          </p:cNvPr>
          <p:cNvGrpSpPr/>
          <p:nvPr/>
        </p:nvGrpSpPr>
        <p:grpSpPr>
          <a:xfrm>
            <a:off x="2976978" y="3748874"/>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smtClean="0">
                  <a:solidFill>
                    <a:srgbClr val="C00000"/>
                  </a:solidFill>
                </a:rPr>
                <a:t>kh</a:t>
              </a:r>
              <a:r>
                <a:rPr lang="en-US" sz="5400" b="1" dirty="0" err="1" smtClean="0">
                  <a:solidFill>
                    <a:prstClr val="black"/>
                  </a:solidFill>
                </a:rPr>
                <a:t>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0166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en-US" sz="3600" b="1" i="1" dirty="0" err="1">
                <a:solidFill>
                  <a:srgbClr val="7030A0"/>
                </a:solidFill>
                <a:latin typeface="Cambria" panose="02040503050406030204" pitchFamily="18" charset="0"/>
                <a:ea typeface="Cambria" panose="02040503050406030204" pitchFamily="18" charset="0"/>
              </a:rPr>
              <a:t>đã</a:t>
            </a:r>
            <a:r>
              <a:rPr lang="en-US" sz="3600" b="1" i="1" dirty="0">
                <a:solidFill>
                  <a:srgbClr val="7030A0"/>
                </a:solidFill>
                <a:latin typeface="Cambria" panose="02040503050406030204" pitchFamily="18" charset="0"/>
                <a:ea typeface="Cambria" panose="02040503050406030204" pitchFamily="18" charset="0"/>
              </a:rPr>
              <a:t> </a:t>
            </a:r>
            <a:r>
              <a:rPr lang="en-US" sz="3600" b="1" i="1" dirty="0" err="1">
                <a:solidFill>
                  <a:srgbClr val="7030A0"/>
                </a:solidFill>
                <a:latin typeface="Cambria" panose="02040503050406030204" pitchFamily="18" charset="0"/>
                <a:ea typeface="Cambria" panose="02040503050406030204" pitchFamily="18" charset="0"/>
              </a:rPr>
              <a:t>có</a:t>
            </a:r>
            <a:r>
              <a:rPr lang="en-US" sz="3600" b="1" i="1" dirty="0">
                <a:solidFill>
                  <a:srgbClr val="7030A0"/>
                </a:solidFill>
                <a:latin typeface="Cambria" panose="02040503050406030204" pitchFamily="18" charset="0"/>
                <a:ea typeface="Cambria" panose="02040503050406030204" pitchFamily="18" charset="0"/>
              </a:rPr>
              <a:t> </a:t>
            </a:r>
            <a:r>
              <a:rPr lang="en-US" sz="3600" b="1" i="1">
                <a:solidFill>
                  <a:srgbClr val="7030A0"/>
                </a:solidFill>
                <a:latin typeface="Cambria" panose="02040503050406030204" pitchFamily="18" charset="0"/>
                <a:ea typeface="Cambria" panose="02040503050406030204" pitchFamily="18" charset="0"/>
              </a:rPr>
              <a:t>thể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a:t>
            </a:r>
            <a:r>
              <a:rPr lang="vi-VN" sz="3600" dirty="0">
                <a:solidFill>
                  <a:srgbClr val="C00000"/>
                </a:solidFill>
                <a:latin typeface="Calibri"/>
              </a:rPr>
              <a:t>thành công </a:t>
            </a:r>
            <a:r>
              <a:rPr lang="vi-VN" sz="3600" dirty="0">
                <a:solidFill>
                  <a:prstClr val="black"/>
                </a:solidFill>
                <a:latin typeface="Calibri"/>
              </a:rPr>
              <a:t>của Tạ Quang Bửu </a:t>
            </a:r>
            <a:r>
              <a:rPr lang="vi-VN" sz="3600" dirty="0">
                <a:solidFill>
                  <a:srgbClr val="C00000"/>
                </a:solidFill>
                <a:latin typeface="Calibri"/>
              </a:rPr>
              <a:t>rất giản dị</a:t>
            </a:r>
            <a:r>
              <a:rPr lang="vi-VN" sz="3600" dirty="0">
                <a:solidFill>
                  <a:prstClr val="black"/>
                </a:solidFill>
                <a:latin typeface="Calibri"/>
              </a:rPr>
              <a:t>: tự học, học suốt đời và học say mê. Ông có thói quen đọc sách ở mọi lúc, mọi nơi, đọc rất nhanh và nhớ rất lâu. Có lần, ngồi trên lưng ngựa, mải đọc sách, ông ngã tòm xuống suối. Tất cả những ai ở bên ông đều </a:t>
            </a:r>
            <a:r>
              <a:rPr lang="vi-VN" sz="3600" dirty="0">
                <a:solidFill>
                  <a:srgbClr val="C00000"/>
                </a:solidFill>
                <a:latin typeface="Calibri"/>
              </a:rPr>
              <a:t>khâm phục </a:t>
            </a:r>
            <a:r>
              <a:rPr lang="vi-VN" sz="3600" dirty="0">
                <a:solidFill>
                  <a:prstClr val="black"/>
                </a:solidFill>
                <a:latin typeface="Calibri"/>
              </a:rPr>
              <a:t>khả năng tự học của ông. Ông học từ lúc còn trẻ đến lúc cuối đời, ngay cả khi đau ốm.</a:t>
            </a:r>
          </a:p>
        </p:txBody>
      </p:sp>
    </p:spTree>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a:t>
            </a:r>
            <a:r>
              <a:rPr lang="vi-VN" sz="2800" dirty="0">
                <a:solidFill>
                  <a:srgbClr val="C00000"/>
                </a:solidFill>
                <a:latin typeface="Calibri"/>
              </a:rPr>
              <a:t>tấm gương </a:t>
            </a:r>
            <a:r>
              <a:rPr lang="vi-VN" sz="2800" dirty="0">
                <a:solidFill>
                  <a:prstClr val="black"/>
                </a:solidFill>
                <a:latin typeface="Calibri"/>
              </a:rPr>
              <a:t>của việc học </a:t>
            </a:r>
            <a:r>
              <a:rPr lang="vi-VN" sz="2800" dirty="0">
                <a:solidFill>
                  <a:srgbClr val="C00000"/>
                </a:solidFill>
                <a:latin typeface="Calibri"/>
              </a:rPr>
              <a:t>toàn diện</a:t>
            </a:r>
            <a:r>
              <a:rPr lang="vi-VN" sz="2800" dirty="0">
                <a:solidFill>
                  <a:prstClr val="black"/>
                </a:solidFill>
                <a:latin typeface="Calibri"/>
              </a:rPr>
              <a:t>.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a:t>
            </a:r>
            <a:r>
              <a:rPr lang="vi-VN" sz="2800" dirty="0">
                <a:solidFill>
                  <a:srgbClr val="C00000"/>
                </a:solidFill>
                <a:latin typeface="Calibri"/>
              </a:rPr>
              <a:t>hoàn hảo </a:t>
            </a:r>
            <a:r>
              <a:rPr lang="vi-VN" sz="2800" dirty="0">
                <a:solidFill>
                  <a:prstClr val="black"/>
                </a:solidFill>
                <a:latin typeface="Calibri"/>
              </a:rPr>
              <a:t>đến mức người Anh phải </a:t>
            </a:r>
            <a:r>
              <a:rPr lang="vi-VN" sz="2800" dirty="0">
                <a:solidFill>
                  <a:srgbClr val="C00000"/>
                </a:solidFill>
                <a:latin typeface="Calibri"/>
              </a:rPr>
              <a:t>kinh ngạc</a:t>
            </a:r>
            <a:r>
              <a:rPr lang="vi-VN" sz="2800" dirty="0">
                <a:solidFill>
                  <a:prstClr val="black"/>
                </a:solidFill>
                <a:latin typeface="Calibri"/>
              </a:rPr>
              <a:t>”. Ngoài ra, ông còn có </a:t>
            </a:r>
            <a:r>
              <a:rPr lang="vi-VN" sz="2800" dirty="0">
                <a:solidFill>
                  <a:srgbClr val="C00000"/>
                </a:solidFill>
                <a:latin typeface="Calibri"/>
              </a:rPr>
              <a:t>hiểu biết sâu rộng </a:t>
            </a:r>
            <a:r>
              <a:rPr lang="vi-VN" sz="2800" dirty="0">
                <a:solidFill>
                  <a:prstClr val="black"/>
                </a:solidFill>
                <a:latin typeface="Calibri"/>
              </a:rPr>
              <a:t>về âm nhạc, hội hoạ, kiến trúc, thể thao,... Ông luôn tranh thủ thời gian </a:t>
            </a:r>
            <a:r>
              <a:rPr lang="vi-VN" sz="2800" dirty="0">
                <a:solidFill>
                  <a:srgbClr val="C00000"/>
                </a:solidFill>
                <a:latin typeface="Calibri"/>
              </a:rPr>
              <a:t>tự học</a:t>
            </a:r>
            <a:r>
              <a:rPr lang="vi-VN" sz="2800" dirty="0">
                <a:solidFill>
                  <a:prstClr val="black"/>
                </a:solidFill>
                <a:latin typeface="Calibri"/>
              </a:rPr>
              <a:t>, để thoả mãn niềm </a:t>
            </a:r>
            <a:r>
              <a:rPr lang="vi-VN" sz="2800" dirty="0">
                <a:solidFill>
                  <a:srgbClr val="C00000"/>
                </a:solidFill>
                <a:latin typeface="Calibri"/>
              </a:rPr>
              <a:t>đam mê </a:t>
            </a:r>
            <a:r>
              <a:rPr lang="vi-VN" sz="2800" dirty="0">
                <a:solidFill>
                  <a:prstClr val="black"/>
                </a:solidFill>
                <a:latin typeface="Calibri"/>
              </a:rPr>
              <a:t>của mình. Nhiều người coi ông là “Lê Quý Đôn thời nay”.</a:t>
            </a:r>
          </a:p>
        </p:txBody>
      </p:sp>
    </p:spTree>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97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enjamin Franklin  Tấm Gương Khát Khao Tự Học Suốt Đời Của Cha Già Nước Mỹ  1000 Bài Học Danh Nhân_720pFH">
            <a:hlinkClick r:id="" action="ppaction://media"/>
            <a:extLst>
              <a:ext uri="{FF2B5EF4-FFF2-40B4-BE49-F238E27FC236}">
                <a16:creationId xmlns:a16="http://schemas.microsoft.com/office/drawing/2014/main" id="{958919AB-91D3-0FE6-3FB8-DB5838EF3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65564" cy="6786880"/>
          </a:xfrm>
          <a:prstGeom prst="rect">
            <a:avLst/>
          </a:prstGeom>
        </p:spPr>
      </p:pic>
    </p:spTree>
    <p:extLst>
      <p:ext uri="{BB962C8B-B14F-4D97-AF65-F5344CB8AC3E}">
        <p14:creationId xmlns:p14="http://schemas.microsoft.com/office/powerpoint/2010/main" val="34897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6"/>
          <a:stretch>
            <a:fillRect/>
          </a:stretch>
        </p:blipFill>
        <p:spPr>
          <a:xfrm>
            <a:off x="-212665" y="-220478"/>
            <a:ext cx="1523956" cy="1508868"/>
          </a:xfrm>
          <a:prstGeom prst="rect">
            <a:avLst/>
          </a:prstGeom>
        </p:spPr>
      </p:pic>
      <p:sp>
        <p:nvSpPr>
          <p:cNvPr id="15" name="TextBox 14">
            <a:extLst>
              <a:ext uri="{FF2B5EF4-FFF2-40B4-BE49-F238E27FC236}">
                <a16:creationId xmlns:a16="http://schemas.microsoft.com/office/drawing/2014/main" id="{B8B30BF4-71C1-44D8-86F5-3CB8F71A4438}"/>
              </a:ext>
            </a:extLst>
          </p:cNvPr>
          <p:cNvSpPr txBox="1"/>
          <p:nvPr/>
        </p:nvSpPr>
        <p:spPr>
          <a:xfrm>
            <a:off x="1716932" y="90439"/>
            <a:ext cx="9722393" cy="1446550"/>
          </a:xfrm>
          <a:prstGeom prst="rect">
            <a:avLst/>
          </a:prstGeom>
          <a:noFill/>
        </p:spPr>
        <p:txBody>
          <a:bodyPr wrap="square" rtlCol="0">
            <a:spAutoFit/>
          </a:bodyPr>
          <a:lstStyle/>
          <a:p>
            <a:r>
              <a:rPr lang="en-US" sz="44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Lời nhận xét dưới đây cho em hiểu điều gì về giáo sư Tạ Quang Bửu?</a:t>
            </a:r>
            <a:endParaRPr lang="en-US" sz="44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endParaRPr>
          </a:p>
        </p:txBody>
      </p:sp>
      <p:pic>
        <p:nvPicPr>
          <p:cNvPr id="6" name="Picture 5">
            <a:extLst>
              <a:ext uri="{FF2B5EF4-FFF2-40B4-BE49-F238E27FC236}">
                <a16:creationId xmlns:a16="http://schemas.microsoft.com/office/drawing/2014/main" id="{CF7BB4EB-C6CB-4972-BABC-9D174115E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642" y="1571614"/>
            <a:ext cx="11672715" cy="4997998"/>
          </a:xfrm>
          <a:prstGeom prst="rect">
            <a:avLst/>
          </a:prstGeom>
        </p:spPr>
      </p:pic>
    </p:spTree>
    <p:extLst>
      <p:ext uri="{BB962C8B-B14F-4D97-AF65-F5344CB8AC3E}">
        <p14:creationId xmlns:p14="http://schemas.microsoft.com/office/powerpoint/2010/main" val="420962849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92129" y="2580968"/>
            <a:ext cx="553851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Tìm</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từ</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khó</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đọc</a:t>
            </a:r>
            <a:endPar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Tìm</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câu</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dài</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cách</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ngắt</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hơi</a:t>
            </a:r>
            <a:endPar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baseline="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Tìm</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hiểu</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của</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từ</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khó</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bài</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56346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3259864" y="2458575"/>
            <a:ext cx="4965131" cy="1014963"/>
            <a:chOff x="1896277" y="2482005"/>
            <a:chExt cx="3882349" cy="8418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053759" y="2482005"/>
              <a:ext cx="3724867" cy="765828"/>
            </a:xfrm>
            <a:prstGeom prst="rect">
              <a:avLst/>
            </a:prstGeom>
            <a:noFill/>
          </p:spPr>
          <p:txBody>
            <a:bodyPr wrap="square" rtlCol="0">
              <a:spAutoFit/>
            </a:bodyPr>
            <a:lstStyle/>
            <a:p>
              <a:pPr lvl="0"/>
              <a:r>
                <a:rPr lang="en-US" sz="5400" b="1" noProof="0" dirty="0" err="1" smtClean="0">
                  <a:solidFill>
                    <a:prstClr val="black"/>
                  </a:solidFill>
                </a:rPr>
                <a:t>Tạ</a:t>
              </a:r>
              <a:r>
                <a:rPr lang="en-US" sz="5400" b="1" noProof="0" dirty="0" smtClean="0">
                  <a:solidFill>
                    <a:prstClr val="black"/>
                  </a:solidFill>
                </a:rPr>
                <a:t> </a:t>
              </a:r>
              <a:r>
                <a:rPr lang="en-US" sz="5400" b="1" noProof="0" dirty="0" err="1" smtClean="0">
                  <a:solidFill>
                    <a:prstClr val="black"/>
                  </a:solidFill>
                </a:rPr>
                <a:t>Quang</a:t>
              </a:r>
              <a:r>
                <a:rPr lang="en-US" sz="5400" b="1" noProof="0" dirty="0" smtClean="0">
                  <a:solidFill>
                    <a:prstClr val="black"/>
                  </a:solidFill>
                </a:rPr>
                <a:t> </a:t>
              </a:r>
              <a:r>
                <a:rPr lang="en-US" sz="5400" b="1" noProof="0" dirty="0" err="1" smtClean="0">
                  <a:solidFill>
                    <a:prstClr val="black"/>
                  </a:solidFill>
                </a:rPr>
                <a:t>B</a:t>
              </a:r>
              <a:r>
                <a:rPr lang="en-US" sz="5400" b="1" noProof="0" dirty="0" err="1" smtClean="0">
                  <a:solidFill>
                    <a:srgbClr val="C00000"/>
                  </a:solidFill>
                </a:rPr>
                <a:t>ửu</a:t>
              </a:r>
              <a:endParaRPr kumimoji="0" lang="en-US" sz="5400" b="1" i="0" u="none" strike="noStrike" kern="1200" cap="none" spc="0" normalizeH="0" baseline="0" noProof="0" dirty="0">
                <a:ln>
                  <a:noFill/>
                </a:ln>
                <a:solidFill>
                  <a:srgbClr val="C00000"/>
                </a:solidFill>
                <a:effectLst/>
                <a:uLnTx/>
                <a:uFillTx/>
                <a:latin typeface="Calibri"/>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2965789" y="417285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noProof="0" dirty="0">
                  <a:solidFill>
                    <a:prstClr val="black"/>
                  </a:solidFill>
                </a:rPr>
                <a:t> </a:t>
              </a:r>
              <a:r>
                <a:rPr lang="en-US" sz="5400" b="1" noProof="0" dirty="0" err="1" smtClean="0">
                  <a:solidFill>
                    <a:srgbClr val="C00000"/>
                  </a:solidFill>
                </a:rPr>
                <a:t>uyên</a:t>
              </a:r>
              <a:r>
                <a:rPr lang="en-US" sz="5400" b="1" noProof="0" dirty="0" smtClean="0">
                  <a:solidFill>
                    <a:prstClr val="black"/>
                  </a:solidFill>
                </a:rPr>
                <a:t> </a:t>
              </a:r>
              <a:r>
                <a:rPr lang="en-US" sz="5400" b="1" noProof="0" dirty="0" err="1" smtClean="0">
                  <a:solidFill>
                    <a:prstClr val="black"/>
                  </a:solidFill>
                </a:rPr>
                <a:t>bác</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1032</Words>
  <Application>Microsoft Office PowerPoint</Application>
  <PresentationFormat>Widescreen</PresentationFormat>
  <Paragraphs>58</Paragraphs>
  <Slides>24</Slides>
  <Notes>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微软雅黑</vt:lpstr>
      <vt:lpstr>#9Slide05 Bodega Script</vt:lpstr>
      <vt:lpstr>Arial</vt:lpstr>
      <vt:lpstr>Calibri</vt:lpstr>
      <vt:lpstr>Calibri Light</vt:lpstr>
      <vt:lpstr>Cambria</vt:lpstr>
      <vt:lpstr>iCiel Pequena</vt:lpstr>
      <vt:lpstr>LNTH-LuoLuoNotangYuanTi 1</vt:lpstr>
      <vt:lpstr>Nunito Black</vt:lpstr>
      <vt:lpstr>Times New Roman</vt:lpstr>
      <vt:lpstr>UVN Banh Mi</vt:lpstr>
      <vt:lpstr>1_Office Theme</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2024-09-05T01:52:44Z</dcterms:created>
  <dcterms:modified xsi:type="dcterms:W3CDTF">2024-12-04T15:06:56Z</dcterms:modified>
</cp:coreProperties>
</file>