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7" r:id="rId2"/>
  </p:sldMasterIdLst>
  <p:notesMasterIdLst>
    <p:notesMasterId r:id="rId19"/>
  </p:notesMasterIdLst>
  <p:handoutMasterIdLst>
    <p:handoutMasterId r:id="rId20"/>
  </p:handoutMasterIdLst>
  <p:sldIdLst>
    <p:sldId id="333" r:id="rId3"/>
    <p:sldId id="303" r:id="rId4"/>
    <p:sldId id="322" r:id="rId5"/>
    <p:sldId id="323" r:id="rId6"/>
    <p:sldId id="324" r:id="rId7"/>
    <p:sldId id="325" r:id="rId8"/>
    <p:sldId id="302" r:id="rId9"/>
    <p:sldId id="294" r:id="rId10"/>
    <p:sldId id="305" r:id="rId11"/>
    <p:sldId id="314" r:id="rId12"/>
    <p:sldId id="328" r:id="rId13"/>
    <p:sldId id="329" r:id="rId14"/>
    <p:sldId id="330" r:id="rId15"/>
    <p:sldId id="321" r:id="rId16"/>
    <p:sldId id="331" r:id="rId17"/>
    <p:sldId id="327"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6D1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varScale="1">
        <p:scale>
          <a:sx n="42" d="100"/>
          <a:sy n="42" d="100"/>
        </p:scale>
        <p:origin x="774"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567599-CE24-444A-BF53-3A3187010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7FA7CA-02F4-4E7B-8170-B58BF65709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97411F-F108-4A4A-8752-1BD068DED8E5}" type="datetimeFigureOut">
              <a:rPr lang="en-US" smtClean="0"/>
              <a:t>12/4/2024</a:t>
            </a:fld>
            <a:endParaRPr lang="en-US"/>
          </a:p>
        </p:txBody>
      </p:sp>
      <p:sp>
        <p:nvSpPr>
          <p:cNvPr id="4" name="Footer Placeholder 3">
            <a:extLst>
              <a:ext uri="{FF2B5EF4-FFF2-40B4-BE49-F238E27FC236}">
                <a16:creationId xmlns:a16="http://schemas.microsoft.com/office/drawing/2014/main" id="{30F1F881-6AD2-4BD8-8B0C-2533818824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7265A4-ED37-473C-95EF-E42C9D1CD6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CE20D2-A2DB-42A2-92F3-C26E23DE45E6}" type="slidenum">
              <a:rPr lang="en-US" smtClean="0"/>
              <a:t>‹#›</a:t>
            </a:fld>
            <a:endParaRPr lang="en-US"/>
          </a:p>
        </p:txBody>
      </p:sp>
    </p:spTree>
    <p:extLst>
      <p:ext uri="{BB962C8B-B14F-4D97-AF65-F5344CB8AC3E}">
        <p14:creationId xmlns:p14="http://schemas.microsoft.com/office/powerpoint/2010/main" val="4228248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61958-BC78-43E2-A926-C7D744D4263D}"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0C76-EDF6-4307-A2F0-7DD77B985472}" type="slidenum">
              <a:rPr lang="en-US" smtClean="0"/>
              <a:t>‹#›</a:t>
            </a:fld>
            <a:endParaRPr lang="en-US"/>
          </a:p>
        </p:txBody>
      </p:sp>
    </p:spTree>
    <p:extLst>
      <p:ext uri="{BB962C8B-B14F-4D97-AF65-F5344CB8AC3E}">
        <p14:creationId xmlns:p14="http://schemas.microsoft.com/office/powerpoint/2010/main" val="152384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F09849E-9011-4D69-9F1A-9BE227B7078D}" type="slidenum">
              <a:rPr lang="en-US" smtClean="0"/>
              <a:t>1</a:t>
            </a:fld>
            <a:endParaRPr lang="en-US"/>
          </a:p>
        </p:txBody>
      </p:sp>
    </p:spTree>
    <p:extLst>
      <p:ext uri="{BB962C8B-B14F-4D97-AF65-F5344CB8AC3E}">
        <p14:creationId xmlns:p14="http://schemas.microsoft.com/office/powerpoint/2010/main" val="250143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2</a:t>
            </a:fld>
            <a:endParaRPr lang="en-US"/>
          </a:p>
        </p:txBody>
      </p:sp>
    </p:spTree>
    <p:extLst>
      <p:ext uri="{BB962C8B-B14F-4D97-AF65-F5344CB8AC3E}">
        <p14:creationId xmlns:p14="http://schemas.microsoft.com/office/powerpoint/2010/main" val="27947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8</a:t>
            </a:fld>
            <a:endParaRPr lang="en-US"/>
          </a:p>
        </p:txBody>
      </p:sp>
    </p:spTree>
    <p:extLst>
      <p:ext uri="{BB962C8B-B14F-4D97-AF65-F5344CB8AC3E}">
        <p14:creationId xmlns:p14="http://schemas.microsoft.com/office/powerpoint/2010/main" val="126925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9</a:t>
            </a:fld>
            <a:endParaRPr lang="en-US"/>
          </a:p>
        </p:txBody>
      </p:sp>
    </p:spTree>
    <p:extLst>
      <p:ext uri="{BB962C8B-B14F-4D97-AF65-F5344CB8AC3E}">
        <p14:creationId xmlns:p14="http://schemas.microsoft.com/office/powerpoint/2010/main" val="102339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16</a:t>
            </a:fld>
            <a:endParaRPr lang="en-US"/>
          </a:p>
        </p:txBody>
      </p:sp>
    </p:spTree>
    <p:extLst>
      <p:ext uri="{BB962C8B-B14F-4D97-AF65-F5344CB8AC3E}">
        <p14:creationId xmlns:p14="http://schemas.microsoft.com/office/powerpoint/2010/main" val="426901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12/4/2024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721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12/4/2024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81846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12/4/2024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01175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p:txBody>
          <a:bodyPr/>
          <a:lstStyle/>
          <a:p>
            <a:fld id="{2DE3B5F3-BE92-4EF9-91A2-CD4E3ACA60A0}" type="datetimeFigureOut">
              <a:rPr lang="en-US" smtClean="0"/>
              <a:t>12/4/2024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6702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p:txBody>
          <a:bodyPr/>
          <a:lstStyle/>
          <a:p>
            <a:fld id="{2DE3B5F3-BE92-4EF9-91A2-CD4E3ACA60A0}" type="datetimeFigureOut">
              <a:rPr lang="en-US" smtClean="0"/>
              <a:t>12/4/2024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205053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p:txBody>
          <a:bodyPr/>
          <a:lstStyle/>
          <a:p>
            <a:fld id="{2DE3B5F3-BE92-4EF9-91A2-CD4E3ACA60A0}" type="datetimeFigureOut">
              <a:rPr lang="en-US" smtClean="0"/>
              <a:t>12/4/2024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41774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p:txBody>
          <a:bodyPr/>
          <a:lstStyle/>
          <a:p>
            <a:fld id="{2DE3B5F3-BE92-4EF9-91A2-CD4E3ACA60A0}" type="datetimeFigureOut">
              <a:rPr lang="en-US" smtClean="0"/>
              <a:t>12/4/2024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581293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p:txBody>
          <a:bodyPr/>
          <a:lstStyle/>
          <a:p>
            <a:fld id="{2DE3B5F3-BE92-4EF9-91A2-CD4E3ACA60A0}" type="datetimeFigureOut">
              <a:rPr lang="en-US" smtClean="0"/>
              <a:t>12/4/2024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11437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p:txBody>
          <a:bodyPr/>
          <a:lstStyle/>
          <a:p>
            <a:fld id="{2DE3B5F3-BE92-4EF9-91A2-CD4E3ACA60A0}" type="datetimeFigureOut">
              <a:rPr lang="en-US" smtClean="0"/>
              <a:t>12/4/2024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976999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p:txBody>
          <a:bodyPr/>
          <a:lstStyle/>
          <a:p>
            <a:fld id="{2DE3B5F3-BE92-4EF9-91A2-CD4E3ACA60A0}" type="datetimeFigureOut">
              <a:rPr lang="en-US" smtClean="0"/>
              <a:t>12/4/2024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46133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p:txBody>
          <a:bodyPr/>
          <a:lstStyle/>
          <a:p>
            <a:fld id="{2DE3B5F3-BE92-4EF9-91A2-CD4E3ACA60A0}" type="datetimeFigureOut">
              <a:rPr lang="en-US" smtClean="0"/>
              <a:t>12/4/2024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64123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12/4/2024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628557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p:txBody>
          <a:bodyPr/>
          <a:lstStyle/>
          <a:p>
            <a:fld id="{2DE3B5F3-BE92-4EF9-91A2-CD4E3ACA60A0}" type="datetimeFigureOut">
              <a:rPr lang="en-US" smtClean="0"/>
              <a:t>12/4/2024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51094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p:txBody>
          <a:bodyPr/>
          <a:lstStyle/>
          <a:p>
            <a:fld id="{2DE3B5F3-BE92-4EF9-91A2-CD4E3ACA60A0}" type="datetimeFigureOut">
              <a:rPr lang="en-US" smtClean="0"/>
              <a:t>12/4/2024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081755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p:txBody>
          <a:bodyPr/>
          <a:lstStyle/>
          <a:p>
            <a:fld id="{2DE3B5F3-BE92-4EF9-91A2-CD4E3ACA60A0}" type="datetimeFigureOut">
              <a:rPr lang="en-US" smtClean="0"/>
              <a:t>12/4/2024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57826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12/4/2024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81145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12/4/2024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985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12/4/2024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76575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12/4/2024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21120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12/4/2024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224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12/4/2024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036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12/4/2024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2874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A331029A-712D-886D-9ACD-8DE2A49639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74427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76420-7151-43DA-906C-0CC095EEA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AB3BC-14E7-41AB-8B6B-90210DD53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3BC8-80FD-4F8A-AA29-16F18BA86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5F3-BE92-4EF9-91A2-CD4E3ACA60A0}" type="datetimeFigureOut">
              <a:rPr lang="en-US" smtClean="0"/>
              <a:t>12/4/2024</a:t>
            </a:fld>
            <a:endParaRPr lang="en-US"/>
          </a:p>
        </p:txBody>
      </p:sp>
      <p:sp>
        <p:nvSpPr>
          <p:cNvPr id="5" name="Footer Placeholder 4">
            <a:extLst>
              <a:ext uri="{FF2B5EF4-FFF2-40B4-BE49-F238E27FC236}">
                <a16:creationId xmlns:a16="http://schemas.microsoft.com/office/drawing/2014/main" id="{22088B04-5E23-453C-A39D-DC053807A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9675C8-3E58-4486-A213-DDA8ADBD9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EC0A4-64FE-4C07-A9B6-F81E00B6027F}"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90F50C83-16FF-8019-5E45-7BC9FDB5E3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17983031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5" r:id="rId3"/>
    <p:sldLayoutId id="2147483756" r:id="rId4"/>
    <p:sldLayoutId id="2147483757" r:id="rId5"/>
    <p:sldLayoutId id="2147483758" r:id="rId6"/>
    <p:sldLayoutId id="2147483759"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eg"/><Relationship Id="rId7" Type="http://schemas.microsoft.com/office/2007/relationships/hdphoto" Target="../media/hdphoto11.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10.wdp"/><Relationship Id="rId4" Type="http://schemas.openxmlformats.org/officeDocument/2006/relationships/image" Target="../media/image20.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8.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svg"/><Relationship Id="rId12"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image" Target="../media/image9.svg"/><Relationship Id="rId12" Type="http://schemas.microsoft.com/office/2007/relationships/hdphoto" Target="../media/hdphoto6.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7.png"/><Relationship Id="rId9" Type="http://schemas.openxmlformats.org/officeDocument/2006/relationships/image" Target="../media/image13.png"/><Relationship Id="rId14"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7.png"/><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eg"/><Relationship Id="rId7" Type="http://schemas.microsoft.com/office/2007/relationships/hdphoto" Target="../media/hdphoto1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5.png"/><Relationship Id="rId5" Type="http://schemas.microsoft.com/office/2007/relationships/hdphoto" Target="../media/hdphoto10.wdp"/><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BEB1B2B-6C0A-6356-AADF-04944FBAE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390"/>
            <a:ext cx="12192001" cy="6848610"/>
          </a:xfrm>
          <a:prstGeom prst="rect">
            <a:avLst/>
          </a:prstGeom>
        </p:spPr>
      </p:pic>
      <p:sp>
        <p:nvSpPr>
          <p:cNvPr id="6" name="TextBox 5">
            <a:extLst>
              <a:ext uri="{FF2B5EF4-FFF2-40B4-BE49-F238E27FC236}">
                <a16:creationId xmlns:a16="http://schemas.microsoft.com/office/drawing/2014/main" id="{C9FBABA7-9883-ECB9-7DA9-8452E17D3D20}"/>
              </a:ext>
            </a:extLst>
          </p:cNvPr>
          <p:cNvSpPr txBox="1"/>
          <p:nvPr/>
        </p:nvSpPr>
        <p:spPr>
          <a:xfrm>
            <a:off x="401320" y="1653960"/>
            <a:ext cx="11978640" cy="1077218"/>
          </a:xfrm>
          <a:prstGeom prst="rect">
            <a:avLst/>
          </a:prstGeom>
          <a:no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DẠY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 MÔN </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TOÁN</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p>
          <a:p>
            <a:pPr algn="ctr"/>
            <a:r>
              <a:rPr lang="en-US" sz="2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 TRÌNH GIÁO DỤC PHỔ THÔNG 2018</a:t>
            </a:r>
          </a:p>
        </p:txBody>
      </p:sp>
      <p:sp>
        <p:nvSpPr>
          <p:cNvPr id="7" name="Text Box 32">
            <a:extLst>
              <a:ext uri="{FF2B5EF4-FFF2-40B4-BE49-F238E27FC236}">
                <a16:creationId xmlns:a16="http://schemas.microsoft.com/office/drawing/2014/main" id="{6307C5CE-F17C-112A-D1D1-26A6B5A54E34}"/>
              </a:ext>
            </a:extLst>
          </p:cNvPr>
          <p:cNvSpPr txBox="1">
            <a:spLocks noChangeArrowheads="1"/>
          </p:cNvSpPr>
          <p:nvPr/>
        </p:nvSpPr>
        <p:spPr bwMode="auto">
          <a:xfrm>
            <a:off x="2235200" y="563955"/>
            <a:ext cx="84511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solidFill>
                  <a:srgbClr val="002060"/>
                </a:solidFill>
                <a:effectLst>
                  <a:outerShdw blurRad="38100" dist="38100" dir="2700000" algn="tl">
                    <a:srgbClr val="000000">
                      <a:alpha val="43137"/>
                    </a:srgbClr>
                  </a:outerShdw>
                </a:effectLst>
                <a:latin typeface="Times New Roman" panose="02020603050405020304" pitchFamily="18" charset="0"/>
              </a:rPr>
              <a:t>PHÒNG GIÁO DỤC VÀ ĐÀO TẠO  HUYỆN TIÊN LÃNG</a:t>
            </a:r>
          </a:p>
        </p:txBody>
      </p:sp>
      <p:sp>
        <p:nvSpPr>
          <p:cNvPr id="8" name="WordArt 41">
            <a:extLst>
              <a:ext uri="{FF2B5EF4-FFF2-40B4-BE49-F238E27FC236}">
                <a16:creationId xmlns:a16="http://schemas.microsoft.com/office/drawing/2014/main" id="{F1901807-378D-4845-E4DC-3FF5AF7027DD}"/>
              </a:ext>
            </a:extLst>
          </p:cNvPr>
          <p:cNvSpPr>
            <a:spLocks noChangeArrowheads="1" noChangeShapeType="1" noTextEdit="1"/>
          </p:cNvSpPr>
          <p:nvPr/>
        </p:nvSpPr>
        <p:spPr bwMode="auto">
          <a:xfrm>
            <a:off x="4734560" y="3528159"/>
            <a:ext cx="3902630" cy="323801"/>
          </a:xfrm>
          <a:prstGeom prst="rect">
            <a:avLst/>
          </a:prstGeom>
        </p:spPr>
        <p:txBody>
          <a:bodyPr wrap="none" fromWordArt="1">
            <a:prstTxWarp prst="textPlain">
              <a:avLst>
                <a:gd name="adj" fmla="val 49900"/>
              </a:avLst>
            </a:prstTxWarp>
          </a:bodyPr>
          <a:lstStyle/>
          <a:p>
            <a:pPr algn="ctr"/>
            <a:r>
              <a:rPr lang="en-US" b="1" kern="10" spc="50" dirty="0" err="1">
                <a:ln w="9525" cmpd="sng">
                  <a:solidFill>
                    <a:schemeClr val="accent1"/>
                  </a:solidFill>
                  <a:prstDash val="solid"/>
                </a:ln>
                <a:solidFill>
                  <a:srgbClr val="CC00CC"/>
                </a:solidFill>
                <a:effectLst>
                  <a:glow rad="38100">
                    <a:schemeClr val="accent1">
                      <a:alpha val="40000"/>
                    </a:schemeClr>
                  </a:glow>
                </a:effectLst>
                <a:latin typeface="Times New Roman" panose="02020603050405020304" pitchFamily="18" charset="0"/>
                <a:cs typeface="Times New Roman" panose="02020603050405020304" pitchFamily="18" charset="0"/>
              </a:rPr>
              <a:t>Năm</a:t>
            </a:r>
            <a:r>
              <a:rPr lang="en-US" b="1" kern="10" spc="50" dirty="0">
                <a:ln w="9525" cmpd="sng">
                  <a:solidFill>
                    <a:schemeClr val="accent1"/>
                  </a:solidFill>
                  <a:prstDash val="solid"/>
                </a:ln>
                <a:solidFill>
                  <a:srgbClr val="CC00CC"/>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b="1" kern="10" spc="50" dirty="0" err="1">
                <a:ln w="9525" cmpd="sng">
                  <a:solidFill>
                    <a:schemeClr val="accent1"/>
                  </a:solidFill>
                  <a:prstDash val="solid"/>
                </a:ln>
                <a:solidFill>
                  <a:srgbClr val="CC00CC"/>
                </a:solidFill>
                <a:effectLst>
                  <a:glow rad="38100">
                    <a:schemeClr val="accent1">
                      <a:alpha val="40000"/>
                    </a:schemeClr>
                  </a:glow>
                </a:effectLst>
                <a:latin typeface="Times New Roman" panose="02020603050405020304" pitchFamily="18" charset="0"/>
                <a:cs typeface="Times New Roman" panose="02020603050405020304" pitchFamily="18" charset="0"/>
              </a:rPr>
              <a:t>học</a:t>
            </a:r>
            <a:r>
              <a:rPr lang="en-US" b="1" kern="10" spc="50" dirty="0">
                <a:ln w="9525" cmpd="sng">
                  <a:solidFill>
                    <a:schemeClr val="accent1"/>
                  </a:solidFill>
                  <a:prstDash val="solid"/>
                </a:ln>
                <a:solidFill>
                  <a:srgbClr val="CC00CC"/>
                </a:solidFill>
                <a:effectLst>
                  <a:glow rad="38100">
                    <a:schemeClr val="accent1">
                      <a:alpha val="40000"/>
                    </a:schemeClr>
                  </a:glow>
                </a:effectLst>
                <a:latin typeface="Times New Roman" panose="02020603050405020304" pitchFamily="18" charset="0"/>
                <a:cs typeface="Times New Roman" panose="02020603050405020304" pitchFamily="18" charset="0"/>
              </a:rPr>
              <a:t> 2024 - 2025 </a:t>
            </a:r>
          </a:p>
        </p:txBody>
      </p:sp>
      <p:sp>
        <p:nvSpPr>
          <p:cNvPr id="9" name="TextBox 8">
            <a:extLst>
              <a:ext uri="{FF2B5EF4-FFF2-40B4-BE49-F238E27FC236}">
                <a16:creationId xmlns:a16="http://schemas.microsoft.com/office/drawing/2014/main" id="{76BE43B5-907D-8CFA-3235-D69FF9F6C9DC}"/>
              </a:ext>
            </a:extLst>
          </p:cNvPr>
          <p:cNvSpPr txBox="1"/>
          <p:nvPr/>
        </p:nvSpPr>
        <p:spPr>
          <a:xfrm>
            <a:off x="2620807" y="4620617"/>
            <a:ext cx="7337983" cy="954107"/>
          </a:xfrm>
          <a:prstGeom prst="rect">
            <a:avLst/>
          </a:prstGeom>
          <a:noFill/>
        </p:spPr>
        <p:txBody>
          <a:bodyPr wrap="square" rtlCol="0">
            <a:spAutoFit/>
          </a:bodyPr>
          <a:lstStyle/>
          <a:p>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Giáo</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viên</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Nhữ</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Thị</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Ngọc</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Quỳnh</a:t>
            </a:r>
            <a:endPar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endParaRPr>
          </a:p>
          <a:p>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Đơn</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vị</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Trường</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Tiểu</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học</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Thị</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trấn</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Tiên</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Lãng</a:t>
            </a:r>
            <a:endPar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
        <p:nvSpPr>
          <p:cNvPr id="10" name="Text Box 32">
            <a:extLst>
              <a:ext uri="{FF2B5EF4-FFF2-40B4-BE49-F238E27FC236}">
                <a16:creationId xmlns:a16="http://schemas.microsoft.com/office/drawing/2014/main" id="{6307C5CE-F17C-112A-D1D1-26A6B5A54E34}"/>
              </a:ext>
            </a:extLst>
          </p:cNvPr>
          <p:cNvSpPr txBox="1">
            <a:spLocks noChangeArrowheads="1"/>
          </p:cNvSpPr>
          <p:nvPr/>
        </p:nvSpPr>
        <p:spPr bwMode="auto">
          <a:xfrm>
            <a:off x="2235200" y="961647"/>
            <a:ext cx="84511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solidFill>
                  <a:srgbClr val="002060"/>
                </a:solidFill>
                <a:effectLst>
                  <a:outerShdw blurRad="38100" dist="38100" dir="2700000" algn="tl">
                    <a:srgbClr val="000000">
                      <a:alpha val="43137"/>
                    </a:srgbClr>
                  </a:outerShdw>
                </a:effectLst>
                <a:latin typeface="Times New Roman" panose="02020603050405020304" pitchFamily="18" charset="0"/>
              </a:rPr>
              <a:t>TRƯỜNG TH THỊ TRẤN TIÊN LÃNG </a:t>
            </a:r>
          </a:p>
        </p:txBody>
      </p:sp>
      <p:cxnSp>
        <p:nvCxnSpPr>
          <p:cNvPr id="12" name="Straight Connector 11"/>
          <p:cNvCxnSpPr/>
          <p:nvPr/>
        </p:nvCxnSpPr>
        <p:spPr>
          <a:xfrm flipV="1">
            <a:off x="4565570" y="1386525"/>
            <a:ext cx="3957360" cy="25636"/>
          </a:xfrm>
          <a:prstGeom prst="line">
            <a:avLst/>
          </a:prstGeom>
        </p:spPr>
        <p:style>
          <a:lnRef idx="3">
            <a:schemeClr val="dk1"/>
          </a:lnRef>
          <a:fillRef idx="0">
            <a:schemeClr val="dk1"/>
          </a:fillRef>
          <a:effectRef idx="2">
            <a:schemeClr val="dk1"/>
          </a:effectRef>
          <a:fontRef idx="minor">
            <a:schemeClr val="tx1"/>
          </a:fontRef>
        </p:style>
      </p:cxnSp>
      <p:pic>
        <p:nvPicPr>
          <p:cNvPr id="13" name="Picture 12" descr="Bộ SGK Lớp 6 - Kết nối tri thức với cuộc sống - Công ty Cổ phần Đầu tư và  Phát triển Giáo dục Phương Nam">
            <a:extLst>
              <a:ext uri="{FF2B5EF4-FFF2-40B4-BE49-F238E27FC236}">
                <a16:creationId xmlns:a16="http://schemas.microsoft.com/office/drawing/2014/main" id="{2C640D32-185A-0A0B-A87F-176130683FE8}"/>
              </a:ext>
            </a:extLst>
          </p:cNvPr>
          <p:cNvPicPr/>
          <p:nvPr/>
        </p:nvPicPr>
        <p:blipFill rotWithShape="1">
          <a:blip r:embed="rId4" cstate="print">
            <a:extLst>
              <a:ext uri="{28A0092B-C50C-407E-A947-70E740481C1C}">
                <a14:useLocalDpi xmlns:a14="http://schemas.microsoft.com/office/drawing/2010/main" val="0"/>
              </a:ext>
            </a:extLst>
          </a:blip>
          <a:srcRect l="-1" t="11803" r="3829" b="7963"/>
          <a:stretch/>
        </p:blipFill>
        <p:spPr bwMode="auto">
          <a:xfrm>
            <a:off x="120970" y="9390"/>
            <a:ext cx="1913569" cy="17170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62487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ctr"/>
            <a:r>
              <a:rPr lang="en-US" sz="4400" b="1" dirty="0">
                <a:solidFill>
                  <a:schemeClr val="bg1"/>
                </a:solidFill>
                <a:latin typeface="Calibri" panose="020F0502020204030204" pitchFamily="34" charset="0"/>
                <a:cs typeface="Calibri" panose="020F0502020204030204" pitchFamily="34" charset="0"/>
              </a:rPr>
              <a:t>1</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4000" dirty="0">
                <a:solidFill>
                  <a:srgbClr val="C00000"/>
                </a:solidFill>
                <a:latin typeface="Calibri" panose="020F0502020204030204" pitchFamily="34" charset="0"/>
                <a:cs typeface="Calibri" panose="020F0502020204030204" pitchFamily="34" charset="0"/>
                <a:sym typeface="+mn-lt"/>
              </a:rPr>
              <a:t>Tính giá trị của biểu thức</a:t>
            </a:r>
            <a:endParaRPr lang="zh-CN" altLang="en-US" sz="4000" dirty="0">
              <a:solidFill>
                <a:srgbClr val="C00000"/>
              </a:solidFill>
              <a:latin typeface="Calibri" panose="020F0502020204030204" pitchFamily="34" charset="0"/>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7587343" cy="646331"/>
          </a:xfrm>
          <a:prstGeom prst="rect">
            <a:avLst/>
          </a:prstGeom>
          <a:noFill/>
        </p:spPr>
        <p:txBody>
          <a:bodyPr wrap="square" rtlCol="0">
            <a:spAutoFit/>
          </a:bodyPr>
          <a:lstStyle/>
          <a:p>
            <a:r>
              <a:rPr lang="pt-BR" sz="3600" b="1" i="0" dirty="0">
                <a:solidFill>
                  <a:srgbClr val="000000"/>
                </a:solidFill>
                <a:effectLst/>
                <a:latin typeface="Cambria" panose="02040503050406030204" pitchFamily="18" charset="0"/>
                <a:ea typeface="Cambria" panose="02040503050406030204" pitchFamily="18" charset="0"/>
              </a:rPr>
              <a:t>a) (131,4 – 80,8) : 2,3 + 21,64 × 2</a:t>
            </a: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r>
              <a:rPr lang="pl-PL" sz="3600" b="1" i="0" dirty="0">
                <a:solidFill>
                  <a:srgbClr val="000000"/>
                </a:solidFill>
                <a:effectLst/>
                <a:latin typeface="Cambria" panose="02040503050406030204" pitchFamily="18" charset="0"/>
                <a:ea typeface="Cambria" panose="02040503050406030204" pitchFamily="18" charset="0"/>
              </a:rPr>
              <a:t>b) 8,16 : (1,32 + 3,48) – 0,34 : 2</a:t>
            </a:r>
            <a:endParaRPr lang="en-US" sz="36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50,6 : 2,3 + 43,28</a:t>
            </a:r>
          </a:p>
          <a:p>
            <a:r>
              <a:rPr lang="en-US" sz="3200" b="1" dirty="0">
                <a:solidFill>
                  <a:srgbClr val="FF0000"/>
                </a:solidFill>
                <a:latin typeface="Cambria" panose="02040503050406030204" pitchFamily="18" charset="0"/>
                <a:ea typeface="Cambria" panose="02040503050406030204" pitchFamily="18" charset="0"/>
              </a:rPr>
              <a:t>= 22 + 43,28</a:t>
            </a:r>
          </a:p>
          <a:p>
            <a:r>
              <a:rPr lang="en-US" sz="3200" b="1" dirty="0">
                <a:solidFill>
                  <a:srgbClr val="FF0000"/>
                </a:solidFill>
                <a:latin typeface="Cambria" panose="02040503050406030204" pitchFamily="18" charset="0"/>
                <a:ea typeface="Cambria" panose="02040503050406030204" pitchFamily="18" charset="0"/>
              </a:rPr>
              <a:t>= 65,28</a:t>
            </a: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8,16 : 4,8 – 0,17</a:t>
            </a:r>
          </a:p>
          <a:p>
            <a:r>
              <a:rPr lang="en-US" sz="3200" b="1" dirty="0">
                <a:solidFill>
                  <a:srgbClr val="FF0000"/>
                </a:solidFill>
                <a:latin typeface="Cambria" panose="02040503050406030204" pitchFamily="18" charset="0"/>
                <a:ea typeface="Cambria" panose="02040503050406030204" pitchFamily="18" charset="0"/>
              </a:rPr>
              <a:t>= 1,7 – 0,17</a:t>
            </a:r>
          </a:p>
          <a:p>
            <a:r>
              <a:rPr lang="en-US" sz="3200" b="1" dirty="0">
                <a:solidFill>
                  <a:srgbClr val="FF0000"/>
                </a:solidFill>
                <a:latin typeface="Cambria" panose="02040503050406030204" pitchFamily="18" charset="0"/>
                <a:ea typeface="Cambria" panose="02040503050406030204" pitchFamily="18" charset="0"/>
              </a:rPr>
              <a:t>= 1,53</a:t>
            </a:r>
          </a:p>
        </p:txBody>
      </p:sp>
    </p:spTree>
    <p:extLst>
      <p:ext uri="{BB962C8B-B14F-4D97-AF65-F5344CB8AC3E}">
        <p14:creationId xmlns:p14="http://schemas.microsoft.com/office/powerpoint/2010/main" val="1961631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up)">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up)">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up)">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up)">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4000" dirty="0">
                <a:solidFill>
                  <a:srgbClr val="C00000"/>
                </a:solidFill>
                <a:latin typeface="Calibri" panose="020F0502020204030204" pitchFamily="34" charset="0"/>
                <a:cs typeface="Calibri" panose="020F0502020204030204" pitchFamily="34" charset="0"/>
                <a:sym typeface="+mn-lt"/>
              </a:rPr>
              <a:t>Tính bằng cách thuận tiện</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8806543" cy="646331"/>
          </a:xfrm>
          <a:prstGeom prst="rect">
            <a:avLst/>
          </a:prstGeom>
          <a:noFill/>
        </p:spPr>
        <p:txBody>
          <a:bodyPr wrap="square" rtlCol="0">
            <a:spAutoFit/>
          </a:bodyPr>
          <a:lstStyle/>
          <a:p>
            <a:pPr lvl="0"/>
            <a:r>
              <a:rPr lang="pt-BR" sz="3600" b="1" dirty="0">
                <a:solidFill>
                  <a:srgbClr val="000000"/>
                </a:solidFill>
                <a:latin typeface="Cambria" panose="02040503050406030204" pitchFamily="18" charset="0"/>
                <a:ea typeface="Cambria" panose="02040503050406030204" pitchFamily="18" charset="0"/>
              </a:rPr>
              <a:t>a) 2,5 × 3,7 × 4</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pPr lvl="0"/>
            <a:r>
              <a:rPr lang="pl-PL" sz="3600" b="1" dirty="0">
                <a:solidFill>
                  <a:srgbClr val="000000"/>
                </a:solidFill>
                <a:latin typeface="Cambria" panose="02040503050406030204" pitchFamily="18" charset="0"/>
                <a:ea typeface="Cambria" panose="02040503050406030204" pitchFamily="18" charset="0"/>
              </a:rPr>
              <a:t>b) 0,56 × 4,7 + 5,3 × 0,56</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10 × 3,7</a:t>
            </a:r>
          </a:p>
          <a:p>
            <a:pPr lvl="0"/>
            <a:r>
              <a:rPr lang="en-US" sz="3600" b="1" dirty="0">
                <a:solidFill>
                  <a:srgbClr val="FF0000"/>
                </a:solidFill>
                <a:latin typeface="Cambria" panose="02040503050406030204" pitchFamily="18" charset="0"/>
                <a:ea typeface="Cambria" panose="02040503050406030204" pitchFamily="18" charset="0"/>
              </a:rPr>
              <a:t>= 37</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0,56 × 10</a:t>
            </a:r>
          </a:p>
          <a:p>
            <a:pPr lvl="0"/>
            <a:r>
              <a:rPr lang="en-US" sz="3600" b="1" dirty="0">
                <a:solidFill>
                  <a:srgbClr val="FF0000"/>
                </a:solidFill>
                <a:latin typeface="Cambria" panose="02040503050406030204" pitchFamily="18" charset="0"/>
                <a:ea typeface="Cambria" panose="02040503050406030204" pitchFamily="18" charset="0"/>
              </a:rPr>
              <a:t>= 5,6</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1744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up)">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up)">
                                      <p:cBhvr>
                                        <p:cTn id="3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21555" y="200676"/>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altLang="zh-CN" sz="4000" dirty="0" err="1">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Số</a:t>
            </a:r>
            <a:r>
              <a:rPr lang="en-US" altLang="zh-CN" sz="4000" dirty="0">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2" name="TextBox 1">
            <a:extLst>
              <a:ext uri="{FF2B5EF4-FFF2-40B4-BE49-F238E27FC236}">
                <a16:creationId xmlns:a16="http://schemas.microsoft.com/office/drawing/2014/main" id="{C05CB0AD-00AA-B348-6EDB-66BE37BC30A5}"/>
              </a:ext>
            </a:extLst>
          </p:cNvPr>
          <p:cNvSpPr txBox="1"/>
          <p:nvPr/>
        </p:nvSpPr>
        <p:spPr>
          <a:xfrm>
            <a:off x="587828" y="979714"/>
            <a:ext cx="11190515" cy="1077218"/>
          </a:xfrm>
          <a:prstGeom prst="rect">
            <a:avLst/>
          </a:prstGeom>
          <a:noFill/>
        </p:spPr>
        <p:txBody>
          <a:bodyPr wrap="square" rtlCol="0">
            <a:spAutoFit/>
          </a:bodyPr>
          <a:lstStyle/>
          <a:p>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chữ</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nhật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dài</a:t>
            </a:r>
            <a:r>
              <a:rPr lang="en-US" sz="3200" b="0" i="0" dirty="0">
                <a:solidFill>
                  <a:srgbClr val="000000"/>
                </a:solidFill>
                <a:effectLst/>
                <a:latin typeface="Cambria" panose="02040503050406030204" pitchFamily="18" charset="0"/>
                <a:ea typeface="Cambria" panose="02040503050406030204" pitchFamily="18" charset="0"/>
              </a:rPr>
              <a:t> 2,97 dm </a:t>
            </a:r>
            <a:r>
              <a:rPr lang="en-US" sz="3200" b="0" i="0" dirty="0" err="1">
                <a:solidFill>
                  <a:srgbClr val="000000"/>
                </a:solidFill>
                <a:effectLst/>
                <a:latin typeface="Cambria" panose="02040503050406030204" pitchFamily="18" charset="0"/>
                <a:ea typeface="Cambria" panose="02040503050406030204" pitchFamily="18" charset="0"/>
              </a:rPr>
              <a:t>và</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rộng</a:t>
            </a:r>
            <a:r>
              <a:rPr lang="en-US" sz="3200" b="0" i="0" dirty="0">
                <a:solidFill>
                  <a:srgbClr val="000000"/>
                </a:solidFill>
                <a:effectLst/>
                <a:latin typeface="Cambria" panose="02040503050406030204" pitchFamily="18" charset="0"/>
                <a:ea typeface="Cambria" panose="02040503050406030204" pitchFamily="18" charset="0"/>
              </a:rPr>
              <a:t> 2,1 dm.</a:t>
            </a:r>
            <a:endParaRPr lang="en-US" sz="3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CC4B6C72-E91D-F92E-595B-99965E5DD10E}"/>
              </a:ext>
            </a:extLst>
          </p:cNvPr>
          <p:cNvSpPr txBox="1"/>
          <p:nvPr/>
        </p:nvSpPr>
        <p:spPr>
          <a:xfrm>
            <a:off x="511628" y="2155372"/>
            <a:ext cx="11190515" cy="584775"/>
          </a:xfrm>
          <a:prstGeom prst="rect">
            <a:avLst/>
          </a:prstGeom>
          <a:noFill/>
        </p:spPr>
        <p:txBody>
          <a:bodyPr wrap="square" rtlCol="0">
            <a:spAutoFit/>
          </a:bodyPr>
          <a:lstStyle/>
          <a:p>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F1A6FE3-5627-5E64-D871-D97042E17D6D}"/>
              </a:ext>
            </a:extLst>
          </p:cNvPr>
          <p:cNvSpPr txBox="1"/>
          <p:nvPr/>
        </p:nvSpPr>
        <p:spPr>
          <a:xfrm>
            <a:off x="457201" y="2830286"/>
            <a:ext cx="11364686" cy="156966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b) Bạn Việt gấp tấm bản đồ lại như hình dưới đây. Sau khi gấp tấm bản đồ được một hình chữ nhật nhỏ hơn. Diện tích hình chữ nhật nhỏ 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6AD72495-E01A-F7C3-2C30-B21CA232756E}"/>
              </a:ext>
            </a:extLst>
          </p:cNvPr>
          <p:cNvPicPr>
            <a:picLocks noChangeAspect="1"/>
          </p:cNvPicPr>
          <p:nvPr/>
        </p:nvPicPr>
        <p:blipFill>
          <a:blip r:embed="rId3"/>
          <a:stretch>
            <a:fillRect/>
          </a:stretch>
        </p:blipFill>
        <p:spPr>
          <a:xfrm>
            <a:off x="4191000" y="4004728"/>
            <a:ext cx="5803446" cy="2419204"/>
          </a:xfrm>
          <a:prstGeom prst="rect">
            <a:avLst/>
          </a:prstGeom>
        </p:spPr>
      </p:pic>
      <p:sp>
        <p:nvSpPr>
          <p:cNvPr id="17" name="Rectangle: Rounded Corners 16">
            <a:extLst>
              <a:ext uri="{FF2B5EF4-FFF2-40B4-BE49-F238E27FC236}">
                <a16:creationId xmlns:a16="http://schemas.microsoft.com/office/drawing/2014/main" id="{D93A2C87-5B23-47FC-25BC-ADE483FBC07E}"/>
              </a:ext>
            </a:extLst>
          </p:cNvPr>
          <p:cNvSpPr/>
          <p:nvPr/>
        </p:nvSpPr>
        <p:spPr>
          <a:xfrm>
            <a:off x="5127171" y="21880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18" name="Rectangle: Rounded Corners 17">
            <a:extLst>
              <a:ext uri="{FF2B5EF4-FFF2-40B4-BE49-F238E27FC236}">
                <a16:creationId xmlns:a16="http://schemas.microsoft.com/office/drawing/2014/main" id="{4939CE3C-6D05-3188-C48E-EFE09B6288D9}"/>
              </a:ext>
            </a:extLst>
          </p:cNvPr>
          <p:cNvSpPr/>
          <p:nvPr/>
        </p:nvSpPr>
        <p:spPr>
          <a:xfrm>
            <a:off x="2547257" y="38644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Tree>
    <p:extLst>
      <p:ext uri="{BB962C8B-B14F-4D97-AF65-F5344CB8AC3E}">
        <p14:creationId xmlns:p14="http://schemas.microsoft.com/office/powerpoint/2010/main" val="1797480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 grpId="0"/>
      <p:bldP spid="3" grpId="0"/>
      <p:bldP spid="13" grpId="0"/>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3845440-DF74-F0C4-8EFB-192EEDC4570F}"/>
              </a:ext>
            </a:extLst>
          </p:cNvPr>
          <p:cNvSpPr txBox="1"/>
          <p:nvPr/>
        </p:nvSpPr>
        <p:spPr>
          <a:xfrm>
            <a:off x="674914" y="500743"/>
            <a:ext cx="10276114" cy="5356338"/>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bản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đồ</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2,97 × 2,1 = 6,237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6,237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ban </a:t>
            </a:r>
            <a:r>
              <a:rPr lang="en-US" sz="3200" dirty="0" err="1">
                <a:solidFill>
                  <a:srgbClr val="FF0000"/>
                </a:solidFill>
                <a:effectLst/>
                <a:latin typeface="Cambria" panose="02040503050406030204" pitchFamily="18" charset="0"/>
                <a:ea typeface="Cambria" panose="02040503050406030204" pitchFamily="18" charset="0"/>
              </a:rPr>
              <a:t>đầu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gấp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thành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hơn</a:t>
            </a:r>
            <a:r>
              <a:rPr lang="en-US" sz="3200" dirty="0">
                <a:solidFill>
                  <a:srgbClr val="FF0000"/>
                </a:solidFill>
                <a:effectLst/>
                <a:latin typeface="Cambria" panose="02040503050406030204" pitchFamily="18" charset="0"/>
                <a:ea typeface="Cambria" panose="02040503050406030204" pitchFamily="18" charset="0"/>
              </a:rPr>
              <a:t> 4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6,237 : 4 = 1,55925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1,55925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4889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9AD62059-1432-44F0-88B0-98864C10D9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739707" y="622852"/>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576F171-E741-3996-980D-FAEC265BB51E}"/>
              </a:ext>
            </a:extLst>
          </p:cNvPr>
          <p:cNvPicPr>
            <a:picLocks noChangeAspect="1"/>
          </p:cNvPicPr>
          <p:nvPr/>
        </p:nvPicPr>
        <p:blipFill>
          <a:blip r:embed="rId6"/>
          <a:stretch>
            <a:fillRect/>
          </a:stretch>
        </p:blipFill>
        <p:spPr>
          <a:xfrm>
            <a:off x="3095654" y="4309770"/>
            <a:ext cx="5608806" cy="2353260"/>
          </a:xfrm>
          <a:prstGeom prst="rect">
            <a:avLst/>
          </a:prstGeom>
        </p:spPr>
      </p:pic>
    </p:spTree>
    <p:extLst>
      <p:ext uri="{BB962C8B-B14F-4D97-AF65-F5344CB8AC3E}">
        <p14:creationId xmlns:p14="http://schemas.microsoft.com/office/powerpoint/2010/main" val="315834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10669" y="189790"/>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2800" dirty="0">
                <a:solidFill>
                  <a:srgbClr val="002060"/>
                </a:solidFill>
                <a:latin typeface="Calibri" panose="020F0502020204030204" pitchFamily="34" charset="0"/>
                <a:cs typeface="Calibri" panose="020F0502020204030204" pitchFamily="34" charset="0"/>
                <a:sym typeface="+mn-lt"/>
              </a:rPr>
              <a:t>Trong hai năm, trang trại của bác Tám bán được tất cả 21,56 tấn cá chẽm. Biết số tấn cá chẽm bán trong năm thứ hai nhiều hơn năm thứ nhất là 2,7 tấn. Tính số tấn cá chẽm mà trang trại của bác Tám bán được trong mỗi năm.</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pic>
        <p:nvPicPr>
          <p:cNvPr id="3" name="Picture 2">
            <a:extLst>
              <a:ext uri="{FF2B5EF4-FFF2-40B4-BE49-F238E27FC236}">
                <a16:creationId xmlns:a16="http://schemas.microsoft.com/office/drawing/2014/main" id="{A0178EBA-B16E-62CB-DDC5-12394F60AFE0}"/>
              </a:ext>
            </a:extLst>
          </p:cNvPr>
          <p:cNvPicPr>
            <a:picLocks noChangeAspect="1"/>
          </p:cNvPicPr>
          <p:nvPr/>
        </p:nvPicPr>
        <p:blipFill>
          <a:blip r:embed="rId3"/>
          <a:stretch>
            <a:fillRect/>
          </a:stretch>
        </p:blipFill>
        <p:spPr>
          <a:xfrm>
            <a:off x="7994225" y="1687965"/>
            <a:ext cx="3535788" cy="2415949"/>
          </a:xfrm>
          <a:prstGeom prst="rect">
            <a:avLst/>
          </a:prstGeom>
        </p:spPr>
      </p:pic>
      <p:sp>
        <p:nvSpPr>
          <p:cNvPr id="4" name="TextBox 3">
            <a:extLst>
              <a:ext uri="{FF2B5EF4-FFF2-40B4-BE49-F238E27FC236}">
                <a16:creationId xmlns:a16="http://schemas.microsoft.com/office/drawing/2014/main" id="{A5C17F34-C7F3-18A1-D910-23F4100256CB}"/>
              </a:ext>
            </a:extLst>
          </p:cNvPr>
          <p:cNvSpPr txBox="1"/>
          <p:nvPr/>
        </p:nvSpPr>
        <p:spPr>
          <a:xfrm>
            <a:off x="609600" y="2177143"/>
            <a:ext cx="7434943" cy="4181209"/>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(21,56 - 2,7) : 2 =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21,56 - 9,43 =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4040430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down)">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down)">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E0FFA2C-3621-2DE6-516F-8431F7EBD580}"/>
              </a:ext>
            </a:extLst>
          </p:cNvPr>
          <p:cNvPicPr>
            <a:picLocks noChangeAspect="1"/>
          </p:cNvPicPr>
          <p:nvPr/>
        </p:nvPicPr>
        <p:blipFill>
          <a:blip r:embed="rId9"/>
          <a:stretch>
            <a:fillRect/>
          </a:stretch>
        </p:blipFill>
        <p:spPr>
          <a:xfrm>
            <a:off x="2355373" y="1052661"/>
            <a:ext cx="6828112" cy="4730906"/>
          </a:xfrm>
          <a:prstGeom prst="rect">
            <a:avLst/>
          </a:prstGeom>
        </p:spPr>
      </p:pic>
    </p:spTree>
    <p:extLst>
      <p:ext uri="{BB962C8B-B14F-4D97-AF65-F5344CB8AC3E}">
        <p14:creationId xmlns:p14="http://schemas.microsoft.com/office/powerpoint/2010/main" val="592574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4F8C9A03-56EC-4189-9CE5-34BE8392CB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86698" y="728870"/>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31E2D6-89E0-CEBE-B899-E8A80290E0EB}"/>
              </a:ext>
            </a:extLst>
          </p:cNvPr>
          <p:cNvPicPr>
            <a:picLocks noChangeAspect="1"/>
          </p:cNvPicPr>
          <p:nvPr/>
        </p:nvPicPr>
        <p:blipFill>
          <a:blip r:embed="rId6"/>
          <a:stretch>
            <a:fillRect/>
          </a:stretch>
        </p:blipFill>
        <p:spPr>
          <a:xfrm>
            <a:off x="2917107" y="4291362"/>
            <a:ext cx="6096528" cy="2566638"/>
          </a:xfrm>
          <a:prstGeom prst="rect">
            <a:avLst/>
          </a:prstGeom>
        </p:spPr>
      </p:pic>
    </p:spTree>
    <p:extLst>
      <p:ext uri="{BB962C8B-B14F-4D97-AF65-F5344CB8AC3E}">
        <p14:creationId xmlns:p14="http://schemas.microsoft.com/office/powerpoint/2010/main" val="398392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11F5A28-18FA-4A75-84B9-14A64911B7D2}"/>
              </a:ext>
            </a:extLst>
          </p:cNvPr>
          <p:cNvGrpSpPr/>
          <p:nvPr/>
        </p:nvGrpSpPr>
        <p:grpSpPr>
          <a:xfrm>
            <a:off x="713154" y="313019"/>
            <a:ext cx="6023293" cy="3115981"/>
            <a:chOff x="713154" y="313019"/>
            <a:chExt cx="6023293" cy="3115981"/>
          </a:xfrm>
        </p:grpSpPr>
        <p:pic>
          <p:nvPicPr>
            <p:cNvPr id="13" name="Picture 10">
              <a:extLst>
                <a:ext uri="{FF2B5EF4-FFF2-40B4-BE49-F238E27FC236}">
                  <a16:creationId xmlns:a16="http://schemas.microsoft.com/office/drawing/2014/main" id="{4BA58545-21EB-4C39-BC1F-285F9FF01D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713154" y="313019"/>
              <a:ext cx="6023293" cy="3115981"/>
            </a:xfrm>
            <a:prstGeom prst="rect">
              <a:avLst/>
            </a:prstGeom>
          </p:spPr>
        </p:pic>
        <p:sp>
          <p:nvSpPr>
            <p:cNvPr id="14" name="TextBox 13">
              <a:extLst>
                <a:ext uri="{FF2B5EF4-FFF2-40B4-BE49-F238E27FC236}">
                  <a16:creationId xmlns:a16="http://schemas.microsoft.com/office/drawing/2014/main" id="{EA94ABE6-D5E5-44DC-9E5C-56F28FFB7583}"/>
                </a:ext>
              </a:extLst>
            </p:cNvPr>
            <p:cNvSpPr txBox="1"/>
            <p:nvPr/>
          </p:nvSpPr>
          <p:spPr>
            <a:xfrm>
              <a:off x="1136121" y="895875"/>
              <a:ext cx="5199127" cy="1938992"/>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Hãy giúp chúng tớ phục vụ 3 món cho khách hàng nhé! </a:t>
              </a:r>
              <a:endParaRPr lang="en-US" sz="4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57055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451014" y="2311684"/>
            <a:ext cx="5197257" cy="769441"/>
          </a:xfrm>
          <a:prstGeom prst="rect">
            <a:avLst/>
          </a:prstGeom>
        </p:spPr>
        <p:txBody>
          <a:bodyPr wrap="none">
            <a:spAutoFit/>
          </a:bodyPr>
          <a:lstStyle/>
          <a:p>
            <a:r>
              <a:rPr lang="en-US" sz="4400" b="1" dirty="0" err="1">
                <a:latin typeface="Calibri" panose="020F0502020204030204" pitchFamily="34" charset="0"/>
                <a:cs typeface="Calibri" panose="020F0502020204030204" pitchFamily="34" charset="0"/>
              </a:rPr>
              <a:t>Tính</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nhẩm</a:t>
            </a:r>
            <a:r>
              <a:rPr lang="en-US" sz="4400" b="1" dirty="0">
                <a:latin typeface="Calibri" panose="020F0502020204030204" pitchFamily="34" charset="0"/>
                <a:cs typeface="Calibri" panose="020F0502020204030204" pitchFamily="34" charset="0"/>
              </a:rPr>
              <a:t>: 5,15 x 0,1</a:t>
            </a:r>
            <a:endParaRPr lang="en-US" sz="44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00390" y="1021105"/>
            <a:ext cx="881998" cy="881998"/>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0,515</a:t>
            </a:r>
          </a:p>
        </p:txBody>
      </p:sp>
      <p:pic>
        <p:nvPicPr>
          <p:cNvPr id="16388" name="Picture 4" descr="82 Girl Making Coffee Illustrations &amp; Clip Art - iStock">
            <a:extLst>
              <a:ext uri="{FF2B5EF4-FFF2-40B4-BE49-F238E27FC236}">
                <a16:creationId xmlns:a16="http://schemas.microsoft.com/office/drawing/2014/main" id="{8729318D-3707-43B0-B844-3D48480BD3C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2245" l="11765" r="84804">
                        <a14:foregroundMark x1="11765" y1="71633" x2="50490" y2="68163"/>
                        <a14:foregroundMark x1="50490" y1="68163" x2="50817" y2="67755"/>
                        <a14:foregroundMark x1="38725" y1="65510" x2="52941" y2="77347"/>
                        <a14:foregroundMark x1="52941" y1="77347" x2="64200" y2="80387"/>
                        <a14:foregroundMark x1="70359" y1="76379" x2="72222" y2="74898"/>
                        <a14:foregroundMark x1="72222" y1="74898" x2="61111" y2="67755"/>
                        <a14:foregroundMark x1="50654" y1="67347" x2="59150" y2="68163"/>
                        <a14:foregroundMark x1="51961" y1="72857" x2="57353" y2="77959"/>
                        <a14:foregroundMark x1="51307" y1="91429" x2="56699" y2="92245"/>
                        <a14:foregroundMark x1="82190" y1="46531" x2="84804" y2="51020"/>
                        <a14:backgroundMark x1="22876" y1="37551" x2="38399" y2="14286"/>
                        <a14:backgroundMark x1="38399" y1="14286" x2="41340" y2="12857"/>
                        <a14:backgroundMark x1="70425" y1="12245" x2="80719" y2="24694"/>
                        <a14:backgroundMark x1="69935" y1="67755" x2="85294" y2="67755"/>
                        <a14:backgroundMark x1="64216" y1="76122" x2="70098" y2="80000"/>
                        <a14:backgroundMark x1="64542" y1="80000" x2="66830" y2="82245"/>
                        <a14:backgroundMark x1="33660" y1="82857" x2="41667" y2="86327"/>
                        <a14:backgroundMark x1="41667" y1="86327" x2="41667" y2="86327"/>
                        <a14:backgroundMark x1="43627" y1="64898" x2="40850" y2="61633"/>
                        <a14:backgroundMark x1="35621" y1="58163" x2="33660" y2="56531"/>
                      </a14:backgroundRemoval>
                    </a14:imgEffect>
                  </a14:imgLayer>
                </a14:imgProps>
              </a:ext>
              <a:ext uri="{28A0092B-C50C-407E-A947-70E740481C1C}">
                <a14:useLocalDpi xmlns:a14="http://schemas.microsoft.com/office/drawing/2010/main" val="0"/>
              </a:ext>
            </a:extLst>
          </a:blip>
          <a:srcRect l="9199" r="11341"/>
          <a:stretch/>
        </p:blipFill>
        <p:spPr bwMode="auto">
          <a:xfrm>
            <a:off x="1341389" y="3061545"/>
            <a:ext cx="3680316" cy="370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3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276843" y="2279027"/>
            <a:ext cx="5697394"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65,6 : 100</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0,656</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98466" y="474905"/>
            <a:ext cx="1523075" cy="1488806"/>
          </a:xfrm>
          <a:prstGeom prst="rect">
            <a:avLst/>
          </a:prstGeom>
        </p:spPr>
      </p:pic>
      <p:pic>
        <p:nvPicPr>
          <p:cNvPr id="20482" name="Picture 2" descr="Premium Vector | Cute barista in apron with coffee cartoon character  illustration">
            <a:extLst>
              <a:ext uri="{FF2B5EF4-FFF2-40B4-BE49-F238E27FC236}">
                <a16:creationId xmlns:a16="http://schemas.microsoft.com/office/drawing/2014/main" id="{33695CAA-34E2-4409-90B8-18B22B59BDEB}"/>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9944" b="90494" l="10000" r="90000">
                        <a14:foregroundMark x1="18100" y1="59475" x2="35750" y2="60788"/>
                        <a14:foregroundMark x1="42200" y1="83927" x2="42200" y2="83927"/>
                        <a14:foregroundMark x1="56000" y1="69919" x2="69300" y2="66041"/>
                        <a14:foregroundMark x1="56900" y1="70794" x2="64550" y2="74859"/>
                        <a14:foregroundMark x1="64550" y1="74859" x2="69300" y2="75172"/>
                        <a14:foregroundMark x1="59000" y1="90244" x2="61600" y2="90244"/>
                        <a14:foregroundMark x1="70350" y1="90494" x2="72800" y2="90244"/>
                        <a14:foregroundMark x1="27700" y1="90494" x2="27700" y2="90494"/>
                        <a14:backgroundMark x1="22300" y1="45904" x2="23850" y2="36210"/>
                        <a14:backgroundMark x1="23850" y1="36210" x2="31750" y2="23077"/>
                        <a14:backgroundMark x1="31750" y1="23077" x2="50600" y2="9381"/>
                        <a14:backgroundMark x1="35050" y1="46341" x2="36100" y2="31019"/>
                        <a14:backgroundMark x1="76100" y1="67542" x2="77500" y2="57473"/>
                        <a14:backgroundMark x1="48300" y1="69043" x2="50050" y2="86992"/>
                        <a14:backgroundMark x1="51100" y1="67730" x2="42200" y2="89368"/>
                        <a14:backgroundMark x1="42200" y1="89368" x2="42200" y2="89368"/>
                        <a14:backgroundMark x1="47800" y1="67730" x2="46200" y2="89181"/>
                        <a14:backgroundMark x1="46200" y1="89181" x2="46200" y2="89181"/>
                      </a14:backgroundRemoval>
                    </a14:imgEffect>
                  </a14:imgLayer>
                </a14:imgProps>
              </a:ext>
              <a:ext uri="{28A0092B-C50C-407E-A947-70E740481C1C}">
                <a14:useLocalDpi xmlns:a14="http://schemas.microsoft.com/office/drawing/2010/main" val="0"/>
              </a:ext>
            </a:extLst>
          </a:blip>
          <a:srcRect/>
          <a:stretch>
            <a:fillRect/>
          </a:stretch>
        </p:blipFill>
        <p:spPr bwMode="auto">
          <a:xfrm>
            <a:off x="736940" y="3424308"/>
            <a:ext cx="4289425" cy="342963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37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animEffect transition="in" filter="fade">
                                      <p:cBhvr>
                                        <p:cTn id="15"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342157" y="2300799"/>
            <a:ext cx="6009979"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267 : 0,001</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267 000</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98466" y="474905"/>
            <a:ext cx="1523075" cy="1488806"/>
          </a:xfrm>
          <a:prstGeom prst="rect">
            <a:avLst/>
          </a:prstGeom>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34F3F344-1F1D-44B7-BDC7-617498226F9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043015" y="474905"/>
            <a:ext cx="1523075" cy="1488806"/>
          </a:xfrm>
          <a:prstGeom prst="rect">
            <a:avLst/>
          </a:prstGeom>
        </p:spPr>
      </p:pic>
      <p:pic>
        <p:nvPicPr>
          <p:cNvPr id="21506" name="Picture 2" descr="Coffee Cartoon - gn.racesociety.com">
            <a:extLst>
              <a:ext uri="{FF2B5EF4-FFF2-40B4-BE49-F238E27FC236}">
                <a16:creationId xmlns:a16="http://schemas.microsoft.com/office/drawing/2014/main" id="{9A7537C8-9B32-4A02-A8AC-71D2ACB30588}"/>
              </a:ext>
            </a:extLst>
          </p:cNvPr>
          <p:cNvPicPr>
            <a:picLocks noChangeAspect="1" noChangeArrowheads="1"/>
          </p:cNvPicPr>
          <p:nvPr/>
        </p:nvPicPr>
        <p:blipFill>
          <a:blip r:embed="rId11" cstate="hqprint">
            <a:extLst>
              <a:ext uri="{BEBA8EAE-BF5A-486C-A8C5-ECC9F3942E4B}">
                <a14:imgProps xmlns:a14="http://schemas.microsoft.com/office/drawing/2010/main">
                  <a14:imgLayer r:embed="rId12">
                    <a14:imgEffect>
                      <a14:backgroundRemoval t="3248" b="93766" l="10000" r="90000">
                        <a14:foregroundMark x1="35104" y1="3300" x2="64010" y2="3929"/>
                        <a14:foregroundMark x1="33333" y1="88109" x2="69844" y2="85018"/>
                        <a14:foregroundMark x1="42240" y1="93766" x2="50052" y2="93766"/>
                        <a14:foregroundMark x1="50052" y1="93766" x2="56146" y2="92876"/>
                      </a14:backgroundRemoval>
                    </a14:imgEffect>
                  </a14:imgLayer>
                </a14:imgProps>
              </a:ext>
              <a:ext uri="{28A0092B-C50C-407E-A947-70E740481C1C}">
                <a14:useLocalDpi xmlns:a14="http://schemas.microsoft.com/office/drawing/2010/main" val="0"/>
              </a:ext>
            </a:extLst>
          </a:blip>
          <a:srcRect/>
          <a:stretch>
            <a:fillRect/>
          </a:stretch>
        </p:blipFill>
        <p:spPr bwMode="auto">
          <a:xfrm>
            <a:off x="4156128" y="623470"/>
            <a:ext cx="126459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Vector | Cute barista in apron holding a coffee cup logo cartoon  character illustration">
            <a:extLst>
              <a:ext uri="{FF2B5EF4-FFF2-40B4-BE49-F238E27FC236}">
                <a16:creationId xmlns:a16="http://schemas.microsoft.com/office/drawing/2014/main" id="{CCD62D07-00A9-4DCE-82D5-DF1D5A197EA1}"/>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200" b="91400" l="9744" r="89776">
                        <a14:foregroundMark x1="39776" y1="75400" x2="57574" y2="72726"/>
                        <a14:backgroundMark x1="30831" y1="21800" x2="76198" y2="22200"/>
                        <a14:backgroundMark x1="60224" y1="15000" x2="92652" y2="63800"/>
                        <a14:backgroundMark x1="92652" y1="63800" x2="92652" y2="64000"/>
                        <a14:backgroundMark x1="43131" y1="9000" x2="75559" y2="15400"/>
                        <a14:backgroundMark x1="44888" y1="15400" x2="9265" y2="51200"/>
                        <a14:backgroundMark x1="9265" y1="51200" x2="9265" y2="51200"/>
                        <a14:backgroundMark x1="42173" y1="18000" x2="15815" y2="54600"/>
                        <a14:backgroundMark x1="32588" y1="36800" x2="11342" y2="81600"/>
                        <a14:backgroundMark x1="22684" y1="70000" x2="39457" y2="92000"/>
                        <a14:backgroundMark x1="39457" y1="92000" x2="58147" y2="98600"/>
                        <a14:backgroundMark x1="61502" y1="88400" x2="93930" y2="48600"/>
                        <a14:backgroundMark x1="93930" y1="48600" x2="93930" y2="48600"/>
                        <a14:backgroundMark x1="66933" y1="31200" x2="87859" y2="59400"/>
                        <a14:backgroundMark x1="69329" y1="35800" x2="69329" y2="35800"/>
                        <a14:backgroundMark x1="73163" y1="45800" x2="87061" y2="70000"/>
                        <a14:backgroundMark x1="66933" y1="70000" x2="84665" y2="71000"/>
                        <a14:backgroundMark x1="65974" y1="64000" x2="76358" y2="70000"/>
                        <a14:backgroundMark x1="76358" y1="70000" x2="81629" y2="70000"/>
                        <a14:backgroundMark x1="58466" y1="71400" x2="80192" y2="82400"/>
                        <a14:backgroundMark x1="80192" y1="82400" x2="80671" y2="82400"/>
                        <a14:backgroundMark x1="59425" y1="73000" x2="64217" y2="98600"/>
                        <a14:backgroundMark x1="58786" y1="82000" x2="61821" y2="97800"/>
                        <a14:backgroundMark x1="61502" y1="69200" x2="62939" y2="74800"/>
                        <a14:backgroundMark x1="35304" y1="86200" x2="57987" y2="87200"/>
                        <a14:backgroundMark x1="57987" y1="87200" x2="65016" y2="86800"/>
                        <a14:backgroundMark x1="31789" y1="71000" x2="39297" y2="91400"/>
                        <a14:backgroundMark x1="19649" y1="62800" x2="36901" y2="76800"/>
                        <a14:backgroundMark x1="39776" y1="70000" x2="34665" y2="76000"/>
                        <a14:backgroundMark x1="41054" y1="70000" x2="35623" y2="67000"/>
                        <a14:backgroundMark x1="30831" y1="63600" x2="31470" y2="72200"/>
                        <a14:backgroundMark x1="35942" y1="64600" x2="36901" y2="69200"/>
                        <a14:backgroundMark x1="41374" y1="26400" x2="46166" y2="25200"/>
                      </a14:backgroundRemoval>
                    </a14:imgEffect>
                  </a14:imgLayer>
                </a14:imgProps>
              </a:ext>
              <a:ext uri="{28A0092B-C50C-407E-A947-70E740481C1C}">
                <a14:useLocalDpi xmlns:a14="http://schemas.microsoft.com/office/drawing/2010/main" val="0"/>
              </a:ext>
            </a:extLst>
          </a:blip>
          <a:srcRect/>
          <a:stretch>
            <a:fillRect/>
          </a:stretch>
        </p:blipFill>
        <p:spPr bwMode="auto">
          <a:xfrm>
            <a:off x="352296" y="2786590"/>
            <a:ext cx="5533067" cy="441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70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9BD5B721-231B-460E-9F1A-0F17BE7AA0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18"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Casal fofo barista de avental escrevendo um cardápio | Vetor Grátis">
            <a:extLst>
              <a:ext uri="{FF2B5EF4-FFF2-40B4-BE49-F238E27FC236}">
                <a16:creationId xmlns:a16="http://schemas.microsoft.com/office/drawing/2014/main" id="{2A0765DF-0AFA-42AC-BF53-C66359AF645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00" b="90400" l="6550" r="96006">
                        <a14:foregroundMark x1="6709" y1="58600" x2="13059" y2="47469"/>
                        <a14:foregroundMark x1="9744" y1="83600" x2="11981" y2="81200"/>
                        <a14:foregroundMark x1="8946" y1="79200" x2="15176" y2="87400"/>
                        <a14:foregroundMark x1="15176" y1="87400" x2="10064" y2="84600"/>
                        <a14:foregroundMark x1="22045" y1="90400" x2="36901" y2="68200"/>
                        <a14:foregroundMark x1="36901" y1="83200" x2="36901" y2="83200"/>
                        <a14:foregroundMark x1="35783" y1="83200" x2="42013" y2="68200"/>
                        <a14:foregroundMark x1="55431" y1="63000" x2="61342" y2="75600"/>
                        <a14:foregroundMark x1="61342" y1="75600" x2="69169" y2="81000"/>
                        <a14:foregroundMark x1="69169" y1="81000" x2="77157" y2="64800"/>
                        <a14:foregroundMark x1="71086" y1="64800" x2="76038" y2="86400"/>
                        <a14:foregroundMark x1="76038" y1="86400" x2="66933" y2="89800"/>
                        <a14:foregroundMark x1="66933" y1="89800" x2="62722" y2="87691"/>
                        <a14:foregroundMark x1="59265" y1="82200" x2="65335" y2="82200"/>
                        <a14:foregroundMark x1="90256" y1="82600" x2="91374" y2="78800"/>
                        <a14:foregroundMark x1="88658" y1="77400" x2="87540" y2="80200"/>
                        <a14:foregroundMark x1="87540" y1="84000" x2="96006" y2="83600"/>
                        <a14:foregroundMark x1="96006" y1="83600" x2="91374" y2="76000"/>
                        <a14:backgroundMark x1="19968" y1="25600" x2="76518" y2="22800"/>
                        <a14:backgroundMark x1="76518" y1="22800" x2="76837" y2="22600"/>
                        <a14:backgroundMark x1="31310" y1="15800" x2="71565" y2="21400"/>
                        <a14:backgroundMark x1="57827" y1="11200" x2="80990" y2="21800"/>
                        <a14:backgroundMark x1="33067" y1="13000" x2="56869" y2="7800"/>
                        <a14:backgroundMark x1="13738" y1="41400" x2="43291" y2="31800"/>
                        <a14:backgroundMark x1="43291" y1="31800" x2="91214" y2="28400"/>
                        <a14:backgroundMark x1="91214" y1="28400" x2="91374" y2="28400"/>
                        <a14:backgroundMark x1="15655" y1="44000" x2="16454" y2="39600"/>
                        <a14:backgroundMark x1="11821" y1="44600" x2="13738" y2="44600"/>
                        <a14:backgroundMark x1="13738" y1="44600" x2="15495" y2="44600"/>
                        <a14:backgroundMark x1="50319" y1="26800" x2="51118" y2="46800"/>
                        <a14:backgroundMark x1="39776" y1="38000" x2="47923" y2="43800"/>
                        <a14:backgroundMark x1="48882" y1="70600" x2="57188" y2="91200"/>
                        <a14:backgroundMark x1="52077" y1="80800" x2="40096" y2="94200"/>
                        <a14:backgroundMark x1="49201" y1="57400" x2="54952" y2="93600"/>
                        <a14:backgroundMark x1="56709" y1="85400" x2="61981" y2="91400"/>
                        <a14:backgroundMark x1="78275" y1="76600" x2="89617" y2="72400"/>
                        <a14:backgroundMark x1="87061" y1="62200" x2="87061" y2="62200"/>
                        <a14:backgroundMark x1="14696" y1="72800" x2="14696" y2="72800"/>
                        <a14:backgroundMark x1="19489" y1="79000" x2="14696" y2="74200"/>
                        <a14:backgroundMark x1="65815" y1="94800" x2="73482" y2="94400"/>
                        <a14:backgroundMark x1="73482" y1="94400" x2="76677" y2="94400"/>
                        <a14:backgroundMark x1="64377" y1="94200" x2="74441" y2="94200"/>
                        <a14:backgroundMark x1="27796" y1="94200" x2="35463" y2="94200"/>
                      </a14:backgroundRemoval>
                    </a14:imgEffect>
                  </a14:imgLayer>
                </a14:imgProps>
              </a:ext>
              <a:ext uri="{28A0092B-C50C-407E-A947-70E740481C1C}">
                <a14:useLocalDpi xmlns:a14="http://schemas.microsoft.com/office/drawing/2010/main" val="0"/>
              </a:ext>
            </a:extLst>
          </a:blip>
          <a:srcRect/>
          <a:stretch>
            <a:fillRect/>
          </a:stretch>
        </p:blipFill>
        <p:spPr bwMode="auto">
          <a:xfrm>
            <a:off x="806553" y="252758"/>
            <a:ext cx="6223833" cy="4971113"/>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Premium Vector | Cute couple barista in apron show ok sign with hands  cartoon character illustration">
            <a:extLst>
              <a:ext uri="{FF2B5EF4-FFF2-40B4-BE49-F238E27FC236}">
                <a16:creationId xmlns:a16="http://schemas.microsoft.com/office/drawing/2014/main" id="{D84E0D7F-5197-4078-84C9-1B28DBA11B6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000" l="5272" r="97604">
                        <a14:foregroundMark x1="5272" y1="47800" x2="11981" y2="61600"/>
                        <a14:foregroundMark x1="11981" y1="61600" x2="13898" y2="64000"/>
                        <a14:foregroundMark x1="22204" y1="83800" x2="35243" y2="90470"/>
                        <a14:foregroundMark x1="17732" y1="87800" x2="25399" y2="82200"/>
                        <a14:foregroundMark x1="25399" y1="82200" x2="36581" y2="82800"/>
                        <a14:foregroundMark x1="31470" y1="78000" x2="35463" y2="82400"/>
                        <a14:foregroundMark x1="19489" y1="82200" x2="16454" y2="91600"/>
                        <a14:foregroundMark x1="16454" y1="91600" x2="16454" y2="91600"/>
                        <a14:foregroundMark x1="61821" y1="83200" x2="70767" y2="81600"/>
                        <a14:foregroundMark x1="70767" y1="81600" x2="71246" y2="81600"/>
                        <a14:foregroundMark x1="71246" y1="69200" x2="73003" y2="81000"/>
                        <a14:foregroundMark x1="68211" y1="86200" x2="77476" y2="91800"/>
                        <a14:foregroundMark x1="77476" y1="91800" x2="78435" y2="92000"/>
                        <a14:foregroundMark x1="77955" y1="83200" x2="80831" y2="89200"/>
                        <a14:foregroundMark x1="81310" y1="91400" x2="81470" y2="91400"/>
                        <a14:foregroundMark x1="81470" y1="91400" x2="81470" y2="91400"/>
                        <a14:foregroundMark x1="88978" y1="56000" x2="97604" y2="59600"/>
                        <a14:backgroundMark x1="25399" y1="21200" x2="58626" y2="21400"/>
                        <a14:backgroundMark x1="58626" y1="21400" x2="74920" y2="21200"/>
                        <a14:backgroundMark x1="38978" y1="22400" x2="64058" y2="28600"/>
                        <a14:backgroundMark x1="64058" y1="28600" x2="73962" y2="28600"/>
                        <a14:backgroundMark x1="73962" y1="28600" x2="87540" y2="25200"/>
                        <a14:backgroundMark x1="20927" y1="23000" x2="39776" y2="24000"/>
                        <a14:backgroundMark x1="39776" y1="24000" x2="55272" y2="36600"/>
                        <a14:backgroundMark x1="55272" y1="36600" x2="71725" y2="29200"/>
                        <a14:backgroundMark x1="71725" y1="29200" x2="82109" y2="29800"/>
                        <a14:backgroundMark x1="82109" y1="29800" x2="84345" y2="30800"/>
                        <a14:backgroundMark x1="45527" y1="34400" x2="51118" y2="51400"/>
                        <a14:backgroundMark x1="47764" y1="75600" x2="51118" y2="95400"/>
                        <a14:backgroundMark x1="43770" y1="69600" x2="62620" y2="96000"/>
                        <a14:backgroundMark x1="35463" y1="90000" x2="49361" y2="87600"/>
                        <a14:backgroundMark x1="34984" y1="90400" x2="35783" y2="94800"/>
                        <a14:backgroundMark x1="35304" y1="77200" x2="47284" y2="68600"/>
                        <a14:backgroundMark x1="45847" y1="64200" x2="51278" y2="70800"/>
                        <a14:backgroundMark x1="46326" y1="53000" x2="46326" y2="53000"/>
                        <a14:backgroundMark x1="45847" y1="55800" x2="45847" y2="55800"/>
                        <a14:backgroundMark x1="46326" y1="53800" x2="46326" y2="53800"/>
                        <a14:backgroundMark x1="52396" y1="62400" x2="52396" y2="62400"/>
                        <a14:backgroundMark x1="48562" y1="62600" x2="48562" y2="62600"/>
                        <a14:backgroundMark x1="54313" y1="59800" x2="54313" y2="59800"/>
                        <a14:backgroundMark x1="59105" y1="73600" x2="59105" y2="73600"/>
                        <a14:backgroundMark x1="62939" y1="77400" x2="60703" y2="74400"/>
                      </a14:backgroundRemoval>
                    </a14:imgEffect>
                  </a14:imgLayer>
                </a14:imgProps>
              </a:ext>
              <a:ext uri="{28A0092B-C50C-407E-A947-70E740481C1C}">
                <a14:useLocalDpi xmlns:a14="http://schemas.microsoft.com/office/drawing/2010/main" val="0"/>
              </a:ext>
            </a:extLst>
          </a:blip>
          <a:srcRect/>
          <a:stretch>
            <a:fillRect/>
          </a:stretch>
        </p:blipFill>
        <p:spPr bwMode="auto">
          <a:xfrm>
            <a:off x="1067736" y="506341"/>
            <a:ext cx="5962650" cy="4762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46FDB00-925A-44DC-A688-CEDA23F8EE57}"/>
              </a:ext>
            </a:extLst>
          </p:cNvPr>
          <p:cNvGrpSpPr/>
          <p:nvPr/>
        </p:nvGrpSpPr>
        <p:grpSpPr>
          <a:xfrm>
            <a:off x="6280878" y="0"/>
            <a:ext cx="5756223" cy="4114800"/>
            <a:chOff x="6280878" y="0"/>
            <a:chExt cx="5756223" cy="4114800"/>
          </a:xfrm>
        </p:grpSpPr>
        <p:pic>
          <p:nvPicPr>
            <p:cNvPr id="10" name="Picture 4">
              <a:extLst>
                <a:ext uri="{FF2B5EF4-FFF2-40B4-BE49-F238E27FC236}">
                  <a16:creationId xmlns:a16="http://schemas.microsoft.com/office/drawing/2014/main" id="{D07A9C4A-0D24-4BB5-8B3E-665A65D9F7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6280878" y="0"/>
              <a:ext cx="5756223" cy="4114800"/>
            </a:xfrm>
            <a:prstGeom prst="rect">
              <a:avLst/>
            </a:prstGeom>
          </p:spPr>
        </p:pic>
        <p:sp>
          <p:nvSpPr>
            <p:cNvPr id="11" name="TextBox 10">
              <a:extLst>
                <a:ext uri="{FF2B5EF4-FFF2-40B4-BE49-F238E27FC236}">
                  <a16:creationId xmlns:a16="http://schemas.microsoft.com/office/drawing/2014/main" id="{2FBDD726-EED1-436E-BECF-AB89F7F9A23D}"/>
                </a:ext>
              </a:extLst>
            </p:cNvPr>
            <p:cNvSpPr txBox="1"/>
            <p:nvPr/>
          </p:nvSpPr>
          <p:spPr>
            <a:xfrm>
              <a:off x="6559425" y="983988"/>
              <a:ext cx="5458404"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Chúng mình đã đạt chỉ tiêu.</a:t>
              </a:r>
            </a:p>
            <a:p>
              <a:pPr algn="ctr"/>
              <a:r>
                <a:rPr lang="vi-VN" sz="3200" b="1" dirty="0">
                  <a:latin typeface="Cambria" panose="02040503050406030204" pitchFamily="18" charset="0"/>
                  <a:ea typeface="Cambria" panose="02040503050406030204" pitchFamily="18" charset="0"/>
                </a:rPr>
                <a:t>Cảm ơn các bạn nhé!</a:t>
              </a:r>
              <a:endParaRPr lang="en-US"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5490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1506"/>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027D03-4621-7C63-59E5-F2C013F02132}"/>
              </a:ext>
            </a:extLst>
          </p:cNvPr>
          <p:cNvPicPr>
            <a:picLocks noChangeAspect="1"/>
          </p:cNvPicPr>
          <p:nvPr/>
        </p:nvPicPr>
        <p:blipFill>
          <a:blip r:embed="rId9"/>
          <a:stretch>
            <a:fillRect/>
          </a:stretch>
        </p:blipFill>
        <p:spPr>
          <a:xfrm>
            <a:off x="182317" y="185832"/>
            <a:ext cx="2944623" cy="2219136"/>
          </a:xfrm>
          <a:prstGeom prst="rect">
            <a:avLst/>
          </a:prstGeom>
        </p:spPr>
      </p:pic>
      <p:pic>
        <p:nvPicPr>
          <p:cNvPr id="3" name="Picture 2">
            <a:extLst>
              <a:ext uri="{FF2B5EF4-FFF2-40B4-BE49-F238E27FC236}">
                <a16:creationId xmlns:a16="http://schemas.microsoft.com/office/drawing/2014/main" id="{9D025E19-71D2-7117-C472-CB3437DDD5FE}"/>
              </a:ext>
            </a:extLst>
          </p:cNvPr>
          <p:cNvPicPr>
            <a:picLocks noChangeAspect="1"/>
          </p:cNvPicPr>
          <p:nvPr/>
        </p:nvPicPr>
        <p:blipFill>
          <a:blip r:embed="rId10"/>
          <a:stretch>
            <a:fillRect/>
          </a:stretch>
        </p:blipFill>
        <p:spPr>
          <a:xfrm>
            <a:off x="1553673" y="1383294"/>
            <a:ext cx="8583912" cy="1457070"/>
          </a:xfrm>
          <a:prstGeom prst="rect">
            <a:avLst/>
          </a:prstGeom>
        </p:spPr>
      </p:pic>
      <p:pic>
        <p:nvPicPr>
          <p:cNvPr id="6" name="Picture 5">
            <a:extLst>
              <a:ext uri="{FF2B5EF4-FFF2-40B4-BE49-F238E27FC236}">
                <a16:creationId xmlns:a16="http://schemas.microsoft.com/office/drawing/2014/main" id="{1129F441-C2F7-DB26-E0F2-D595C9240D4B}"/>
              </a:ext>
            </a:extLst>
          </p:cNvPr>
          <p:cNvPicPr>
            <a:picLocks noChangeAspect="1"/>
          </p:cNvPicPr>
          <p:nvPr/>
        </p:nvPicPr>
        <p:blipFill>
          <a:blip r:embed="rId11"/>
          <a:stretch>
            <a:fillRect/>
          </a:stretch>
        </p:blipFill>
        <p:spPr>
          <a:xfrm>
            <a:off x="3737096" y="2972601"/>
            <a:ext cx="4304149" cy="1609483"/>
          </a:xfrm>
          <a:prstGeom prst="rect">
            <a:avLst/>
          </a:prstGeom>
        </p:spPr>
      </p:pic>
    </p:spTree>
    <p:extLst>
      <p:ext uri="{BB962C8B-B14F-4D97-AF65-F5344CB8AC3E}">
        <p14:creationId xmlns:p14="http://schemas.microsoft.com/office/powerpoint/2010/main" val="29724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1EFC1C3B-88AF-4F84-B2A7-B740BBE7D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73446" y="172278"/>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248405-0C76-656C-64CD-3C6966740042}"/>
              </a:ext>
            </a:extLst>
          </p:cNvPr>
          <p:cNvPicPr>
            <a:picLocks noChangeAspect="1"/>
          </p:cNvPicPr>
          <p:nvPr/>
        </p:nvPicPr>
        <p:blipFill>
          <a:blip r:embed="rId6"/>
          <a:stretch>
            <a:fillRect/>
          </a:stretch>
        </p:blipFill>
        <p:spPr>
          <a:xfrm>
            <a:off x="2981128" y="4072886"/>
            <a:ext cx="5816088" cy="2609314"/>
          </a:xfrm>
          <a:prstGeom prst="rect">
            <a:avLst/>
          </a:prstGeom>
        </p:spPr>
      </p:pic>
    </p:spTree>
    <p:extLst>
      <p:ext uri="{BB962C8B-B14F-4D97-AF65-F5344CB8AC3E}">
        <p14:creationId xmlns:p14="http://schemas.microsoft.com/office/powerpoint/2010/main" val="327768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341908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449</Words>
  <Application>Microsoft Office PowerPoint</Application>
  <PresentationFormat>Widescreen</PresentationFormat>
  <Paragraphs>63</Paragraphs>
  <Slides>16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Cambria</vt:lpstr>
      <vt:lpstr>等线</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LOAN</dc:creator>
  <cp:lastModifiedBy>Admin</cp:lastModifiedBy>
  <cp:revision>66</cp:revision>
  <dcterms:created xsi:type="dcterms:W3CDTF">2022-06-25T03:27:47Z</dcterms:created>
  <dcterms:modified xsi:type="dcterms:W3CDTF">2024-12-04T15:09:52Z</dcterms:modified>
</cp:coreProperties>
</file>