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32" r:id="rId4"/>
  </p:sldMasterIdLst>
  <p:notesMasterIdLst>
    <p:notesMasterId r:id="rId28"/>
  </p:notesMasterIdLst>
  <p:sldIdLst>
    <p:sldId id="262" r:id="rId5"/>
    <p:sldId id="349" r:id="rId6"/>
    <p:sldId id="289" r:id="rId7"/>
    <p:sldId id="329" r:id="rId8"/>
    <p:sldId id="350" r:id="rId9"/>
    <p:sldId id="330" r:id="rId10"/>
    <p:sldId id="341" r:id="rId11"/>
    <p:sldId id="337" r:id="rId12"/>
    <p:sldId id="342" r:id="rId13"/>
    <p:sldId id="351" r:id="rId14"/>
    <p:sldId id="352" r:id="rId15"/>
    <p:sldId id="331" r:id="rId16"/>
    <p:sldId id="333" r:id="rId17"/>
    <p:sldId id="343" r:id="rId18"/>
    <p:sldId id="345" r:id="rId19"/>
    <p:sldId id="344" r:id="rId20"/>
    <p:sldId id="335" r:id="rId21"/>
    <p:sldId id="276" r:id="rId22"/>
    <p:sldId id="277" r:id="rId23"/>
    <p:sldId id="353" r:id="rId24"/>
    <p:sldId id="273" r:id="rId25"/>
    <p:sldId id="285" r:id="rId26"/>
    <p:sldId id="32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26F4A-9AFE-4ECC-BEFD-7DFBA2A3405E}" type="datetimeFigureOut">
              <a:rPr lang="en-US" smtClean="0"/>
              <a:t>07/11/2024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E6ADE-7408-45CC-A85E-61BCC76E43BA}" type="slidenum">
              <a:rPr lang="en-US" smtClean="0"/>
              <a:t>‹#›</a:t>
            </a:fld>
            <a:endParaRPr lang="en-US"/>
          </a:p>
        </p:txBody>
      </p:sp>
    </p:spTree>
    <p:extLst>
      <p:ext uri="{BB962C8B-B14F-4D97-AF65-F5344CB8AC3E}">
        <p14:creationId xmlns:p14="http://schemas.microsoft.com/office/powerpoint/2010/main" val="360861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E6ADE-7408-45CC-A85E-61BCC76E43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123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chuyện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thiệu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chí</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Tạ</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Quang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Bửu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quân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ngoại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Nam.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tấm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gương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thần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tự</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4FE6ADE-7408-45CC-A85E-61BCC76E43BA}" type="slidenum">
              <a:rPr lang="en-US" smtClean="0"/>
              <a:t>3</a:t>
            </a:fld>
            <a:endParaRPr lang="en-US"/>
          </a:p>
        </p:txBody>
      </p:sp>
    </p:spTree>
    <p:extLst>
      <p:ext uri="{BB962C8B-B14F-4D97-AF65-F5344CB8AC3E}">
        <p14:creationId xmlns:p14="http://schemas.microsoft.com/office/powerpoint/2010/main" val="1843025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HS nêu từ khó xong GV gõ ngay từ đó trên BÀI GIẢNG ĐANG TRÌNH CHIẾU luôn mà không cần phải thoát ra. (CLICK CHUỘT VÀO KHUNG TỪ KHÓ ĐỌC VÀ GÕ)</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7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HS nêu từ khó xong GV gõ ngay từ đó trên BÀI GIẢNG ĐANG TRÌNH CHIẾU luôn mà không cần phải thoát ra. (CLICK CHUỘT VÀO KHUNG TỪ KHÓ ĐỌC VÀ GÕ)</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6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666107-053E-402F-B027-3BF806044D5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3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84291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19412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51158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195601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078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73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4163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794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1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619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472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1843-F7E0-2220-59F8-E86A53DF838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481F8F5-4FBE-00D1-8630-52C24303A5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0B50CB-671B-FD89-F194-411DEECFD733}"/>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5" name="Footer Placeholder 4">
            <a:extLst>
              <a:ext uri="{FF2B5EF4-FFF2-40B4-BE49-F238E27FC236}">
                <a16:creationId xmlns:a16="http://schemas.microsoft.com/office/drawing/2014/main" id="{7226D107-330F-BC56-CDFB-04DF018F4F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4CE706-1D2F-BC73-EBDC-13BCABBBF947}"/>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818610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841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426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979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41035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1075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5720276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882719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99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1092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468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995043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523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7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863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406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518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701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276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000972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44748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239432613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924189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07/11/2024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701805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07/11/2024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062959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07/11/2024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916112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07/11/2024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890208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07/11/2024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68864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07/11/2024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74810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07/11/2024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473801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07/11/2024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448174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07/11/2024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140173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07/11/2024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329283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5824802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07/11/2024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07681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290267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4185B-5371-AE81-1EB8-0FCF2BC5EDFB}"/>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3" name="Footer Placeholder 2">
            <a:extLst>
              <a:ext uri="{FF2B5EF4-FFF2-40B4-BE49-F238E27FC236}">
                <a16:creationId xmlns:a16="http://schemas.microsoft.com/office/drawing/2014/main" id="{39F5AC73-CDB7-BD8C-1DE1-32BF77A70163}"/>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8E3E10E-97E0-51C5-5253-2CF7BA12209D}"/>
              </a:ext>
            </a:extLst>
          </p:cNvPr>
          <p:cNvSpPr>
            <a:spLocks noGrp="1"/>
          </p:cNvSpPr>
          <p:nvPr>
            <p:ph type="sldNum" sz="quarter" idx="12"/>
          </p:nvPr>
        </p:nvSpPr>
        <p:spPr/>
        <p:txBody>
          <a:bodyPr/>
          <a:lstStyle/>
          <a:p>
            <a:fld id="{EFD70165-86C9-4CAB-ABA9-F9D37FFB3182}" type="slidenum">
              <a:rPr lang="vi-VN" smtClean="0"/>
              <a:t>‹#›</a:t>
            </a:fld>
            <a:endParaRPr lang="vi-VN"/>
          </a:p>
        </p:txBody>
      </p:sp>
      <p:pic>
        <p:nvPicPr>
          <p:cNvPr id="5" name="Picture 4" descr="Logo&#10;&#10;Description automatically generated">
            <a:extLst>
              <a:ext uri="{FF2B5EF4-FFF2-40B4-BE49-F238E27FC236}">
                <a16:creationId xmlns:a16="http://schemas.microsoft.com/office/drawing/2014/main" id="{D7125786-6F20-521E-F10B-DCCADEB0E4B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372069" y="1602658"/>
            <a:ext cx="2807558" cy="280755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44952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93173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p:txBody>
          <a:bodyPr/>
          <a:lstStyle/>
          <a:p>
            <a:fld id="{523AAC6E-C304-49DC-B43F-ACF82047886D}" type="datetimeFigureOut">
              <a:rPr lang="vi-VN" smtClean="0"/>
              <a:t>07/11/2024</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0898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6.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B620A2-7303-5C95-E15E-6E4DEF9781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DF42F7F-8318-33EB-6344-35866E980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6F2B7C-27F5-0DB5-76C0-08A446A39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AAC6E-C304-49DC-B43F-ACF82047886D}" type="datetimeFigureOut">
              <a:rPr lang="vi-VN" smtClean="0"/>
              <a:t>07/11/2024</a:t>
            </a:fld>
            <a:endParaRPr lang="vi-VN"/>
          </a:p>
        </p:txBody>
      </p:sp>
      <p:sp>
        <p:nvSpPr>
          <p:cNvPr id="5" name="Footer Placeholder 4">
            <a:extLst>
              <a:ext uri="{FF2B5EF4-FFF2-40B4-BE49-F238E27FC236}">
                <a16:creationId xmlns:a16="http://schemas.microsoft.com/office/drawing/2014/main" id="{8265E3A8-DDBC-9929-9882-FB8C477E3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5674FC1-C7D1-384E-1A8C-07402A474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70165-86C9-4CAB-ABA9-F9D37FFB3182}" type="slidenum">
              <a:rPr lang="vi-VN" smtClean="0"/>
              <a:t>‹#›</a:t>
            </a:fld>
            <a:endParaRPr lang="vi-VN"/>
          </a:p>
        </p:txBody>
      </p:sp>
    </p:spTree>
    <p:extLst>
      <p:ext uri="{BB962C8B-B14F-4D97-AF65-F5344CB8AC3E}">
        <p14:creationId xmlns:p14="http://schemas.microsoft.com/office/powerpoint/2010/main" val="917214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246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7766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07/11/2024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8089865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37.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image" Target="../media/image72.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emf"/><Relationship Id="rId5" Type="http://schemas.microsoft.com/office/2007/relationships/hdphoto" Target="../media/hdphoto8.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30.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5" Type="http://schemas.microsoft.com/office/2007/relationships/hdphoto" Target="../media/hdphoto4.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0C42CF-C8A1-F186-1021-6A508B3DEA95}"/>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601C8D8-DE77-4CBD-1D01-236AD61CC46C}"/>
              </a:ext>
            </a:extLst>
          </p:cNvPr>
          <p:cNvPicPr>
            <a:picLocks noChangeAspect="1"/>
          </p:cNvPicPr>
          <p:nvPr/>
        </p:nvPicPr>
        <p:blipFill>
          <a:blip r:embed="rId3"/>
          <a:stretch>
            <a:fillRect/>
          </a:stretch>
        </p:blipFill>
        <p:spPr>
          <a:xfrm rot="21145490">
            <a:off x="5580769" y="-557320"/>
            <a:ext cx="2737341" cy="2603218"/>
          </a:xfrm>
          <a:prstGeom prst="rect">
            <a:avLst/>
          </a:prstGeom>
        </p:spPr>
      </p:pic>
      <p:pic>
        <p:nvPicPr>
          <p:cNvPr id="2" name="Picture 1">
            <a:extLst>
              <a:ext uri="{FF2B5EF4-FFF2-40B4-BE49-F238E27FC236}">
                <a16:creationId xmlns:a16="http://schemas.microsoft.com/office/drawing/2014/main" id="{A92023B2-EF17-BC81-86F6-E2159F1032FC}"/>
              </a:ext>
            </a:extLst>
          </p:cNvPr>
          <p:cNvPicPr>
            <a:picLocks noChangeAspect="1"/>
          </p:cNvPicPr>
          <p:nvPr/>
        </p:nvPicPr>
        <p:blipFill>
          <a:blip r:embed="rId4"/>
          <a:stretch>
            <a:fillRect/>
          </a:stretch>
        </p:blipFill>
        <p:spPr>
          <a:xfrm>
            <a:off x="2953666" y="1369147"/>
            <a:ext cx="5236918" cy="3853006"/>
          </a:xfrm>
          <a:prstGeom prst="rect">
            <a:avLst/>
          </a:prstGeom>
        </p:spPr>
      </p:pic>
    </p:spTree>
    <p:extLst>
      <p:ext uri="{BB962C8B-B14F-4D97-AF65-F5344CB8AC3E}">
        <p14:creationId xmlns:p14="http://schemas.microsoft.com/office/powerpoint/2010/main" val="27980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157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grpSp>
        <p:nvGrpSpPr>
          <p:cNvPr id="15" name="Group 14">
            <a:extLst>
              <a:ext uri="{FF2B5EF4-FFF2-40B4-BE49-F238E27FC236}">
                <a16:creationId xmlns:a16="http://schemas.microsoft.com/office/drawing/2014/main" id="{8FD8E5F2-102E-D7AE-1973-47CE73698947}"/>
              </a:ext>
            </a:extLst>
          </p:cNvPr>
          <p:cNvGrpSpPr/>
          <p:nvPr/>
        </p:nvGrpSpPr>
        <p:grpSpPr>
          <a:xfrm>
            <a:off x="2976978" y="3748874"/>
            <a:ext cx="4336358" cy="923330"/>
            <a:chOff x="1896277" y="2400505"/>
            <a:chExt cx="3882349" cy="923330"/>
          </a:xfrm>
        </p:grpSpPr>
        <p:sp>
          <p:nvSpPr>
            <p:cNvPr id="16" name="Rectangle: Rounded Corners 15">
              <a:extLst>
                <a:ext uri="{FF2B5EF4-FFF2-40B4-BE49-F238E27FC236}">
                  <a16:creationId xmlns:a16="http://schemas.microsoft.com/office/drawing/2014/main" id="{813FD57F-34F5-BBDD-6245-9B47DDBF5CA8}"/>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5152AE4-C552-3E38-AE9F-59D7CA035CBE}"/>
                </a:ext>
              </a:extLst>
            </p:cNvPr>
            <p:cNvSpPr txBox="1"/>
            <p:nvPr/>
          </p:nvSpPr>
          <p:spPr>
            <a:xfrm>
              <a:off x="2091559" y="2400505"/>
              <a:ext cx="3687067" cy="923330"/>
            </a:xfrm>
            <a:prstGeom prst="rect">
              <a:avLst/>
            </a:prstGeom>
            <a:noFill/>
          </p:spPr>
          <p:txBody>
            <a:bodyPr wrap="square" rtlCol="0">
              <a:spAutoFit/>
            </a:bodyPr>
            <a:lstStyle/>
            <a:p>
              <a:pPr lvl="0"/>
              <a:r>
                <a:rPr lang="en-US" sz="5400" b="1" dirty="0" err="1">
                  <a:solidFill>
                    <a:prstClr val="black"/>
                  </a:solidFill>
                </a:rPr>
                <a:t>chính</a:t>
              </a:r>
              <a:r>
                <a:rPr lang="en-US" sz="5400" b="1" dirty="0">
                  <a:solidFill>
                    <a:prstClr val="black"/>
                  </a:solidFill>
                </a:rPr>
                <a:t> </a:t>
              </a:r>
              <a:r>
                <a:rPr lang="en-US" sz="5400" b="1" dirty="0" err="1" smtClean="0">
                  <a:solidFill>
                    <a:srgbClr val="C00000"/>
                  </a:solidFill>
                </a:rPr>
                <a:t>kh</a:t>
              </a:r>
              <a:r>
                <a:rPr lang="en-US" sz="5400" b="1" dirty="0" err="1" smtClean="0">
                  <a:solidFill>
                    <a:prstClr val="black"/>
                  </a:solidFill>
                </a:rPr>
                <a:t>ách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01667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59505D6-44EB-BE3D-E399-B49325FA208D}"/>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E4B2337E-A5C7-38F1-D419-F6F4DA2325C7}"/>
              </a:ext>
            </a:extLst>
          </p:cNvPr>
          <p:cNvSpPr txBox="1"/>
          <p:nvPr/>
        </p:nvSpPr>
        <p:spPr>
          <a:xfrm>
            <a:off x="813405" y="2758190"/>
            <a:ext cx="10399238" cy="2308324"/>
          </a:xfrm>
          <a:prstGeom prst="rect">
            <a:avLst/>
          </a:prstGeom>
          <a:noFill/>
        </p:spPr>
        <p:txBody>
          <a:bodyPr wrap="square" rtlCol="0">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Chỉ tự học tiếng Nga trong ba tháng/ mà ông</a:t>
            </a:r>
            <a:r>
              <a:rPr lang="en-US" sz="3600" b="1" i="1" dirty="0">
                <a:solidFill>
                  <a:srgbClr val="7030A0"/>
                </a:solidFill>
                <a:latin typeface="Cambria" panose="02040503050406030204" pitchFamily="18" charset="0"/>
                <a:ea typeface="Cambria" panose="02040503050406030204" pitchFamily="18" charset="0"/>
              </a:rPr>
              <a:t> </a:t>
            </a:r>
            <a:r>
              <a:rPr lang="en-US" sz="3600" b="1" i="1" dirty="0" err="1">
                <a:solidFill>
                  <a:srgbClr val="7030A0"/>
                </a:solidFill>
                <a:latin typeface="Cambria" panose="02040503050406030204" pitchFamily="18" charset="0"/>
                <a:ea typeface="Cambria" panose="02040503050406030204" pitchFamily="18" charset="0"/>
              </a:rPr>
              <a:t>đã</a:t>
            </a:r>
            <a:r>
              <a:rPr lang="en-US" sz="3600" b="1" i="1" dirty="0">
                <a:solidFill>
                  <a:srgbClr val="7030A0"/>
                </a:solidFill>
                <a:latin typeface="Cambria" panose="02040503050406030204" pitchFamily="18" charset="0"/>
                <a:ea typeface="Cambria" panose="02040503050406030204" pitchFamily="18" charset="0"/>
              </a:rPr>
              <a:t> </a:t>
            </a:r>
            <a:r>
              <a:rPr lang="en-US" sz="3600" b="1" i="1" dirty="0" err="1">
                <a:solidFill>
                  <a:srgbClr val="7030A0"/>
                </a:solidFill>
                <a:latin typeface="Cambria" panose="02040503050406030204" pitchFamily="18" charset="0"/>
                <a:ea typeface="Cambria" panose="02040503050406030204" pitchFamily="18" charset="0"/>
              </a:rPr>
              <a:t>có</a:t>
            </a:r>
            <a:r>
              <a:rPr lang="en-US" sz="3600" b="1" i="1" dirty="0">
                <a:solidFill>
                  <a:srgbClr val="7030A0"/>
                </a:solidFill>
                <a:latin typeface="Cambria" panose="02040503050406030204" pitchFamily="18" charset="0"/>
                <a:ea typeface="Cambria" panose="02040503050406030204" pitchFamily="18" charset="0"/>
              </a:rPr>
              <a:t> </a:t>
            </a:r>
            <a:r>
              <a:rPr lang="en-US" sz="3600" b="1" i="1">
                <a:solidFill>
                  <a:srgbClr val="7030A0"/>
                </a:solidFill>
                <a:latin typeface="Cambria" panose="02040503050406030204" pitchFamily="18" charset="0"/>
                <a:ea typeface="Cambria" panose="02040503050406030204" pitchFamily="18" charset="0"/>
              </a:rPr>
              <a:t>thể </a:t>
            </a:r>
            <a:r>
              <a:rPr lang="vi-VN" sz="3600" b="1" i="1" dirty="0">
                <a:solidFill>
                  <a:srgbClr val="7030A0"/>
                </a:solidFill>
                <a:latin typeface="Cambria" panose="02040503050406030204" pitchFamily="18" charset="0"/>
                <a:ea typeface="Cambria" panose="02040503050406030204" pitchFamily="18" charset="0"/>
              </a:rPr>
              <a:t>thể dịch trôi chảy/ các tài liệu quân sự tiếng Nga//Ông giúp Bác Hồ/ soạn thảo những bức công hàm bằng tiếng Anh//….</a:t>
            </a:r>
          </a:p>
        </p:txBody>
      </p:sp>
      <p:pic>
        <p:nvPicPr>
          <p:cNvPr id="4" name="Picture 3">
            <a:extLst>
              <a:ext uri="{FF2B5EF4-FFF2-40B4-BE49-F238E27FC236}">
                <a16:creationId xmlns:a16="http://schemas.microsoft.com/office/drawing/2014/main" id="{35A259BE-2D26-3A94-E784-7DC2A01F37BB}"/>
              </a:ext>
            </a:extLst>
          </p:cNvPr>
          <p:cNvPicPr>
            <a:picLocks noChangeAspect="1"/>
          </p:cNvPicPr>
          <p:nvPr/>
        </p:nvPicPr>
        <p:blipFill>
          <a:blip r:embed="rId2"/>
          <a:stretch>
            <a:fillRect/>
          </a:stretch>
        </p:blipFill>
        <p:spPr>
          <a:xfrm>
            <a:off x="1773654" y="-318937"/>
            <a:ext cx="10727082" cy="2079125"/>
          </a:xfrm>
          <a:prstGeom prst="rect">
            <a:avLst/>
          </a:prstGeom>
        </p:spPr>
      </p:pic>
    </p:spTree>
    <p:extLst>
      <p:ext uri="{BB962C8B-B14F-4D97-AF65-F5344CB8AC3E}">
        <p14:creationId xmlns:p14="http://schemas.microsoft.com/office/powerpoint/2010/main" val="23467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91440"/>
            <a:ext cx="7975600" cy="636170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279006" y="2341228"/>
            <a:ext cx="566179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chính khách: </a:t>
            </a:r>
            <a:r>
              <a:rPr kumimoji="0" lang="vi-VN" sz="3600"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(còn gọi là nhà chính trị hay chính trị gia) là một người tham gia trong việc gây ảnh hưởng tới chính sách công và ra quyết định. </a:t>
            </a:r>
            <a:endParaRPr kumimoji="0" lang="en-US" sz="36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142185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3: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tài hoa. </a:t>
            </a:r>
          </a:p>
        </p:txBody>
      </p:sp>
    </p:spTree>
    <p:extLst>
      <p:ext uri="{BB962C8B-B14F-4D97-AF65-F5344CB8AC3E}">
        <p14:creationId xmlns:p14="http://schemas.microsoft.com/office/powerpoint/2010/main" val="385580702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pic>
        <p:nvPicPr>
          <p:cNvPr id="5" name="Picture 4">
            <a:extLst>
              <a:ext uri="{FF2B5EF4-FFF2-40B4-BE49-F238E27FC236}">
                <a16:creationId xmlns:a16="http://schemas.microsoft.com/office/drawing/2014/main" id="{47FD2EE8-A1E2-0464-2FCB-2E585BA18C78}"/>
              </a:ext>
            </a:extLst>
          </p:cNvPr>
          <p:cNvPicPr>
            <a:picLocks noChangeAspect="1"/>
          </p:cNvPicPr>
          <p:nvPr/>
        </p:nvPicPr>
        <p:blipFill>
          <a:blip r:embed="rId2"/>
          <a:stretch>
            <a:fillRect/>
          </a:stretch>
        </p:blipFill>
        <p:spPr>
          <a:xfrm>
            <a:off x="297180" y="1671637"/>
            <a:ext cx="3733800" cy="3514725"/>
          </a:xfrm>
          <a:prstGeom prst="rect">
            <a:avLst/>
          </a:prstGeom>
        </p:spPr>
      </p:pic>
      <p:pic>
        <p:nvPicPr>
          <p:cNvPr id="2052" name="Picture 4" descr="Giải thưởng Tạ Quang Bửu 2024 thuộc về hai nhà hóa học và vật lý học">
            <a:extLst>
              <a:ext uri="{FF2B5EF4-FFF2-40B4-BE49-F238E27FC236}">
                <a16:creationId xmlns:a16="http://schemas.microsoft.com/office/drawing/2014/main" id="{E118378C-8E26-0C3A-DF60-AB871DEB4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80029"/>
            <a:ext cx="5365750" cy="33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10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4:</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Sức ảnh hưởng của Tạ Quang Bửu.</a:t>
            </a:r>
          </a:p>
        </p:txBody>
      </p:sp>
    </p:spTree>
    <p:extLst>
      <p:ext uri="{BB962C8B-B14F-4D97-AF65-F5344CB8AC3E}">
        <p14:creationId xmlns:p14="http://schemas.microsoft.com/office/powerpoint/2010/main" val="48177099"/>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endParaRPr kumimoji="0" lang="id-ID" sz="36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Cambria" panose="02040503050406030204" pitchFamily="18" charset="0"/>
              <a:cs typeface="#9Slide05 Bodega Script" pitchFamily="2" charset="0"/>
              <a:sym typeface="Arial"/>
            </a:endParaRPr>
          </a:p>
        </p:txBody>
      </p:sp>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00B05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DUNG</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9933"/>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mn-cs"/>
              </a:rPr>
              <a:t>HỌC</a:t>
            </a:r>
            <a:endParaRPr kumimoji="0" lang="id-ID" sz="4000" b="1" i="0" u="none" strike="noStrike" kern="0" cap="none" spc="0" normalizeH="0" baseline="0" noProof="0" dirty="0">
              <a:ln w="0"/>
              <a:solidFill>
                <a:srgbClr val="FF3399"/>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thấy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lao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sư</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Quang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Bửu</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tấm</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gương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noi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2" descr="Tạ Quang Bửu">
            <a:extLst>
              <a:ext uri="{FF2B5EF4-FFF2-40B4-BE49-F238E27FC236}">
                <a16:creationId xmlns:a16="http://schemas.microsoft.com/office/drawing/2014/main" id="{80149B4C-F5EB-8EA7-E0EE-E5D2D8EFB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532" y="3931919"/>
            <a:ext cx="1972708" cy="27289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2</a:t>
            </a:r>
          </a:p>
        </p:txBody>
      </p:sp>
      <p:sp>
        <p:nvSpPr>
          <p:cNvPr id="2" name="TextBox 1">
            <a:extLst>
              <a:ext uri="{FF2B5EF4-FFF2-40B4-BE49-F238E27FC236}">
                <a16:creationId xmlns:a16="http://schemas.microsoft.com/office/drawing/2014/main" id="{864EBDAE-2730-6D8D-DB9B-8EC583D3AF77}"/>
              </a:ext>
            </a:extLst>
          </p:cNvPr>
          <p:cNvSpPr txBox="1"/>
          <p:nvPr/>
        </p:nvSpPr>
        <p:spPr>
          <a:xfrm>
            <a:off x="471789" y="2535926"/>
            <a:ext cx="11248419" cy="3970318"/>
          </a:xfrm>
          <a:prstGeom prst="rect">
            <a:avLst/>
          </a:prstGeom>
          <a:noFill/>
        </p:spPr>
        <p:txBody>
          <a:bodyPr wrap="square" rtlCol="0">
            <a:spAutoFit/>
          </a:bodyPr>
          <a:lstStyle/>
          <a:p>
            <a:pPr lvl="0" algn="just"/>
            <a:r>
              <a:rPr lang="en-US" sz="3600" dirty="0">
                <a:solidFill>
                  <a:prstClr val="black"/>
                </a:solidFill>
                <a:latin typeface="Calibri"/>
              </a:rPr>
              <a:t>   </a:t>
            </a:r>
            <a:r>
              <a:rPr lang="vi-VN" sz="3600" dirty="0">
                <a:solidFill>
                  <a:prstClr val="black"/>
                </a:solidFill>
                <a:latin typeface="Calibri"/>
              </a:rPr>
              <a:t>Con đường đến với </a:t>
            </a:r>
            <a:r>
              <a:rPr lang="vi-VN" sz="3600" dirty="0">
                <a:solidFill>
                  <a:srgbClr val="C00000"/>
                </a:solidFill>
                <a:latin typeface="Calibri"/>
              </a:rPr>
              <a:t>thành công </a:t>
            </a:r>
            <a:r>
              <a:rPr lang="vi-VN" sz="3600" dirty="0">
                <a:solidFill>
                  <a:prstClr val="black"/>
                </a:solidFill>
                <a:latin typeface="Calibri"/>
              </a:rPr>
              <a:t>của Tạ Quang Bửu </a:t>
            </a:r>
            <a:r>
              <a:rPr lang="vi-VN" sz="3600" dirty="0">
                <a:solidFill>
                  <a:srgbClr val="C00000"/>
                </a:solidFill>
                <a:latin typeface="Calibri"/>
              </a:rPr>
              <a:t>rất giản dị</a:t>
            </a:r>
            <a:r>
              <a:rPr lang="vi-VN" sz="3600" dirty="0">
                <a:solidFill>
                  <a:prstClr val="black"/>
                </a:solidFill>
                <a:latin typeface="Calibri"/>
              </a:rPr>
              <a:t>: tự học, học suốt đời và học say mê. Ông có thói quen đọc sách ở mọi lúc, mọi nơi, đọc rất nhanh và nhớ rất lâu. Có lần, ngồi trên lưng ngựa, mải đọc sách, ông ngã tòm xuống suối. Tất cả những ai ở bên ông đều </a:t>
            </a:r>
            <a:r>
              <a:rPr lang="vi-VN" sz="3600" dirty="0">
                <a:solidFill>
                  <a:srgbClr val="C00000"/>
                </a:solidFill>
                <a:latin typeface="Calibri"/>
              </a:rPr>
              <a:t>khâm phục </a:t>
            </a:r>
            <a:r>
              <a:rPr lang="vi-VN" sz="3600" dirty="0">
                <a:solidFill>
                  <a:prstClr val="black"/>
                </a:solidFill>
                <a:latin typeface="Calibri"/>
              </a:rPr>
              <a:t>khả năng tự học của ông. Ông học từ lúc còn trẻ đến lúc cuối đời, ngay cả khi đau ốm.</a:t>
            </a:r>
          </a:p>
        </p:txBody>
      </p:sp>
    </p:spTree>
    <p:extLst>
      <p:ext uri="{BB962C8B-B14F-4D97-AF65-F5344CB8AC3E}">
        <p14:creationId xmlns:p14="http://schemas.microsoft.com/office/powerpoint/2010/main" val="41135844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0" y="1678676"/>
            <a:ext cx="12191999" cy="5179324"/>
          </a:xfrm>
          <a:prstGeom prst="roundRect">
            <a:avLst>
              <a:gd name="adj" fmla="val 9993"/>
            </a:avLst>
          </a:prstGeom>
          <a:solidFill>
            <a:schemeClr val="bg1"/>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3A45A94-5535-A8B4-BE41-260BEF75BEAB}"/>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29EF7E6A-DF14-3E4A-5EBE-E08331FAFF0A}"/>
              </a:ext>
            </a:extLst>
          </p:cNvPr>
          <p:cNvSpPr txBox="1"/>
          <p:nvPr/>
        </p:nvSpPr>
        <p:spPr>
          <a:xfrm>
            <a:off x="428624" y="1407283"/>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ED7D31">
                      <a:lumMod val="50000"/>
                    </a:srgbClr>
                  </a:solidFill>
                </a:ln>
                <a:solidFill>
                  <a:srgbClr val="FF0066"/>
                </a:solidFill>
                <a:effectLst/>
                <a:uLnTx/>
                <a:uFillTx/>
                <a:latin typeface="UVN Banh Mi" pitchFamily="2" charset="0"/>
                <a:ea typeface="+mn-ea"/>
                <a:cs typeface="+mn-cs"/>
              </a:rPr>
              <a:t>ĐOẠN 3</a:t>
            </a:r>
          </a:p>
        </p:txBody>
      </p:sp>
      <p:sp>
        <p:nvSpPr>
          <p:cNvPr id="4" name="TextBox 3">
            <a:extLst>
              <a:ext uri="{FF2B5EF4-FFF2-40B4-BE49-F238E27FC236}">
                <a16:creationId xmlns:a16="http://schemas.microsoft.com/office/drawing/2014/main" id="{AF2A6356-E92C-ADA1-E3B1-D7A62C3E061E}"/>
              </a:ext>
            </a:extLst>
          </p:cNvPr>
          <p:cNvSpPr txBox="1"/>
          <p:nvPr/>
        </p:nvSpPr>
        <p:spPr>
          <a:xfrm>
            <a:off x="133349" y="2348617"/>
            <a:ext cx="12058651" cy="4401205"/>
          </a:xfrm>
          <a:prstGeom prst="rect">
            <a:avLst/>
          </a:prstGeom>
          <a:noFill/>
        </p:spPr>
        <p:txBody>
          <a:bodyPr wrap="square" rtlCol="0">
            <a:spAutoFit/>
          </a:bodyPr>
          <a:lstStyle/>
          <a:p>
            <a:pPr lvl="0" algn="just"/>
            <a:r>
              <a:rPr lang="en-US" sz="2800" dirty="0">
                <a:solidFill>
                  <a:prstClr val="black"/>
                </a:solidFill>
                <a:latin typeface="Calibri"/>
              </a:rPr>
              <a:t>   </a:t>
            </a:r>
            <a:r>
              <a:rPr lang="vi-VN" sz="2800" dirty="0">
                <a:solidFill>
                  <a:prstClr val="black"/>
                </a:solidFill>
                <a:latin typeface="Calibri"/>
              </a:rPr>
              <a:t>Tạ Quang Bửu còn là </a:t>
            </a:r>
            <a:r>
              <a:rPr lang="vi-VN" sz="2800" dirty="0">
                <a:solidFill>
                  <a:srgbClr val="C00000"/>
                </a:solidFill>
                <a:latin typeface="Calibri"/>
              </a:rPr>
              <a:t>tấm gương </a:t>
            </a:r>
            <a:r>
              <a:rPr lang="vi-VN" sz="2800" dirty="0">
                <a:solidFill>
                  <a:prstClr val="black"/>
                </a:solidFill>
                <a:latin typeface="Calibri"/>
              </a:rPr>
              <a:t>của việc học </a:t>
            </a:r>
            <a:r>
              <a:rPr lang="vi-VN" sz="2800" dirty="0">
                <a:solidFill>
                  <a:srgbClr val="C00000"/>
                </a:solidFill>
                <a:latin typeface="Calibri"/>
              </a:rPr>
              <a:t>toàn diện</a:t>
            </a:r>
            <a:r>
              <a:rPr lang="vi-VN" sz="2800" dirty="0">
                <a:solidFill>
                  <a:prstClr val="black"/>
                </a:solidFill>
                <a:latin typeface="Calibri"/>
              </a:rPr>
              <a:t>. Ông xuất sắc ở nhiều lĩnh vực: toán, lí, hoá, sinh, triết học,... đặc biệt là ngoại ngữ. Ông sử dụng thành thạo tiếng Anh, Pháp, Đức, Ba Lan; có thể đọc hiểu tiếng Nga, Trung, Hy Lạp cổ và La-tinh. Chỉ tự học tiếng Nga trong ba tháng mà ông đã có thể dịch trôi chảy các tài liệu quân sự tiếng Nga. Ông giúp Bác Hồ soạn thảo những bức công hàm bằng tiếng Anh, nhiều lần cùng Bác tiếp các chính khách nước ngoài. Ông được nhận xét là nói tiếng Anh “</a:t>
            </a:r>
            <a:r>
              <a:rPr lang="vi-VN" sz="2800" dirty="0">
                <a:solidFill>
                  <a:srgbClr val="C00000"/>
                </a:solidFill>
                <a:latin typeface="Calibri"/>
              </a:rPr>
              <a:t>hoàn hảo </a:t>
            </a:r>
            <a:r>
              <a:rPr lang="vi-VN" sz="2800" dirty="0">
                <a:solidFill>
                  <a:prstClr val="black"/>
                </a:solidFill>
                <a:latin typeface="Calibri"/>
              </a:rPr>
              <a:t>đến mức người Anh phải </a:t>
            </a:r>
            <a:r>
              <a:rPr lang="vi-VN" sz="2800" dirty="0">
                <a:solidFill>
                  <a:srgbClr val="C00000"/>
                </a:solidFill>
                <a:latin typeface="Calibri"/>
              </a:rPr>
              <a:t>kinh ngạc</a:t>
            </a:r>
            <a:r>
              <a:rPr lang="vi-VN" sz="2800" dirty="0">
                <a:solidFill>
                  <a:prstClr val="black"/>
                </a:solidFill>
                <a:latin typeface="Calibri"/>
              </a:rPr>
              <a:t>”. Ngoài ra, ông còn có </a:t>
            </a:r>
            <a:r>
              <a:rPr lang="vi-VN" sz="2800" dirty="0">
                <a:solidFill>
                  <a:srgbClr val="C00000"/>
                </a:solidFill>
                <a:latin typeface="Calibri"/>
              </a:rPr>
              <a:t>hiểu biết sâu rộng </a:t>
            </a:r>
            <a:r>
              <a:rPr lang="vi-VN" sz="2800" dirty="0">
                <a:solidFill>
                  <a:prstClr val="black"/>
                </a:solidFill>
                <a:latin typeface="Calibri"/>
              </a:rPr>
              <a:t>về âm nhạc, hội hoạ, kiến trúc, thể thao,... Ông luôn tranh thủ thời gian </a:t>
            </a:r>
            <a:r>
              <a:rPr lang="vi-VN" sz="2800" dirty="0">
                <a:solidFill>
                  <a:srgbClr val="C00000"/>
                </a:solidFill>
                <a:latin typeface="Calibri"/>
              </a:rPr>
              <a:t>tự học</a:t>
            </a:r>
            <a:r>
              <a:rPr lang="vi-VN" sz="2800" dirty="0">
                <a:solidFill>
                  <a:prstClr val="black"/>
                </a:solidFill>
                <a:latin typeface="Calibri"/>
              </a:rPr>
              <a:t>, để thoả mãn niềm </a:t>
            </a:r>
            <a:r>
              <a:rPr lang="vi-VN" sz="2800" dirty="0">
                <a:solidFill>
                  <a:srgbClr val="C00000"/>
                </a:solidFill>
                <a:latin typeface="Calibri"/>
              </a:rPr>
              <a:t>đam mê </a:t>
            </a:r>
            <a:r>
              <a:rPr lang="vi-VN" sz="2800" dirty="0">
                <a:solidFill>
                  <a:prstClr val="black"/>
                </a:solidFill>
                <a:latin typeface="Calibri"/>
              </a:rPr>
              <a:t>của mình. Nhiều người coi ông là “Lê Quý Đôn thời nay”.</a:t>
            </a:r>
          </a:p>
        </p:txBody>
      </p:sp>
    </p:spTree>
    <p:extLst>
      <p:ext uri="{BB962C8B-B14F-4D97-AF65-F5344CB8AC3E}">
        <p14:creationId xmlns:p14="http://schemas.microsoft.com/office/powerpoint/2010/main" val="38336114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6"/>
          <a:stretch>
            <a:fillRect/>
          </a:stretch>
        </p:blipFill>
        <p:spPr>
          <a:xfrm>
            <a:off x="-212665" y="-220478"/>
            <a:ext cx="1523956" cy="1508868"/>
          </a:xfrm>
          <a:prstGeom prst="rect">
            <a:avLst/>
          </a:prstGeom>
        </p:spPr>
      </p:pic>
      <p:sp>
        <p:nvSpPr>
          <p:cNvPr id="15" name="TextBox 14">
            <a:extLst>
              <a:ext uri="{FF2B5EF4-FFF2-40B4-BE49-F238E27FC236}">
                <a16:creationId xmlns:a16="http://schemas.microsoft.com/office/drawing/2014/main" id="{B8B30BF4-71C1-44D8-86F5-3CB8F71A4438}"/>
              </a:ext>
            </a:extLst>
          </p:cNvPr>
          <p:cNvSpPr txBox="1"/>
          <p:nvPr/>
        </p:nvSpPr>
        <p:spPr>
          <a:xfrm>
            <a:off x="1716932" y="90439"/>
            <a:ext cx="9722393" cy="1446550"/>
          </a:xfrm>
          <a:prstGeom prst="rect">
            <a:avLst/>
          </a:prstGeom>
          <a:noFill/>
        </p:spPr>
        <p:txBody>
          <a:bodyPr wrap="square" rtlCol="0">
            <a:spAutoFit/>
          </a:bodyPr>
          <a:lstStyle/>
          <a:p>
            <a:r>
              <a:rPr lang="en-US" sz="440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Lời nhận xét dưới đây cho em hiểu điều gì về giáo sư Tạ Quang Bửu?</a:t>
            </a:r>
            <a:endParaRPr lang="en-US" sz="44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endParaRPr>
          </a:p>
        </p:txBody>
      </p:sp>
      <p:pic>
        <p:nvPicPr>
          <p:cNvPr id="6" name="Picture 5">
            <a:extLst>
              <a:ext uri="{FF2B5EF4-FFF2-40B4-BE49-F238E27FC236}">
                <a16:creationId xmlns:a16="http://schemas.microsoft.com/office/drawing/2014/main" id="{CF7BB4EB-C6CB-4972-BABC-9D174115EB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642" y="1571614"/>
            <a:ext cx="11672715" cy="4997998"/>
          </a:xfrm>
          <a:prstGeom prst="rect">
            <a:avLst/>
          </a:prstGeom>
        </p:spPr>
      </p:pic>
    </p:spTree>
    <p:extLst>
      <p:ext uri="{BB962C8B-B14F-4D97-AF65-F5344CB8AC3E}">
        <p14:creationId xmlns:p14="http://schemas.microsoft.com/office/powerpoint/2010/main" val="420962849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697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Benjamin Franklin  Tấm Gương Khát Khao Tự Học Suốt Đời Của Cha Già Nước Mỹ  1000 Bài Học Danh Nhân_720pFH">
            <a:hlinkClick r:id="" action="ppaction://media"/>
            <a:extLst>
              <a:ext uri="{FF2B5EF4-FFF2-40B4-BE49-F238E27FC236}">
                <a16:creationId xmlns:a16="http://schemas.microsoft.com/office/drawing/2014/main" id="{958919AB-91D3-0FE6-3FB8-DB5838EF35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065564" cy="6786880"/>
          </a:xfrm>
          <a:prstGeom prst="rect">
            <a:avLst/>
          </a:prstGeom>
        </p:spPr>
      </p:pic>
    </p:spTree>
    <p:extLst>
      <p:ext uri="{BB962C8B-B14F-4D97-AF65-F5344CB8AC3E}">
        <p14:creationId xmlns:p14="http://schemas.microsoft.com/office/powerpoint/2010/main" val="348973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5DA0B7B-7B12-ED27-49AC-7C417BC6A6E9}"/>
              </a:ext>
            </a:extLst>
          </p:cNvPr>
          <p:cNvPicPr>
            <a:picLocks noChangeAspect="1"/>
          </p:cNvPicPr>
          <p:nvPr/>
        </p:nvPicPr>
        <p:blipFill rotWithShape="1">
          <a:blip r:embed="rId3"/>
          <a:srcRect r="1601"/>
          <a:stretch/>
        </p:blipFill>
        <p:spPr>
          <a:xfrm>
            <a:off x="0" y="-1"/>
            <a:ext cx="12192000" cy="6858001"/>
          </a:xfrm>
          <a:prstGeom prst="rect">
            <a:avLst/>
          </a:prstGeom>
        </p:spPr>
      </p:pic>
      <p:grpSp>
        <p:nvGrpSpPr>
          <p:cNvPr id="20" name="Group 19">
            <a:extLst>
              <a:ext uri="{FF2B5EF4-FFF2-40B4-BE49-F238E27FC236}">
                <a16:creationId xmlns:a16="http://schemas.microsoft.com/office/drawing/2014/main" id="{5DC388D0-6E80-973D-558E-57011070A25C}"/>
              </a:ext>
            </a:extLst>
          </p:cNvPr>
          <p:cNvGrpSpPr/>
          <p:nvPr/>
        </p:nvGrpSpPr>
        <p:grpSpPr>
          <a:xfrm>
            <a:off x="825808" y="538555"/>
            <a:ext cx="10639592" cy="1175946"/>
            <a:chOff x="692458" y="195654"/>
            <a:chExt cx="10639592" cy="1952741"/>
          </a:xfrm>
        </p:grpSpPr>
        <p:sp>
          <p:nvSpPr>
            <p:cNvPr id="10" name="Google Shape;5718;p61">
              <a:extLst>
                <a:ext uri="{FF2B5EF4-FFF2-40B4-BE49-F238E27FC236}">
                  <a16:creationId xmlns:a16="http://schemas.microsoft.com/office/drawing/2014/main" id="{1A2DF37C-CDF8-48D5-20E2-95687F46AD24}"/>
                </a:ext>
              </a:extLst>
            </p:cNvPr>
            <p:cNvSpPr/>
            <p:nvPr/>
          </p:nvSpPr>
          <p:spPr>
            <a:xfrm>
              <a:off x="692458" y="195654"/>
              <a:ext cx="10639592" cy="195274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E6FFD9"/>
            </a:solidFill>
            <a:ln w="19050">
              <a:solidFill>
                <a:srgbClr val="0070C0"/>
              </a:solidFill>
              <a:prstDash val="lgDashDo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E82D6C3-2FE9-D2F2-0E68-DF5ED5137F78}"/>
                </a:ext>
              </a:extLst>
            </p:cNvPr>
            <p:cNvSpPr txBox="1"/>
            <p:nvPr/>
          </p:nvSpPr>
          <p:spPr>
            <a:xfrm>
              <a:off x="2253490" y="385436"/>
              <a:ext cx="871767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 có suy nghĩ gì về tinh thần tự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Graphic 1">
            <a:extLst>
              <a:ext uri="{FF2B5EF4-FFF2-40B4-BE49-F238E27FC236}">
                <a16:creationId xmlns:a16="http://schemas.microsoft.com/office/drawing/2014/main" id="{8CB6834A-8A41-1841-A4A5-C83BDE43266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93871" y="2096010"/>
            <a:ext cx="3837822" cy="4687259"/>
          </a:xfrm>
          <a:prstGeom prst="rect">
            <a:avLst/>
          </a:prstGeom>
        </p:spPr>
      </p:pic>
      <p:sp>
        <p:nvSpPr>
          <p:cNvPr id="3" name="Flowchart: Alternate Process 2">
            <a:extLst>
              <a:ext uri="{FF2B5EF4-FFF2-40B4-BE49-F238E27FC236}">
                <a16:creationId xmlns:a16="http://schemas.microsoft.com/office/drawing/2014/main" id="{931D14C5-3055-5165-B7E4-216516F212AC}"/>
              </a:ext>
            </a:extLst>
          </p:cNvPr>
          <p:cNvSpPr/>
          <p:nvPr/>
        </p:nvSpPr>
        <p:spPr>
          <a:xfrm>
            <a:off x="4418250" y="2581533"/>
            <a:ext cx="7049849" cy="3133468"/>
          </a:xfrm>
          <a:prstGeom prst="flowChartAlternateProcess">
            <a:avLst/>
          </a:prstGeom>
          <a:solidFill>
            <a:srgbClr val="FFFFCC"/>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Tinh thần tự học là một đức tính tốt đẹp của con người. Tinh thần tự học là ý thức tự rèn luyện tích cực để thu nhận kiến thức và hình thành kỹ năng cho bản thân.</a:t>
            </a:r>
          </a:p>
        </p:txBody>
      </p:sp>
    </p:spTree>
    <p:extLst>
      <p:ext uri="{BB962C8B-B14F-4D97-AF65-F5344CB8AC3E}">
        <p14:creationId xmlns:p14="http://schemas.microsoft.com/office/powerpoint/2010/main" val="20595685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0" presetID="2" presetClass="entr" presetSubtype="4" fill="hold" nodeType="withEffect" p14:presetBounceEnd="4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4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3"/>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AAD291-A931-49F1-FFE0-B72B08F527D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t="453" b="307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FAF9566E-812E-849B-D601-63E3DD70302E}"/>
              </a:ext>
            </a:extLst>
          </p:cNvPr>
          <p:cNvPicPr>
            <a:picLocks noChangeAspect="1"/>
          </p:cNvPicPr>
          <p:nvPr/>
        </p:nvPicPr>
        <p:blipFill>
          <a:blip r:embed="rId6"/>
          <a:stretch>
            <a:fillRect/>
          </a:stretch>
        </p:blipFill>
        <p:spPr>
          <a:xfrm rot="19189429">
            <a:off x="10114193" y="3456275"/>
            <a:ext cx="2595860" cy="3394082"/>
          </a:xfrm>
          <a:prstGeom prst="rect">
            <a:avLst/>
          </a:prstGeom>
        </p:spPr>
      </p:pic>
      <p:pic>
        <p:nvPicPr>
          <p:cNvPr id="7" name="Picture 6">
            <a:extLst>
              <a:ext uri="{FF2B5EF4-FFF2-40B4-BE49-F238E27FC236}">
                <a16:creationId xmlns:a16="http://schemas.microsoft.com/office/drawing/2014/main" id="{B340D4E8-A945-EFAC-0751-71DDA8225FFD}"/>
              </a:ext>
            </a:extLst>
          </p:cNvPr>
          <p:cNvPicPr>
            <a:picLocks noChangeAspect="1"/>
          </p:cNvPicPr>
          <p:nvPr/>
        </p:nvPicPr>
        <p:blipFill>
          <a:blip r:embed="rId7"/>
          <a:stretch>
            <a:fillRect/>
          </a:stretch>
        </p:blipFill>
        <p:spPr>
          <a:xfrm rot="2837166">
            <a:off x="-276747" y="3471827"/>
            <a:ext cx="2274849" cy="3362978"/>
          </a:xfrm>
          <a:prstGeom prst="rect">
            <a:avLst/>
          </a:prstGeom>
        </p:spPr>
      </p:pic>
      <p:grpSp>
        <p:nvGrpSpPr>
          <p:cNvPr id="3" name="Group 2">
            <a:extLst>
              <a:ext uri="{FF2B5EF4-FFF2-40B4-BE49-F238E27FC236}">
                <a16:creationId xmlns:a16="http://schemas.microsoft.com/office/drawing/2014/main" id="{0DD7DD14-F254-A116-2AD5-F6D69179BA99}"/>
              </a:ext>
            </a:extLst>
          </p:cNvPr>
          <p:cNvGrpSpPr/>
          <p:nvPr/>
        </p:nvGrpSpPr>
        <p:grpSpPr>
          <a:xfrm>
            <a:off x="3090783" y="2296234"/>
            <a:ext cx="6012281" cy="2554546"/>
            <a:chOff x="3090783" y="2296234"/>
            <a:chExt cx="6012281" cy="2554546"/>
          </a:xfrm>
        </p:grpSpPr>
        <p:sp>
          <p:nvSpPr>
            <p:cNvPr id="2" name="TextBox 1">
              <a:extLst>
                <a:ext uri="{FF2B5EF4-FFF2-40B4-BE49-F238E27FC236}">
                  <a16:creationId xmlns:a16="http://schemas.microsoft.com/office/drawing/2014/main" id="{5ECF52D6-E178-157D-A074-504D8709796A}"/>
                </a:ext>
              </a:extLst>
            </p:cNvPr>
            <p:cNvSpPr txBox="1"/>
            <p:nvPr/>
          </p:nvSpPr>
          <p:spPr>
            <a:xfrm>
              <a:off x="3092630" y="2296235"/>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UVN Banh Mi" pitchFamily="2" charset="0"/>
                  <a:ea typeface="+mn-ea"/>
                  <a:cs typeface="+mn-cs"/>
                </a:rPr>
                <a:t>TẠM BIỆT VÀ HẸN GẶP LẠI</a:t>
              </a:r>
              <a:endParaRPr kumimoji="0" lang="vi-VN" sz="8000" b="0" i="0" u="none" strike="noStrike" kern="1200" cap="none" spc="0" normalizeH="0" baseline="0" noProof="0" dirty="0">
                <a:ln w="117475">
                  <a:solidFill>
                    <a:prstClr val="white"/>
                  </a:solidFill>
                  <a:prstDash val="solid"/>
                </a:ln>
                <a:solidFill>
                  <a:prstClr val="white"/>
                </a:solidFill>
                <a:effectLst>
                  <a:outerShdw dist="38100" dir="2700000" algn="tl" rotWithShape="0">
                    <a:srgbClr val="3366FF"/>
                  </a:outerShdw>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4483826-02E6-B493-6C36-2D3C2B2EA989}"/>
                </a:ext>
              </a:extLst>
            </p:cNvPr>
            <p:cNvSpPr txBox="1"/>
            <p:nvPr/>
          </p:nvSpPr>
          <p:spPr>
            <a:xfrm>
              <a:off x="3090783" y="2296234"/>
              <a:ext cx="601043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M</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B</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I</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Ệ</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T</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V</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À</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H</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Ẹ</a:t>
              </a:r>
              <a:r>
                <a:rPr kumimoji="0" lang="en-US" sz="8000" b="1" i="0" u="none" strike="noStrike" kern="1200" cap="none" spc="0" normalizeH="0" baseline="0" noProof="0" dirty="0">
                  <a:ln w="19050">
                    <a:solidFill>
                      <a:srgbClr val="0070C0"/>
                    </a:solidFill>
                    <a:prstDash val="solid"/>
                  </a:ln>
                  <a:solidFill>
                    <a:srgbClr val="66FFCC"/>
                  </a:solidFill>
                  <a:effectLst/>
                  <a:uLnTx/>
                  <a:uFillTx/>
                  <a:latin typeface="UVN Banh Mi" pitchFamily="2" charset="0"/>
                  <a:ea typeface="+mn-ea"/>
                  <a:cs typeface="+mn-cs"/>
                </a:rPr>
                <a:t>N</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G</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Ặ</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P</a:t>
              </a:r>
              <a:r>
                <a:rPr kumimoji="0" lang="en-US" sz="8000" b="1" i="0" u="none" strike="noStrike" kern="1200" cap="none" spc="0" normalizeH="0" baseline="0" noProof="0" dirty="0">
                  <a:ln w="19050">
                    <a:solidFill>
                      <a:srgbClr val="0070C0"/>
                    </a:solidFill>
                    <a:prstDash val="solid"/>
                  </a:ln>
                  <a:solidFill>
                    <a:srgbClr val="FFFFCC"/>
                  </a:solidFill>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70C0"/>
                    </a:solidFill>
                    <a:prstDash val="solid"/>
                  </a:ln>
                  <a:solidFill>
                    <a:srgbClr val="FFFF00"/>
                  </a:solidFill>
                  <a:effectLst/>
                  <a:uLnTx/>
                  <a:uFillTx/>
                  <a:latin typeface="UVN Banh Mi" pitchFamily="2" charset="0"/>
                  <a:ea typeface="+mn-ea"/>
                  <a:cs typeface="+mn-cs"/>
                </a:rPr>
                <a:t>L</a:t>
              </a:r>
              <a:r>
                <a:rPr kumimoji="0" lang="en-US" sz="8000" b="1" i="0" u="none" strike="noStrike" kern="1200" cap="none" spc="0" normalizeH="0" baseline="0" noProof="0" dirty="0">
                  <a:ln w="19050">
                    <a:solidFill>
                      <a:srgbClr val="0070C0"/>
                    </a:solidFill>
                    <a:prstDash val="solid"/>
                  </a:ln>
                  <a:solidFill>
                    <a:srgbClr val="66FFFF"/>
                  </a:solidFill>
                  <a:effectLst/>
                  <a:uLnTx/>
                  <a:uFillTx/>
                  <a:latin typeface="UVN Banh Mi" pitchFamily="2" charset="0"/>
                  <a:ea typeface="+mn-ea"/>
                  <a:cs typeface="+mn-cs"/>
                </a:rPr>
                <a:t>Ạ</a:t>
              </a:r>
              <a:r>
                <a:rPr kumimoji="0" lang="en-US" sz="8000" b="1" i="0" u="none" strike="noStrike" kern="1200" cap="none" spc="0" normalizeH="0" baseline="0" noProof="0" dirty="0">
                  <a:ln w="19050">
                    <a:solidFill>
                      <a:srgbClr val="0070C0"/>
                    </a:solidFill>
                    <a:prstDash val="solid"/>
                  </a:ln>
                  <a:solidFill>
                    <a:srgbClr val="CC99FF"/>
                  </a:solidFill>
                  <a:effectLst/>
                  <a:uLnTx/>
                  <a:uFillTx/>
                  <a:latin typeface="UVN Banh Mi" pitchFamily="2" charset="0"/>
                  <a:ea typeface="+mn-ea"/>
                  <a:cs typeface="+mn-cs"/>
                </a:rPr>
                <a:t>I</a:t>
              </a:r>
              <a:endParaRPr kumimoji="0" lang="vi-VN" sz="8000" b="1" i="0" u="none" strike="noStrike" kern="1200" cap="none" spc="0" normalizeH="0" baseline="0" noProof="0" dirty="0">
                <a:ln w="19050">
                  <a:solidFill>
                    <a:srgbClr val="0070C0"/>
                  </a:solidFill>
                  <a:prstDash val="solid"/>
                </a:ln>
                <a:solidFill>
                  <a:srgbClr val="CC99FF"/>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58177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1" fill="hold">
                            <p:stCondLst>
                              <p:cond delay="500"/>
                            </p:stCondLst>
                            <p:childTnLst>
                              <p:par>
                                <p:cTn id="12" presetID="32" presetClass="emph" presetSubtype="0" repeatCount="indefinite" fill="hold" nodeType="afterEffect">
                                  <p:stCondLst>
                                    <p:cond delay="500"/>
                                  </p:stCondLst>
                                  <p:childTnLst>
                                    <p:animRot by="120000">
                                      <p:cBhvr>
                                        <p:cTn id="13" dur="200" fill="hold">
                                          <p:stCondLst>
                                            <p:cond delay="0"/>
                                          </p:stCondLst>
                                        </p:cTn>
                                        <p:tgtEl>
                                          <p:spTgt spid="3"/>
                                        </p:tgtEl>
                                        <p:attrNameLst>
                                          <p:attrName>r</p:attrName>
                                        </p:attrNameLst>
                                      </p:cBhvr>
                                    </p:animRot>
                                    <p:animRot by="-240000">
                                      <p:cBhvr>
                                        <p:cTn id="14" dur="400" fill="hold">
                                          <p:stCondLst>
                                            <p:cond delay="400"/>
                                          </p:stCondLst>
                                        </p:cTn>
                                        <p:tgtEl>
                                          <p:spTgt spid="3"/>
                                        </p:tgtEl>
                                        <p:attrNameLst>
                                          <p:attrName>r</p:attrName>
                                        </p:attrNameLst>
                                      </p:cBhvr>
                                    </p:animRot>
                                    <p:animRot by="240000">
                                      <p:cBhvr>
                                        <p:cTn id="15" dur="400" fill="hold">
                                          <p:stCondLst>
                                            <p:cond delay="800"/>
                                          </p:stCondLst>
                                        </p:cTn>
                                        <p:tgtEl>
                                          <p:spTgt spid="3"/>
                                        </p:tgtEl>
                                        <p:attrNameLst>
                                          <p:attrName>r</p:attrName>
                                        </p:attrNameLst>
                                      </p:cBhvr>
                                    </p:animRot>
                                    <p:animRot by="-240000">
                                      <p:cBhvr>
                                        <p:cTn id="16" dur="400" fill="hold">
                                          <p:stCondLst>
                                            <p:cond delay="1200"/>
                                          </p:stCondLst>
                                        </p:cTn>
                                        <p:tgtEl>
                                          <p:spTgt spid="3"/>
                                        </p:tgtEl>
                                        <p:attrNameLst>
                                          <p:attrName>r</p:attrName>
                                        </p:attrNameLst>
                                      </p:cBhvr>
                                    </p:animRot>
                                    <p:animRot by="120000">
                                      <p:cBhvr>
                                        <p:cTn id="17" dur="400" fill="hold">
                                          <p:stCondLst>
                                            <p:cond delay="16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4901C7-81BD-4DDC-202F-DC552D99163A}"/>
              </a:ext>
            </a:extLst>
          </p:cNvPr>
          <p:cNvPicPr>
            <a:picLocks noChangeAspect="1"/>
          </p:cNvPicPr>
          <p:nvPr/>
        </p:nvPicPr>
        <p:blipFill rotWithShape="1">
          <a:blip r:embed="rId3"/>
          <a:srcRect r="1601"/>
          <a:stretch/>
        </p:blipFill>
        <p:spPr>
          <a:xfrm>
            <a:off x="0" y="-1"/>
            <a:ext cx="12192000" cy="6858001"/>
          </a:xfrm>
          <a:prstGeom prst="rect">
            <a:avLst/>
          </a:prstGeom>
        </p:spPr>
      </p:pic>
      <p:pic>
        <p:nvPicPr>
          <p:cNvPr id="22" name="Picture 21">
            <a:extLst>
              <a:ext uri="{FF2B5EF4-FFF2-40B4-BE49-F238E27FC236}">
                <a16:creationId xmlns:a16="http://schemas.microsoft.com/office/drawing/2014/main" id="{FF19F875-9035-AB78-73A5-3D87791F2110}"/>
              </a:ext>
            </a:extLst>
          </p:cNvPr>
          <p:cNvPicPr>
            <a:picLocks noChangeAspect="1"/>
          </p:cNvPicPr>
          <p:nvPr/>
        </p:nvPicPr>
        <p:blipFill>
          <a:blip r:embed="rId4"/>
          <a:stretch>
            <a:fillRect/>
          </a:stretch>
        </p:blipFill>
        <p:spPr>
          <a:xfrm>
            <a:off x="8099267" y="3869680"/>
            <a:ext cx="3167469" cy="1728589"/>
          </a:xfrm>
          <a:prstGeom prst="rect">
            <a:avLst/>
          </a:prstGeom>
        </p:spPr>
      </p:pic>
      <p:pic>
        <p:nvPicPr>
          <p:cNvPr id="29" name="Picture 28">
            <a:extLst>
              <a:ext uri="{FF2B5EF4-FFF2-40B4-BE49-F238E27FC236}">
                <a16:creationId xmlns:a16="http://schemas.microsoft.com/office/drawing/2014/main" id="{0F9FFFE1-859D-0EAD-9DA2-2EEB807A8094}"/>
              </a:ext>
            </a:extLst>
          </p:cNvPr>
          <p:cNvPicPr>
            <a:picLocks noChangeAspect="1"/>
          </p:cNvPicPr>
          <p:nvPr/>
        </p:nvPicPr>
        <p:blipFill>
          <a:blip r:embed="rId5"/>
          <a:stretch>
            <a:fillRect/>
          </a:stretch>
        </p:blipFill>
        <p:spPr>
          <a:xfrm>
            <a:off x="4955626" y="4138199"/>
            <a:ext cx="615749" cy="615749"/>
          </a:xfrm>
          <a:prstGeom prst="rect">
            <a:avLst/>
          </a:prstGeom>
        </p:spPr>
      </p:pic>
      <p:pic>
        <p:nvPicPr>
          <p:cNvPr id="30" name="Picture 29">
            <a:extLst>
              <a:ext uri="{FF2B5EF4-FFF2-40B4-BE49-F238E27FC236}">
                <a16:creationId xmlns:a16="http://schemas.microsoft.com/office/drawing/2014/main" id="{721E97D0-696D-0396-6C2C-EA021978CDDB}"/>
              </a:ext>
            </a:extLst>
          </p:cNvPr>
          <p:cNvPicPr>
            <a:picLocks noChangeAspect="1"/>
          </p:cNvPicPr>
          <p:nvPr/>
        </p:nvPicPr>
        <p:blipFill>
          <a:blip r:embed="rId5"/>
          <a:stretch>
            <a:fillRect/>
          </a:stretch>
        </p:blipFill>
        <p:spPr>
          <a:xfrm>
            <a:off x="11439325" y="187511"/>
            <a:ext cx="615749" cy="615749"/>
          </a:xfrm>
          <a:prstGeom prst="rect">
            <a:avLst/>
          </a:prstGeom>
        </p:spPr>
      </p:pic>
      <p:pic>
        <p:nvPicPr>
          <p:cNvPr id="1026" name="Picture 2" descr="Tạ Quang Bửu">
            <a:extLst>
              <a:ext uri="{FF2B5EF4-FFF2-40B4-BE49-F238E27FC236}">
                <a16:creationId xmlns:a16="http://schemas.microsoft.com/office/drawing/2014/main" id="{434465A5-5C02-C2DE-4678-78C6DE8E3C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25" y="3057525"/>
            <a:ext cx="2626835" cy="36337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descr="Giáo sư Tạ Quang Bửu - Nhà đại trí thức Việt Nam thời đại Hồ Chí Minh.">
            <a:extLst>
              <a:ext uri="{FF2B5EF4-FFF2-40B4-BE49-F238E27FC236}">
                <a16:creationId xmlns:a16="http://schemas.microsoft.com/office/drawing/2014/main" id="{0E16A5E2-30C4-A607-0CFD-3A4E3F614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848" y="-239395"/>
            <a:ext cx="4817152" cy="3134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yellow circles with red lines&#10;&#10;Description automatically generated">
            <a:extLst>
              <a:ext uri="{FF2B5EF4-FFF2-40B4-BE49-F238E27FC236}">
                <a16:creationId xmlns:a16="http://schemas.microsoft.com/office/drawing/2014/main" id="{A692136C-0CF1-413C-35B9-9EA684C00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274" y="936417"/>
            <a:ext cx="2867025" cy="1716295"/>
          </a:xfrm>
          <a:prstGeom prst="rect">
            <a:avLst/>
          </a:prstGeom>
        </p:spPr>
      </p:pic>
      <p:pic>
        <p:nvPicPr>
          <p:cNvPr id="5" name="Picture 4" descr="A purple text with eyes&#10;&#10;Description automatically generated">
            <a:extLst>
              <a:ext uri="{FF2B5EF4-FFF2-40B4-BE49-F238E27FC236}">
                <a16:creationId xmlns:a16="http://schemas.microsoft.com/office/drawing/2014/main" id="{78994FD8-FAD4-0C36-77D2-53FB9E5655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5000" y="1985962"/>
            <a:ext cx="9753600" cy="2409825"/>
          </a:xfrm>
          <a:prstGeom prst="rect">
            <a:avLst/>
          </a:prstGeom>
        </p:spPr>
      </p:pic>
      <p:pic>
        <p:nvPicPr>
          <p:cNvPr id="7" name="Picture 6">
            <a:extLst>
              <a:ext uri="{FF2B5EF4-FFF2-40B4-BE49-F238E27FC236}">
                <a16:creationId xmlns:a16="http://schemas.microsoft.com/office/drawing/2014/main" id="{C856143A-341B-E84E-AD91-CB9A51132887}"/>
              </a:ext>
            </a:extLst>
          </p:cNvPr>
          <p:cNvPicPr>
            <a:picLocks noChangeAspect="1"/>
          </p:cNvPicPr>
          <p:nvPr/>
        </p:nvPicPr>
        <p:blipFill>
          <a:blip r:embed="rId10"/>
          <a:stretch>
            <a:fillRect/>
          </a:stretch>
        </p:blipFill>
        <p:spPr>
          <a:xfrm>
            <a:off x="-212665" y="-220478"/>
            <a:ext cx="1523956" cy="1508868"/>
          </a:xfrm>
          <a:prstGeom prst="rect">
            <a:avLst/>
          </a:prstGeom>
        </p:spPr>
      </p:pic>
      <p:grpSp>
        <p:nvGrpSpPr>
          <p:cNvPr id="8" name="Group 7">
            <a:extLst>
              <a:ext uri="{FF2B5EF4-FFF2-40B4-BE49-F238E27FC236}">
                <a16:creationId xmlns:a16="http://schemas.microsoft.com/office/drawing/2014/main" id="{6600995A-071D-3EBB-3B82-CA8DBC0DE1F5}"/>
              </a:ext>
            </a:extLst>
          </p:cNvPr>
          <p:cNvGrpSpPr/>
          <p:nvPr/>
        </p:nvGrpSpPr>
        <p:grpSpPr>
          <a:xfrm>
            <a:off x="3495675" y="-188629"/>
            <a:ext cx="3933314" cy="1369729"/>
            <a:chOff x="3718521" y="453356"/>
            <a:chExt cx="3627734" cy="2193758"/>
          </a:xfrm>
        </p:grpSpPr>
        <p:pic>
          <p:nvPicPr>
            <p:cNvPr id="9" name="图片 38">
              <a:extLst>
                <a:ext uri="{FF2B5EF4-FFF2-40B4-BE49-F238E27FC236}">
                  <a16:creationId xmlns:a16="http://schemas.microsoft.com/office/drawing/2014/main" id="{A6B756AC-4502-178D-F3EC-2F13711E326B}"/>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11" name="Rectangle 10">
              <a:extLst>
                <a:ext uri="{FF2B5EF4-FFF2-40B4-BE49-F238E27FC236}">
                  <a16:creationId xmlns:a16="http://schemas.microsoft.com/office/drawing/2014/main" id="{874B9444-B617-44B4-40C3-87AA6166AFA2}"/>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algn="ctr"/>
              <a:r>
                <a:rPr lang="vi-VN" sz="5400">
                  <a:ln w="38100">
                    <a:noFill/>
                  </a:ln>
                  <a:effectLst>
                    <a:outerShdw blurRad="38100" dist="19050" dir="2700000" algn="tl" rotWithShape="0">
                      <a:schemeClr val="dk1">
                        <a:alpha val="40000"/>
                      </a:schemeClr>
                    </a:outerShdw>
                  </a:effectLst>
                  <a:latin typeface="iCiel Pequena" pitchFamily="50" charset="0"/>
                </a:rPr>
                <a:t>Tiếng Việt</a:t>
              </a:r>
              <a:endParaRPr lang="en-US" sz="5400" b="0" cap="none" spc="0">
                <a:ln w="38100">
                  <a:noFill/>
                </a:ln>
                <a:effectLst>
                  <a:outerShdw blurRad="38100" dist="19050" dir="2700000" algn="tl" rotWithShape="0">
                    <a:schemeClr val="dk1">
                      <a:alpha val="40000"/>
                    </a:schemeClr>
                  </a:outerShdw>
                </a:effectLst>
                <a:latin typeface="iCiel Pequena" pitchFamily="50" charset="0"/>
              </a:endParaRPr>
            </a:p>
          </p:txBody>
        </p:sp>
      </p:grpSp>
    </p:spTree>
    <p:extLst>
      <p:ext uri="{BB962C8B-B14F-4D97-AF65-F5344CB8AC3E}">
        <p14:creationId xmlns:p14="http://schemas.microsoft.com/office/powerpoint/2010/main" val="9948539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A8EC8E7E-97E8-6E46-319A-AFF173C13A39}"/>
              </a:ext>
            </a:extLst>
          </p:cNvPr>
          <p:cNvSpPr/>
          <p:nvPr/>
        </p:nvSpPr>
        <p:spPr>
          <a:xfrm>
            <a:off x="-132858" y="0"/>
            <a:ext cx="12382320" cy="6858000"/>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DABC30-3B51-9BD3-9193-14E7AE736530}"/>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A9002-233E-E00D-B10F-6ED4645C0B9D}"/>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sp>
        <p:nvSpPr>
          <p:cNvPr id="10" name="TextBox 9">
            <a:extLst>
              <a:ext uri="{FF2B5EF4-FFF2-40B4-BE49-F238E27FC236}">
                <a16:creationId xmlns:a16="http://schemas.microsoft.com/office/drawing/2014/main" id="{BADA0F6D-0BDE-0683-57C2-F5E7C39BB107}"/>
              </a:ext>
            </a:extLst>
          </p:cNvPr>
          <p:cNvSpPr txBox="1"/>
          <p:nvPr/>
        </p:nvSpPr>
        <p:spPr>
          <a:xfrm>
            <a:off x="1431008" y="749508"/>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tập</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đọc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được</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chia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làm</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mấy</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 </a:t>
            </a:r>
            <a:r>
              <a:rPr lang="en-US" sz="4800" dirty="0" err="1">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đoạn</a:t>
            </a:r>
            <a:r>
              <a:rPr lang="en-US" sz="4800" dirty="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a:t>
            </a:r>
          </a:p>
        </p:txBody>
      </p:sp>
      <p:cxnSp>
        <p:nvCxnSpPr>
          <p:cNvPr id="11" name="Straight Connector 10">
            <a:extLst>
              <a:ext uri="{FF2B5EF4-FFF2-40B4-BE49-F238E27FC236}">
                <a16:creationId xmlns:a16="http://schemas.microsoft.com/office/drawing/2014/main" id="{92F349D7-EF37-EE1F-A522-929287D8A60C}"/>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7E66A4EC-18AF-80FB-548B-1C9EB1C8E24C}"/>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Arrow: Chevron 12">
            <a:extLst>
              <a:ext uri="{FF2B5EF4-FFF2-40B4-BE49-F238E27FC236}">
                <a16:creationId xmlns:a16="http://schemas.microsoft.com/office/drawing/2014/main" id="{F828181F-66DA-0437-2CAA-B7496FD36194}"/>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4" name="Arrow: Chevron 13">
            <a:extLst>
              <a:ext uri="{FF2B5EF4-FFF2-40B4-BE49-F238E27FC236}">
                <a16:creationId xmlns:a16="http://schemas.microsoft.com/office/drawing/2014/main" id="{508710B3-ABE4-A3A9-53A7-46F61F39AB0E}"/>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grpSp>
        <p:nvGrpSpPr>
          <p:cNvPr id="15" name="Group 14">
            <a:extLst>
              <a:ext uri="{FF2B5EF4-FFF2-40B4-BE49-F238E27FC236}">
                <a16:creationId xmlns:a16="http://schemas.microsoft.com/office/drawing/2014/main" id="{B67ABC0E-F304-3D77-8EE6-DEAF2FC6334F}"/>
              </a:ext>
            </a:extLst>
          </p:cNvPr>
          <p:cNvGrpSpPr/>
          <p:nvPr/>
        </p:nvGrpSpPr>
        <p:grpSpPr>
          <a:xfrm>
            <a:off x="3232196" y="1738342"/>
            <a:ext cx="8877612" cy="963418"/>
            <a:chOff x="3371850" y="2328463"/>
            <a:chExt cx="8877612" cy="963418"/>
          </a:xfrm>
        </p:grpSpPr>
        <p:sp>
          <p:nvSpPr>
            <p:cNvPr id="16" name="Rectangle: Rounded Corners 15">
              <a:extLst>
                <a:ext uri="{FF2B5EF4-FFF2-40B4-BE49-F238E27FC236}">
                  <a16:creationId xmlns:a16="http://schemas.microsoft.com/office/drawing/2014/main" id="{DC17836D-23CB-85AE-F527-C8056EB4BC57}"/>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17" name="TextBox 16">
              <a:extLst>
                <a:ext uri="{FF2B5EF4-FFF2-40B4-BE49-F238E27FC236}">
                  <a16:creationId xmlns:a16="http://schemas.microsoft.com/office/drawing/2014/main" id="{885B4415-888E-259F-2A68-B187D449D586}"/>
                </a:ext>
              </a:extLst>
            </p:cNvPr>
            <p:cNvSpPr txBox="1"/>
            <p:nvPr/>
          </p:nvSpPr>
          <p:spPr>
            <a:xfrm>
              <a:off x="3611262" y="251040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1: </a:t>
              </a:r>
              <a:r>
                <a:rPr lang="en-US" sz="3200" dirty="0" err="1">
                  <a:effectLst/>
                  <a:latin typeface="+mj-lt"/>
                  <a:ea typeface="Calibri" panose="020F0502020204030204" pitchFamily="34" charset="0"/>
                </a:rPr>
                <a:t>Từ</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đầu</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a:t>
              </a:r>
              <a:r>
                <a:rPr lang="en-US" sz="3200" b="1" i="1" dirty="0" err="1">
                  <a:effectLst/>
                  <a:latin typeface="+mj-lt"/>
                  <a:ea typeface="Calibri" panose="020F0502020204030204" pitchFamily="34" charset="0"/>
                </a:rPr>
                <a:t>uyên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bác</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hiếm</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có</a:t>
              </a:r>
              <a:r>
                <a:rPr lang="en-US" sz="3200" dirty="0">
                  <a:effectLst/>
                  <a:latin typeface="+mj-lt"/>
                  <a:ea typeface="Calibri" panose="020F0502020204030204" pitchFamily="34" charset="0"/>
                </a:rPr>
                <a:t>.</a:t>
              </a:r>
            </a:p>
          </p:txBody>
        </p:sp>
      </p:grpSp>
      <p:grpSp>
        <p:nvGrpSpPr>
          <p:cNvPr id="18" name="Group 17">
            <a:extLst>
              <a:ext uri="{FF2B5EF4-FFF2-40B4-BE49-F238E27FC236}">
                <a16:creationId xmlns:a16="http://schemas.microsoft.com/office/drawing/2014/main" id="{91BC91C4-A95F-97D0-28FE-8D7B22A72151}"/>
              </a:ext>
            </a:extLst>
          </p:cNvPr>
          <p:cNvGrpSpPr/>
          <p:nvPr/>
        </p:nvGrpSpPr>
        <p:grpSpPr>
          <a:xfrm>
            <a:off x="3252144" y="2936048"/>
            <a:ext cx="8877612" cy="963418"/>
            <a:chOff x="3371850" y="3848047"/>
            <a:chExt cx="8877612" cy="963418"/>
          </a:xfrm>
        </p:grpSpPr>
        <p:sp>
          <p:nvSpPr>
            <p:cNvPr id="19" name="Rectangle: Rounded Corners 18">
              <a:extLst>
                <a:ext uri="{FF2B5EF4-FFF2-40B4-BE49-F238E27FC236}">
                  <a16:creationId xmlns:a16="http://schemas.microsoft.com/office/drawing/2014/main" id="{C5E95E7F-FC7D-40A9-52F3-D88D522FDF76}"/>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0" name="TextBox 19">
              <a:extLst>
                <a:ext uri="{FF2B5EF4-FFF2-40B4-BE49-F238E27FC236}">
                  <a16:creationId xmlns:a16="http://schemas.microsoft.com/office/drawing/2014/main" id="{2748C31E-F37D-828E-B865-B41A522EB6EF}"/>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2: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err="1">
                  <a:effectLst/>
                  <a:latin typeface="+mj-lt"/>
                  <a:ea typeface="Calibri" panose="020F0502020204030204" pitchFamily="34" charset="0"/>
                </a:rPr>
                <a:t>khi</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đau</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ốm</a:t>
              </a:r>
              <a:r>
                <a:rPr lang="en-US" sz="3200" b="1" i="1" dirty="0">
                  <a:effectLst/>
                  <a:latin typeface="+mj-lt"/>
                  <a:ea typeface="Calibri" panose="020F0502020204030204" pitchFamily="34" charset="0"/>
                </a:rPr>
                <a:t>.</a:t>
              </a:r>
            </a:p>
          </p:txBody>
        </p:sp>
      </p:grpSp>
      <p:grpSp>
        <p:nvGrpSpPr>
          <p:cNvPr id="21" name="Group 20">
            <a:extLst>
              <a:ext uri="{FF2B5EF4-FFF2-40B4-BE49-F238E27FC236}">
                <a16:creationId xmlns:a16="http://schemas.microsoft.com/office/drawing/2014/main" id="{0BCEE54A-2D98-8690-79CC-01F5C4E1BE02}"/>
              </a:ext>
            </a:extLst>
          </p:cNvPr>
          <p:cNvGrpSpPr/>
          <p:nvPr/>
        </p:nvGrpSpPr>
        <p:grpSpPr>
          <a:xfrm>
            <a:off x="3314388" y="5352438"/>
            <a:ext cx="8877612" cy="963418"/>
            <a:chOff x="3371850" y="5334533"/>
            <a:chExt cx="8877612" cy="963418"/>
          </a:xfrm>
        </p:grpSpPr>
        <p:sp>
          <p:nvSpPr>
            <p:cNvPr id="22" name="Rectangle: Rounded Corners 21">
              <a:extLst>
                <a:ext uri="{FF2B5EF4-FFF2-40B4-BE49-F238E27FC236}">
                  <a16:creationId xmlns:a16="http://schemas.microsoft.com/office/drawing/2014/main" id="{1D76581D-DCFE-124C-1860-8182828E8784}"/>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3" name="TextBox 22">
              <a:extLst>
                <a:ext uri="{FF2B5EF4-FFF2-40B4-BE49-F238E27FC236}">
                  <a16:creationId xmlns:a16="http://schemas.microsoft.com/office/drawing/2014/main" id="{E6C8CC50-750B-8B8C-0E5A-2D17CE5CDEE2}"/>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4: </a:t>
              </a:r>
              <a:r>
                <a:rPr lang="en-US" sz="3200" dirty="0" err="1">
                  <a:effectLst/>
                  <a:latin typeface="+mj-lt"/>
                  <a:ea typeface="Calibri" panose="020F0502020204030204" pitchFamily="34" charset="0"/>
                </a:rPr>
                <a:t>Phần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còn</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lại</a:t>
              </a:r>
              <a:r>
                <a:rPr lang="en-US" sz="3200" dirty="0">
                  <a:effectLst/>
                  <a:latin typeface="+mj-lt"/>
                  <a:ea typeface="Calibri" panose="020F0502020204030204" pitchFamily="34" charset="0"/>
                </a:rPr>
                <a:t>.</a:t>
              </a:r>
            </a:p>
          </p:txBody>
        </p:sp>
      </p:grpSp>
      <p:pic>
        <p:nvPicPr>
          <p:cNvPr id="24" name="Picture 23">
            <a:extLst>
              <a:ext uri="{FF2B5EF4-FFF2-40B4-BE49-F238E27FC236}">
                <a16:creationId xmlns:a16="http://schemas.microsoft.com/office/drawing/2014/main" id="{B520B5ED-62D8-8E9C-823B-E4CC0ABADC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drien Agreste Ladybird bọ cánh cứng Plagg Áo thun côn trùng - png tải về -  Miễn phí trong suốt Trái Cam png Tải về.">
            <a:extLst>
              <a:ext uri="{FF2B5EF4-FFF2-40B4-BE49-F238E27FC236}">
                <a16:creationId xmlns:a16="http://schemas.microsoft.com/office/drawing/2014/main" id="{418F0B11-1B7B-F241-7186-E6A79D1D76D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1590" y="295983"/>
            <a:ext cx="1755595" cy="14044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C7A8C4A-9125-1A98-FC79-5EC797300E7C}"/>
              </a:ext>
            </a:extLst>
          </p:cNvPr>
          <p:cNvGrpSpPr/>
          <p:nvPr/>
        </p:nvGrpSpPr>
        <p:grpSpPr>
          <a:xfrm>
            <a:off x="3252144" y="4237144"/>
            <a:ext cx="8877612" cy="963418"/>
            <a:chOff x="3371850" y="3848047"/>
            <a:chExt cx="8877612" cy="963418"/>
          </a:xfrm>
        </p:grpSpPr>
        <p:sp>
          <p:nvSpPr>
            <p:cNvPr id="27" name="Rectangle: Rounded Corners 26">
              <a:extLst>
                <a:ext uri="{FF2B5EF4-FFF2-40B4-BE49-F238E27FC236}">
                  <a16:creationId xmlns:a16="http://schemas.microsoft.com/office/drawing/2014/main" id="{9E73EDCE-62BC-2799-FE02-04D8B28819F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mj-lt"/>
              </a:endParaRPr>
            </a:p>
          </p:txBody>
        </p:sp>
        <p:sp>
          <p:nvSpPr>
            <p:cNvPr id="28" name="TextBox 27">
              <a:extLst>
                <a:ext uri="{FF2B5EF4-FFF2-40B4-BE49-F238E27FC236}">
                  <a16:creationId xmlns:a16="http://schemas.microsoft.com/office/drawing/2014/main" id="{5F00783F-BEE7-A502-E195-E8DAEE4E6046}"/>
                </a:ext>
              </a:extLst>
            </p:cNvPr>
            <p:cNvSpPr txBox="1"/>
            <p:nvPr/>
          </p:nvSpPr>
          <p:spPr>
            <a:xfrm>
              <a:off x="3611262" y="4049537"/>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mj-lt"/>
                  <a:ea typeface="Calibri" panose="020F0502020204030204" pitchFamily="34" charset="0"/>
                </a:rPr>
                <a:t>Đoạn</a:t>
              </a:r>
              <a:r>
                <a:rPr lang="en-US" sz="3200" dirty="0">
                  <a:effectLst/>
                  <a:latin typeface="+mj-lt"/>
                  <a:ea typeface="Calibri" panose="020F0502020204030204" pitchFamily="34" charset="0"/>
                </a:rPr>
                <a:t> 3: </a:t>
              </a:r>
              <a:r>
                <a:rPr lang="en-US" sz="3200" dirty="0" err="1">
                  <a:effectLst/>
                  <a:latin typeface="+mj-lt"/>
                  <a:ea typeface="Calibri" panose="020F0502020204030204" pitchFamily="34" charset="0"/>
                </a:rPr>
                <a:t>Tiếp</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theo</a:t>
              </a:r>
              <a:r>
                <a:rPr lang="en-US" sz="3200" dirty="0">
                  <a:effectLst/>
                  <a:latin typeface="+mj-lt"/>
                  <a:ea typeface="Calibri" panose="020F0502020204030204" pitchFamily="34" charset="0"/>
                </a:rPr>
                <a:t> </a:t>
              </a:r>
              <a:r>
                <a:rPr lang="en-US" sz="3200" dirty="0" err="1">
                  <a:effectLst/>
                  <a:latin typeface="+mj-lt"/>
                  <a:ea typeface="Calibri" panose="020F0502020204030204" pitchFamily="34" charset="0"/>
                </a:rPr>
                <a:t>đến</a:t>
              </a:r>
              <a:r>
                <a:rPr lang="en-US" sz="3200" dirty="0">
                  <a:effectLst/>
                  <a:latin typeface="+mj-lt"/>
                  <a:ea typeface="Calibri" panose="020F0502020204030204" pitchFamily="34" charset="0"/>
                </a:rPr>
                <a:t> … </a:t>
              </a:r>
              <a:r>
                <a:rPr lang="en-US" sz="3200" b="1" i="1" dirty="0">
                  <a:effectLst/>
                  <a:latin typeface="+mj-lt"/>
                  <a:ea typeface="Calibri" panose="020F0502020204030204" pitchFamily="34" charset="0"/>
                </a:rPr>
                <a:t>Lê </a:t>
              </a:r>
              <a:r>
                <a:rPr lang="en-US" sz="3200" b="1" i="1" dirty="0" err="1">
                  <a:effectLst/>
                  <a:latin typeface="+mj-lt"/>
                  <a:ea typeface="Calibri" panose="020F0502020204030204" pitchFamily="34" charset="0"/>
                </a:rPr>
                <a:t>Quý</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Đôn</a:t>
              </a:r>
              <a:r>
                <a:rPr lang="en-US" sz="3200" b="1" i="1" dirty="0">
                  <a:effectLst/>
                  <a:latin typeface="+mj-lt"/>
                  <a:ea typeface="Calibri" panose="020F0502020204030204" pitchFamily="34" charset="0"/>
                </a:rPr>
                <a:t> </a:t>
              </a:r>
              <a:r>
                <a:rPr lang="en-US" sz="3200" b="1" i="1" dirty="0" err="1">
                  <a:effectLst/>
                  <a:latin typeface="+mj-lt"/>
                  <a:ea typeface="Calibri" panose="020F0502020204030204" pitchFamily="34" charset="0"/>
                </a:rPr>
                <a:t>thời</a:t>
              </a:r>
              <a:r>
                <a:rPr lang="en-US" sz="3200" b="1" i="1" dirty="0">
                  <a:effectLst/>
                  <a:latin typeface="+mj-lt"/>
                  <a:ea typeface="Calibri" panose="020F0502020204030204" pitchFamily="34" charset="0"/>
                </a:rPr>
                <a:t> nay.</a:t>
              </a:r>
            </a:p>
          </p:txBody>
        </p:sp>
      </p:grpSp>
    </p:spTree>
    <p:extLst>
      <p:ext uri="{BB962C8B-B14F-4D97-AF65-F5344CB8AC3E}">
        <p14:creationId xmlns:p14="http://schemas.microsoft.com/office/powerpoint/2010/main" val="290140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4"/>
                                        </p:tgtEl>
                                        <p:attrNameLst>
                                          <p:attrName>r</p:attrName>
                                        </p:attrNameLst>
                                      </p:cBhvr>
                                    </p:animRot>
                                    <p:animRot by="-240000">
                                      <p:cBhvr>
                                        <p:cTn id="29" dur="200" fill="hold">
                                          <p:stCondLst>
                                            <p:cond delay="200"/>
                                          </p:stCondLst>
                                        </p:cTn>
                                        <p:tgtEl>
                                          <p:spTgt spid="24"/>
                                        </p:tgtEl>
                                        <p:attrNameLst>
                                          <p:attrName>r</p:attrName>
                                        </p:attrNameLst>
                                      </p:cBhvr>
                                    </p:animRot>
                                    <p:animRot by="240000">
                                      <p:cBhvr>
                                        <p:cTn id="30" dur="200" fill="hold">
                                          <p:stCondLst>
                                            <p:cond delay="400"/>
                                          </p:stCondLst>
                                        </p:cTn>
                                        <p:tgtEl>
                                          <p:spTgt spid="24"/>
                                        </p:tgtEl>
                                        <p:attrNameLst>
                                          <p:attrName>r</p:attrName>
                                        </p:attrNameLst>
                                      </p:cBhvr>
                                    </p:animRot>
                                    <p:animRot by="-240000">
                                      <p:cBhvr>
                                        <p:cTn id="31" dur="200" fill="hold">
                                          <p:stCondLst>
                                            <p:cond delay="600"/>
                                          </p:stCondLst>
                                        </p:cTn>
                                        <p:tgtEl>
                                          <p:spTgt spid="24"/>
                                        </p:tgtEl>
                                        <p:attrNameLst>
                                          <p:attrName>r</p:attrName>
                                        </p:attrNameLst>
                                      </p:cBhvr>
                                    </p:animRot>
                                    <p:animRot by="120000">
                                      <p:cBhvr>
                                        <p:cTn id="32"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92129" y="2580968"/>
            <a:ext cx="553851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Tìm</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từ</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khó</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đọc</a:t>
            </a:r>
            <a:endPar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Tìm</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câu</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dài</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cách</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ngắt</a:t>
            </a:r>
            <a:r>
              <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noProof="0" dirty="0" err="1"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hơi</a:t>
            </a:r>
            <a:endParaRPr kumimoji="0" lang="en-US" sz="4800" b="0" i="1" u="none" strike="noStrike" kern="1200" cap="none" spc="0" normalizeH="0" noProof="0" dirty="0" smtClean="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i="1" baseline="0"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Tìm</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hiểu</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của</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từ</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khó</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trong</a:t>
            </a:r>
            <a:r>
              <a:rPr lang="en-US" sz="4800"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i="1"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bài</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563461"/>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E26FD6-C9F2-33FA-A105-118BBB72D92B}"/>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4" descr="3D animation, mother, short hair, glasses, blue checkered shirt, gray pants, sandals, backpack">
            <a:extLst>
              <a:ext uri="{FF2B5EF4-FFF2-40B4-BE49-F238E27FC236}">
                <a16:creationId xmlns:a16="http://schemas.microsoft.com/office/drawing/2014/main" id="{C1AD9FB9-5381-9DA1-89B3-5AC5C47D51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54822"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6DCBA7B-7278-C31C-1926-C65115636779}"/>
              </a:ext>
            </a:extLst>
          </p:cNvPr>
          <p:cNvPicPr>
            <a:picLocks noChangeAspect="1"/>
          </p:cNvPicPr>
          <p:nvPr/>
        </p:nvPicPr>
        <p:blipFill>
          <a:blip r:embed="rId4"/>
          <a:stretch>
            <a:fillRect/>
          </a:stretch>
        </p:blipFill>
        <p:spPr>
          <a:xfrm>
            <a:off x="1583153" y="-99542"/>
            <a:ext cx="9813767" cy="1902106"/>
          </a:xfrm>
          <a:prstGeom prst="rect">
            <a:avLst/>
          </a:prstGeom>
        </p:spPr>
      </p:pic>
      <p:grpSp>
        <p:nvGrpSpPr>
          <p:cNvPr id="11" name="Group 10">
            <a:extLst>
              <a:ext uri="{FF2B5EF4-FFF2-40B4-BE49-F238E27FC236}">
                <a16:creationId xmlns:a16="http://schemas.microsoft.com/office/drawing/2014/main" id="{ED064577-377F-0678-5DF8-6921732072B5}"/>
              </a:ext>
            </a:extLst>
          </p:cNvPr>
          <p:cNvGrpSpPr/>
          <p:nvPr/>
        </p:nvGrpSpPr>
        <p:grpSpPr>
          <a:xfrm>
            <a:off x="3259864" y="2458575"/>
            <a:ext cx="4965131" cy="1014963"/>
            <a:chOff x="1896277" y="2482005"/>
            <a:chExt cx="3882349" cy="841830"/>
          </a:xfrm>
        </p:grpSpPr>
        <p:sp>
          <p:nvSpPr>
            <p:cNvPr id="9" name="Rectangle: Rounded Corners 8">
              <a:extLst>
                <a:ext uri="{FF2B5EF4-FFF2-40B4-BE49-F238E27FC236}">
                  <a16:creationId xmlns:a16="http://schemas.microsoft.com/office/drawing/2014/main" id="{EA4F0168-3BE9-6DE4-0C61-572D31BA6487}"/>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7B08F5B-F076-A226-2894-083F74EFE71B}"/>
                </a:ext>
              </a:extLst>
            </p:cNvPr>
            <p:cNvSpPr txBox="1"/>
            <p:nvPr/>
          </p:nvSpPr>
          <p:spPr>
            <a:xfrm>
              <a:off x="2053759" y="2482005"/>
              <a:ext cx="3724867" cy="765828"/>
            </a:xfrm>
            <a:prstGeom prst="rect">
              <a:avLst/>
            </a:prstGeom>
            <a:noFill/>
          </p:spPr>
          <p:txBody>
            <a:bodyPr wrap="square" rtlCol="0">
              <a:spAutoFit/>
            </a:bodyPr>
            <a:lstStyle/>
            <a:p>
              <a:pPr lvl="0"/>
              <a:r>
                <a:rPr lang="en-US" sz="5400" b="1" noProof="0" dirty="0" err="1" smtClean="0">
                  <a:solidFill>
                    <a:prstClr val="black"/>
                  </a:solidFill>
                </a:rPr>
                <a:t>Tạ</a:t>
              </a:r>
              <a:r>
                <a:rPr lang="en-US" sz="5400" b="1" noProof="0" dirty="0" smtClean="0">
                  <a:solidFill>
                    <a:prstClr val="black"/>
                  </a:solidFill>
                </a:rPr>
                <a:t> </a:t>
              </a:r>
              <a:r>
                <a:rPr lang="en-US" sz="5400" b="1" noProof="0" dirty="0" err="1" smtClean="0">
                  <a:solidFill>
                    <a:prstClr val="black"/>
                  </a:solidFill>
                </a:rPr>
                <a:t>Quang</a:t>
              </a:r>
              <a:r>
                <a:rPr lang="en-US" sz="5400" b="1" noProof="0" dirty="0" smtClean="0">
                  <a:solidFill>
                    <a:prstClr val="black"/>
                  </a:solidFill>
                </a:rPr>
                <a:t> </a:t>
              </a:r>
              <a:r>
                <a:rPr lang="en-US" sz="5400" b="1" noProof="0" dirty="0" err="1" smtClean="0">
                  <a:solidFill>
                    <a:prstClr val="black"/>
                  </a:solidFill>
                </a:rPr>
                <a:t>B</a:t>
              </a:r>
              <a:r>
                <a:rPr lang="en-US" sz="5400" b="1" noProof="0" dirty="0" err="1" smtClean="0">
                  <a:solidFill>
                    <a:srgbClr val="C00000"/>
                  </a:solidFill>
                </a:rPr>
                <a:t>ửu</a:t>
              </a:r>
              <a:endParaRPr kumimoji="0" lang="en-US" sz="5400" b="1" i="0" u="none" strike="noStrike" kern="1200" cap="none" spc="0" normalizeH="0" baseline="0" noProof="0" dirty="0">
                <a:ln>
                  <a:noFill/>
                </a:ln>
                <a:solidFill>
                  <a:srgbClr val="C00000"/>
                </a:solidFill>
                <a:effectLst/>
                <a:uLnTx/>
                <a:uFillTx/>
                <a:latin typeface="Calibri"/>
              </a:endParaRPr>
            </a:p>
          </p:txBody>
        </p:sp>
      </p:grpSp>
      <p:grpSp>
        <p:nvGrpSpPr>
          <p:cNvPr id="12" name="Group 11">
            <a:extLst>
              <a:ext uri="{FF2B5EF4-FFF2-40B4-BE49-F238E27FC236}">
                <a16:creationId xmlns:a16="http://schemas.microsoft.com/office/drawing/2014/main" id="{3F9D2A32-7086-4674-AE41-2DB6446F4EDC}"/>
              </a:ext>
            </a:extLst>
          </p:cNvPr>
          <p:cNvGrpSpPr/>
          <p:nvPr/>
        </p:nvGrpSpPr>
        <p:grpSpPr>
          <a:xfrm>
            <a:off x="2965789" y="4172857"/>
            <a:ext cx="6764248" cy="952295"/>
            <a:chOff x="1896277" y="2400505"/>
            <a:chExt cx="3882349" cy="923330"/>
          </a:xfrm>
        </p:grpSpPr>
        <p:sp>
          <p:nvSpPr>
            <p:cNvPr id="13" name="Rectangle: Rounded Corners 12">
              <a:extLst>
                <a:ext uri="{FF2B5EF4-FFF2-40B4-BE49-F238E27FC236}">
                  <a16:creationId xmlns:a16="http://schemas.microsoft.com/office/drawing/2014/main" id="{2ABEE83A-57C3-2DC6-864D-F7963E775BC2}"/>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9CAD47B3-0F36-66AF-6E07-85977D14F7BF}"/>
                </a:ext>
              </a:extLst>
            </p:cNvPr>
            <p:cNvSpPr txBox="1"/>
            <p:nvPr/>
          </p:nvSpPr>
          <p:spPr>
            <a:xfrm>
              <a:off x="2010300" y="2400505"/>
              <a:ext cx="3768326" cy="895246"/>
            </a:xfrm>
            <a:prstGeom prst="rect">
              <a:avLst/>
            </a:prstGeom>
            <a:noFill/>
          </p:spPr>
          <p:txBody>
            <a:bodyPr wrap="square" rtlCol="0">
              <a:spAutoFit/>
            </a:bodyPr>
            <a:lstStyle/>
            <a:p>
              <a:pPr lvl="0"/>
              <a:r>
                <a:rPr lang="en-US" sz="5400" b="1" noProof="0" dirty="0">
                  <a:solidFill>
                    <a:prstClr val="black"/>
                  </a:solidFill>
                </a:rPr>
                <a:t> </a:t>
              </a:r>
              <a:r>
                <a:rPr lang="en-US" sz="5400" b="1" noProof="0" dirty="0" err="1" smtClean="0">
                  <a:solidFill>
                    <a:srgbClr val="C00000"/>
                  </a:solidFill>
                </a:rPr>
                <a:t>uyên</a:t>
              </a:r>
              <a:r>
                <a:rPr lang="en-US" sz="5400" b="1" noProof="0" dirty="0" smtClean="0">
                  <a:solidFill>
                    <a:prstClr val="black"/>
                  </a:solidFill>
                </a:rPr>
                <a:t> </a:t>
              </a:r>
              <a:r>
                <a:rPr lang="en-US" sz="5400" b="1" noProof="0" dirty="0" err="1" smtClean="0">
                  <a:solidFill>
                    <a:prstClr val="black"/>
                  </a:solidFill>
                </a:rPr>
                <a:t>bác</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890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ý </a:t>
            </a:r>
            <a:r>
              <a:rPr kumimoji="0" lang="en-US" sz="480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thiệu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xuất</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thân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Quang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Bửu</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1648453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89C7D-5D94-DCE2-2715-BF1E8F8B1A97}"/>
              </a:ext>
            </a:extLst>
          </p:cNvPr>
          <p:cNvPicPr>
            <a:picLocks noChangeAspect="1"/>
          </p:cNvPicPr>
          <p:nvPr/>
        </p:nvPicPr>
        <p:blipFill>
          <a:blip r:embed="rId2"/>
          <a:stretch>
            <a:fillRect/>
          </a:stretch>
        </p:blipFill>
        <p:spPr>
          <a:xfrm>
            <a:off x="3683251" y="1657350"/>
            <a:ext cx="5320278" cy="5392700"/>
          </a:xfrm>
          <a:prstGeom prst="rect">
            <a:avLst/>
          </a:prstGeom>
        </p:spPr>
      </p:pic>
      <p:sp>
        <p:nvSpPr>
          <p:cNvPr id="8" name="Rectangle 7">
            <a:extLst>
              <a:ext uri="{FF2B5EF4-FFF2-40B4-BE49-F238E27FC236}">
                <a16:creationId xmlns:a16="http://schemas.microsoft.com/office/drawing/2014/main" id="{E7AA0DDB-74F8-8802-8C77-55CABF164FD6}"/>
              </a:ext>
            </a:extLst>
          </p:cNvPr>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9" name="Wave 8">
            <a:extLst>
              <a:ext uri="{FF2B5EF4-FFF2-40B4-BE49-F238E27FC236}">
                <a16:creationId xmlns:a16="http://schemas.microsoft.com/office/drawing/2014/main" id="{FC5DA9BB-38AE-C343-F16A-5E95869681BD}"/>
              </a:ext>
            </a:extLst>
          </p:cNvPr>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 2</a:t>
            </a:r>
          </a:p>
        </p:txBody>
      </p:sp>
      <p:sp>
        <p:nvSpPr>
          <p:cNvPr id="10" name="Rounded Rectangle 8">
            <a:extLst>
              <a:ext uri="{FF2B5EF4-FFF2-40B4-BE49-F238E27FC236}">
                <a16:creationId xmlns:a16="http://schemas.microsoft.com/office/drawing/2014/main" id="{A703AA21-DFF3-DA22-8E00-1CEDCE5E54EA}"/>
              </a:ext>
            </a:extLst>
          </p:cNvPr>
          <p:cNvSpPr/>
          <p:nvPr/>
        </p:nvSpPr>
        <p:spPr>
          <a:xfrm>
            <a:off x="2143761" y="139086"/>
            <a:ext cx="10190480" cy="958194"/>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000" b="1" dirty="0">
                <a:solidFill>
                  <a:prstClr val="black"/>
                </a:solidFill>
                <a:latin typeface="Cambria" panose="02040503050406030204" pitchFamily="18" charset="0"/>
                <a:ea typeface="Cambria" panose="02040503050406030204" pitchFamily="18" charset="0"/>
              </a:rPr>
              <a:t>Những chi tiết nào cho thấy Tạ Quang Bửu là tấm gương tự học, học suốt đời và học say mê? </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D71A6A2-C26E-EC96-BB9B-A44C3431EC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4" name="TextBox 3">
            <a:extLst>
              <a:ext uri="{FF2B5EF4-FFF2-40B4-BE49-F238E27FC236}">
                <a16:creationId xmlns:a16="http://schemas.microsoft.com/office/drawing/2014/main" id="{1270016F-997F-6FCE-52AD-F7B50A0A4DD5}"/>
              </a:ext>
            </a:extLst>
          </p:cNvPr>
          <p:cNvSpPr txBox="1"/>
          <p:nvPr/>
        </p:nvSpPr>
        <p:spPr>
          <a:xfrm>
            <a:off x="273132" y="3361049"/>
            <a:ext cx="5130141" cy="3371136"/>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Biểu hiện trước hết của việc tự học đó là Tạ Quang Bửu rất chăm đọc sách: </a:t>
            </a:r>
            <a:r>
              <a:rPr lang="vi-VN" sz="2400" dirty="0">
                <a:solidFill>
                  <a:prstClr val="black"/>
                </a:solidFill>
                <a:latin typeface="Cambria" panose="02040503050406030204" pitchFamily="18" charset="0"/>
                <a:ea typeface="Cambria" panose="02040503050406030204" pitchFamily="18" charset="0"/>
              </a:rPr>
              <a:t>đọc sách ở mọi lúc, mọi nơi, đọc nhanh và nhớ lâu; đã từng vì mải đọc sách mà ngã xuống suối; tự học tiếng Nga chỉ trong 3 tháng mà dịch tiếng Nga rất giỏi; luôn tranh thủ thời gian đọc sách,... </a:t>
            </a:r>
          </a:p>
        </p:txBody>
      </p:sp>
      <p:pic>
        <p:nvPicPr>
          <p:cNvPr id="5" name="Picture 4">
            <a:extLst>
              <a:ext uri="{FF2B5EF4-FFF2-40B4-BE49-F238E27FC236}">
                <a16:creationId xmlns:a16="http://schemas.microsoft.com/office/drawing/2014/main" id="{DC81DEB5-0E13-98CA-B5A1-91D538C98F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6" name="TextBox 5">
            <a:extLst>
              <a:ext uri="{FF2B5EF4-FFF2-40B4-BE49-F238E27FC236}">
                <a16:creationId xmlns:a16="http://schemas.microsoft.com/office/drawing/2014/main" id="{14B9C200-D93F-E116-7200-6E9B52598EB0}"/>
              </a:ext>
            </a:extLst>
          </p:cNvPr>
          <p:cNvSpPr txBox="1"/>
          <p:nvPr/>
        </p:nvSpPr>
        <p:spPr>
          <a:xfrm>
            <a:off x="6360954" y="3361049"/>
            <a:ext cx="5285150" cy="3371136"/>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3200" b="1" dirty="0">
                <a:latin typeface="Cambria" panose="02040503050406030204" pitchFamily="18" charset="0"/>
                <a:ea typeface="Cambria" panose="02040503050406030204" pitchFamily="18" charset="0"/>
              </a:rPr>
              <a:t>Biểu hiện của việc học suốt đời và say mê thể hiện ở chi tiết: </a:t>
            </a:r>
            <a:r>
              <a:rPr lang="vi-VN" sz="3200" dirty="0">
                <a:latin typeface="Cambria" panose="02040503050406030204" pitchFamily="18" charset="0"/>
                <a:ea typeface="Cambria" panose="02040503050406030204" pitchFamily="18" charset="0"/>
              </a:rPr>
              <a:t>ông học từ lúc còn trẻ đến lúc cuối đời, cả khi đau ốm; giỏi ở nhiều lĩnh vực,...</a:t>
            </a:r>
            <a:endParaRPr lang="vi-VN"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568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Rút ra ý đoạn 2: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Tạ Quang Bửu là người ham học.</a:t>
            </a:r>
          </a:p>
        </p:txBody>
      </p:sp>
    </p:spTree>
    <p:extLst>
      <p:ext uri="{BB962C8B-B14F-4D97-AF65-F5344CB8AC3E}">
        <p14:creationId xmlns:p14="http://schemas.microsoft.com/office/powerpoint/2010/main" val="412454850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976</Words>
  <Application>Microsoft Office PowerPoint</Application>
  <PresentationFormat>Widescreen</PresentationFormat>
  <Paragraphs>49</Paragraphs>
  <Slides>23</Slides>
  <Notes>5</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微软雅黑</vt:lpstr>
      <vt:lpstr>#9Slide05 Bodega Script</vt:lpstr>
      <vt:lpstr>Arial</vt:lpstr>
      <vt:lpstr>Calibri</vt:lpstr>
      <vt:lpstr>Calibri Light</vt:lpstr>
      <vt:lpstr>Cambria</vt:lpstr>
      <vt:lpstr>iCiel Pequena</vt:lpstr>
      <vt:lpstr>LNTH-LuoLuoNotangYuanTi 1</vt:lpstr>
      <vt:lpstr>Nunito Black</vt:lpstr>
      <vt:lpstr>Times New Roman</vt:lpstr>
      <vt:lpstr>UVN Banh Mi</vt:lpstr>
      <vt:lpstr>1_Office Theme</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62</cp:revision>
  <dcterms:created xsi:type="dcterms:W3CDTF">2024-09-05T01:52:44Z</dcterms:created>
  <dcterms:modified xsi:type="dcterms:W3CDTF">2024-11-07T03:15:56Z</dcterms:modified>
</cp:coreProperties>
</file>