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61" r:id="rId6"/>
    <p:sldId id="265" r:id="rId7"/>
    <p:sldId id="258" r:id="rId8"/>
    <p:sldId id="259" r:id="rId9"/>
    <p:sldId id="266" r:id="rId10"/>
    <p:sldId id="262" r:id="rId11"/>
    <p:sldId id="268" r:id="rId12"/>
    <p:sldId id="260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A9C5-4C59-47B5-A5D0-92FDE32C41BB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D0FE-9753-44C7-BB4B-97045076B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A9C5-4C59-47B5-A5D0-92FDE32C41BB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D0FE-9753-44C7-BB4B-97045076B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6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A9C5-4C59-47B5-A5D0-92FDE32C41BB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D0FE-9753-44C7-BB4B-97045076B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38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4E5CC29-D4C1-43AF-92DE-EAC9F1236EA8}" type="datetime1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2025/3/13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87115745-2F8B-4195-AD23-8A2542AF7C2C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6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A9C5-4C59-47B5-A5D0-92FDE32C41BB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D0FE-9753-44C7-BB4B-97045076B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4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A9C5-4C59-47B5-A5D0-92FDE32C41BB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D0FE-9753-44C7-BB4B-97045076B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3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A9C5-4C59-47B5-A5D0-92FDE32C41BB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D0FE-9753-44C7-BB4B-97045076B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1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A9C5-4C59-47B5-A5D0-92FDE32C41BB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D0FE-9753-44C7-BB4B-97045076B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38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A9C5-4C59-47B5-A5D0-92FDE32C41BB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D0FE-9753-44C7-BB4B-97045076B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6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A9C5-4C59-47B5-A5D0-92FDE32C41BB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D0FE-9753-44C7-BB4B-97045076B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5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A9C5-4C59-47B5-A5D0-92FDE32C41BB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D0FE-9753-44C7-BB4B-97045076B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2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A9C5-4C59-47B5-A5D0-92FDE32C41BB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D0FE-9753-44C7-BB4B-97045076B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6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3A9C5-4C59-47B5-A5D0-92FDE32C41BB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BD0FE-9753-44C7-BB4B-97045076B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NULL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NULL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NULL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NULL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NULL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NULL"/><Relationship Id="rId7" Type="http://schemas.openxmlformats.org/officeDocument/2006/relationships/image" Target="../media/image7.jpe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NULL"/><Relationship Id="rId7" Type="http://schemas.openxmlformats.org/officeDocument/2006/relationships/image" Target="../media/image7.jpe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NULL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NULL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NULL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5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E72079-C725-80A2-9295-955A9A6645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3201" y="239572"/>
            <a:ext cx="11734799" cy="6389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endParaRPr lang="vi-VN" sz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71466" y="274713"/>
            <a:ext cx="1422399" cy="1356359"/>
            <a:chOff x="0" y="0"/>
            <a:chExt cx="5299444" cy="545591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2685360" y="4160677"/>
              <a:ext cx="1139577" cy="107949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99421" y="2618129"/>
              <a:ext cx="577745" cy="547282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1514447">
              <a:off x="1815105" y="577815"/>
              <a:ext cx="3184533" cy="2119162"/>
            </a:xfrm>
            <a:prstGeom prst="rect">
              <a:avLst/>
            </a:prstGeom>
          </p:spPr>
        </p:pic>
      </p:grp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D532E70-F44B-C45B-8E23-4E8DC7E6F4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148" y="274713"/>
            <a:ext cx="884419" cy="880780"/>
          </a:xfrm>
          <a:prstGeom prst="ellipse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97025">
            <a:off x="415713" y="6170336"/>
            <a:ext cx="539969" cy="3593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F513078-CDBC-7B0A-66EA-41FB6E867E2A}"/>
              </a:ext>
            </a:extLst>
          </p:cNvPr>
          <p:cNvSpPr txBox="1"/>
          <p:nvPr/>
        </p:nvSpPr>
        <p:spPr>
          <a:xfrm>
            <a:off x="780758" y="1070774"/>
            <a:ext cx="10579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các từ </a:t>
            </a:r>
            <a:r>
              <a:rPr lang="vi-VN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hãy, đừng, chớ, đi, thôi, nào, nhé 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 đặt </a:t>
            </a:r>
            <a:endParaRPr lang="en-US" sz="2800" b="1" i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khiến trong các tình huống dưới đây</a:t>
            </a:r>
            <a:r>
              <a:rPr lang="vi-VN" sz="28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C7199B3D-E598-42AA-3508-AC80CF74766A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228602" y="5117690"/>
            <a:ext cx="1211268" cy="1687200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5905C323-4610-BE36-2612-4B6295C35FF1}"/>
              </a:ext>
            </a:extLst>
          </p:cNvPr>
          <p:cNvPicPr/>
          <p:nvPr/>
        </p:nvPicPr>
        <p:blipFill>
          <a:blip r:embed="rId11"/>
          <a:srcRect/>
          <a:stretch>
            <a:fillRect/>
          </a:stretch>
        </p:blipFill>
        <p:spPr>
          <a:xfrm>
            <a:off x="10124661" y="4969396"/>
            <a:ext cx="2060148" cy="19365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513078-CDBC-7B0A-66EA-41FB6E867E2A}"/>
              </a:ext>
            </a:extLst>
          </p:cNvPr>
          <p:cNvSpPr txBox="1"/>
          <p:nvPr/>
        </p:nvSpPr>
        <p:spPr>
          <a:xfrm>
            <a:off x="1309884" y="2076296"/>
            <a:ext cx="1057968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i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endParaRPr lang="vi-VN" sz="280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Muốn các em nhỏ trật tự </a:t>
            </a:r>
            <a:r>
              <a:rPr lang="en-US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vi-VN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 </a:t>
            </a:r>
            <a:r>
              <a:rPr lang="vi-VN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endParaRPr lang="vi-VN" sz="28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Muốn bố mẹ cho về thăm quê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Muốn bố mua cho cuốn truyện mình thích</a:t>
            </a:r>
          </a:p>
        </p:txBody>
      </p:sp>
    </p:spTree>
    <p:extLst>
      <p:ext uri="{BB962C8B-B14F-4D97-AF65-F5344CB8AC3E}">
        <p14:creationId xmlns:p14="http://schemas.microsoft.com/office/powerpoint/2010/main" val="167664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E72079-C725-80A2-9295-955A9A6645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3201" y="239572"/>
            <a:ext cx="11734799" cy="6389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endParaRPr lang="vi-VN" sz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71466" y="274713"/>
            <a:ext cx="1422399" cy="1356359"/>
            <a:chOff x="0" y="0"/>
            <a:chExt cx="5299444" cy="545591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2685360" y="4160677"/>
              <a:ext cx="1139577" cy="107949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99421" y="2618129"/>
              <a:ext cx="577745" cy="547282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1514447">
              <a:off x="1815105" y="577815"/>
              <a:ext cx="3184533" cy="2119162"/>
            </a:xfrm>
            <a:prstGeom prst="rect">
              <a:avLst/>
            </a:prstGeom>
          </p:spPr>
        </p:pic>
      </p:grp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D532E70-F44B-C45B-8E23-4E8DC7E6F4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148" y="274713"/>
            <a:ext cx="884419" cy="880780"/>
          </a:xfrm>
          <a:prstGeom prst="ellipse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97025">
            <a:off x="415713" y="6170336"/>
            <a:ext cx="539969" cy="3593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F513078-CDBC-7B0A-66EA-41FB6E867E2A}"/>
              </a:ext>
            </a:extLst>
          </p:cNvPr>
          <p:cNvSpPr txBox="1"/>
          <p:nvPr/>
        </p:nvSpPr>
        <p:spPr>
          <a:xfrm>
            <a:off x="780758" y="1070774"/>
            <a:ext cx="10579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các từ </a:t>
            </a:r>
            <a:r>
              <a:rPr lang="vi-VN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hãy, đừng, chớ, đi, thôi, nào, nhé 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 đặt </a:t>
            </a:r>
            <a:endParaRPr lang="en-US" sz="2800" b="1" i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khiến trong các tình huống dưới đây</a:t>
            </a:r>
            <a:r>
              <a:rPr lang="vi-VN" sz="28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C7199B3D-E598-42AA-3508-AC80CF74766A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228602" y="5117690"/>
            <a:ext cx="1211268" cy="1687200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5905C323-4610-BE36-2612-4B6295C35FF1}"/>
              </a:ext>
            </a:extLst>
          </p:cNvPr>
          <p:cNvPicPr/>
          <p:nvPr/>
        </p:nvPicPr>
        <p:blipFill>
          <a:blip r:embed="rId11"/>
          <a:srcRect/>
          <a:stretch>
            <a:fillRect/>
          </a:stretch>
        </p:blipFill>
        <p:spPr>
          <a:xfrm>
            <a:off x="10124661" y="4969396"/>
            <a:ext cx="2060148" cy="19365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513078-CDBC-7B0A-66EA-41FB6E867E2A}"/>
              </a:ext>
            </a:extLst>
          </p:cNvPr>
          <p:cNvSpPr txBox="1"/>
          <p:nvPr/>
        </p:nvSpPr>
        <p:spPr>
          <a:xfrm>
            <a:off x="2276535" y="2259751"/>
            <a:ext cx="73377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i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eriod"/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80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28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8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vi-VN" sz="28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65B42F-CF8F-4718-B0A5-1539BC91B3E6}"/>
              </a:ext>
            </a:extLst>
          </p:cNvPr>
          <p:cNvCxnSpPr>
            <a:cxnSpLocks/>
          </p:cNvCxnSpPr>
          <p:nvPr/>
        </p:nvCxnSpPr>
        <p:spPr>
          <a:xfrm flipV="1">
            <a:off x="7651200" y="3958046"/>
            <a:ext cx="277955" cy="85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926490" y="3516848"/>
            <a:ext cx="252140" cy="50933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1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E72079-C725-80A2-9295-955A9A6645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3201" y="239572"/>
            <a:ext cx="11734799" cy="6389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endParaRPr lang="vi-VN" sz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9946076" y="5236469"/>
            <a:ext cx="1422399" cy="1356359"/>
            <a:chOff x="0" y="0"/>
            <a:chExt cx="5299444" cy="545591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2685360" y="4160677"/>
              <a:ext cx="1139577" cy="107949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99421" y="2618129"/>
              <a:ext cx="577745" cy="547282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1514447">
              <a:off x="1815105" y="577815"/>
              <a:ext cx="3184533" cy="2119162"/>
            </a:xfrm>
            <a:prstGeom prst="rect">
              <a:avLst/>
            </a:prstGeom>
          </p:spPr>
        </p:pic>
      </p:grp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D532E70-F44B-C45B-8E23-4E8DC7E6F4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148" y="274713"/>
            <a:ext cx="884419" cy="880780"/>
          </a:xfrm>
          <a:prstGeom prst="ellipse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97025">
            <a:off x="11536340" y="5293859"/>
            <a:ext cx="539969" cy="359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09EF22-13B8-E9BE-6A7E-17F88BF932AD}"/>
              </a:ext>
            </a:extLst>
          </p:cNvPr>
          <p:cNvSpPr txBox="1"/>
          <p:nvPr/>
        </p:nvSpPr>
        <p:spPr>
          <a:xfrm>
            <a:off x="1125597" y="274713"/>
            <a:ext cx="79305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các em nhỏ trật tự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vi-VN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xem phim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endParaRPr lang="vi-VN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8A3EFF-DC9C-5AB4-B513-70CBCDA1EB21}"/>
              </a:ext>
            </a:extLst>
          </p:cNvPr>
          <p:cNvSpPr txBox="1"/>
          <p:nvPr/>
        </p:nvSpPr>
        <p:spPr>
          <a:xfrm>
            <a:off x="1220085" y="2987510"/>
            <a:ext cx="87287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endParaRPr lang="en-US" sz="2800" b="0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FFD9E4-171C-D12B-6C59-A01A029A0D61}"/>
              </a:ext>
            </a:extLst>
          </p:cNvPr>
          <p:cNvSpPr txBox="1"/>
          <p:nvPr/>
        </p:nvSpPr>
        <p:spPr>
          <a:xfrm>
            <a:off x="1125597" y="4715181"/>
            <a:ext cx="95768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b="0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en-US" sz="28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37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1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929FA2-34ED-41D2-9611-E582EDC45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640" y="12424"/>
            <a:ext cx="12230640" cy="6905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507137-DDAB-B1B0-6432-2F1C700FA853}"/>
              </a:ext>
            </a:extLst>
          </p:cNvPr>
          <p:cNvSpPr txBox="1"/>
          <p:nvPr/>
        </p:nvSpPr>
        <p:spPr>
          <a:xfrm>
            <a:off x="1204092" y="290955"/>
            <a:ext cx="105670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PHÒNG GIÁO DỤC VÀ ĐÀO TẠO TIÊN LÃNG</a:t>
            </a:r>
          </a:p>
          <a:p>
            <a:pPr algn="ctr">
              <a:defRPr/>
            </a:pP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THỊ TRẤN TIÊN LÃNG</a:t>
            </a:r>
          </a:p>
          <a:p>
            <a:pPr algn="ctr">
              <a:defRPr/>
            </a:pPr>
            <a:endParaRPr lang="en-US" sz="2800" dirty="0">
              <a:solidFill>
                <a:srgbClr val="44546A"/>
              </a:solidFill>
            </a:endParaRPr>
          </a:p>
        </p:txBody>
      </p:sp>
      <p:pic>
        <p:nvPicPr>
          <p:cNvPr id="8" name="Picture 7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408" y="-173533"/>
            <a:ext cx="2380615" cy="2380615"/>
          </a:xfrm>
          <a:prstGeom prst="rect">
            <a:avLst/>
          </a:prstGeom>
          <a:noFill/>
          <a:ex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507137-DDAB-B1B0-6432-2F1C700FA853}"/>
              </a:ext>
            </a:extLst>
          </p:cNvPr>
          <p:cNvSpPr txBox="1"/>
          <p:nvPr/>
        </p:nvSpPr>
        <p:spPr>
          <a:xfrm>
            <a:off x="552032" y="2133087"/>
            <a:ext cx="113889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HỘI THI GIÁO VIÊN DẠY GIỎI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CẤP TRƯỜNG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974" y="3953814"/>
            <a:ext cx="1090840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nl-NL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064179" y="1166299"/>
            <a:ext cx="44831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70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1FD89D-65D2-0273-5511-BD52B13AE04B}"/>
              </a:ext>
            </a:extLst>
          </p:cNvPr>
          <p:cNvSpPr txBox="1"/>
          <p:nvPr/>
        </p:nvSpPr>
        <p:spPr>
          <a:xfrm>
            <a:off x="3140716" y="1344702"/>
            <a:ext cx="6201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latinLnBrk="0"/>
            <a:r>
              <a:rPr lang="en-US" sz="28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28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vi-VN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1FD89D-65D2-0273-5511-BD52B13AE04B}"/>
              </a:ext>
            </a:extLst>
          </p:cNvPr>
          <p:cNvSpPr txBox="1"/>
          <p:nvPr/>
        </p:nvSpPr>
        <p:spPr>
          <a:xfrm>
            <a:off x="4927650" y="2134650"/>
            <a:ext cx="1747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latinLnBrk="0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8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1FD89D-65D2-0273-5511-BD52B13AE04B}"/>
              </a:ext>
            </a:extLst>
          </p:cNvPr>
          <p:cNvSpPr txBox="1"/>
          <p:nvPr/>
        </p:nvSpPr>
        <p:spPr>
          <a:xfrm>
            <a:off x="3678971" y="2924598"/>
            <a:ext cx="5125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latinLnBrk="0"/>
            <a:r>
              <a:rPr lang="en-US" sz="28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endParaRPr lang="vi-VN" sz="28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6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E72079-C725-80A2-9295-955A9A6645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3201" y="239572"/>
            <a:ext cx="11734799" cy="6389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vi-VN" sz="1200" b="0" i="0">
              <a:solidFill>
                <a:srgbClr val="FF0000"/>
              </a:solidFill>
              <a:effectLst/>
              <a:latin typeface="Nunito Black" panose="00000A00000000000000" pitchFamily="2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9042702" y="4430776"/>
            <a:ext cx="1422399" cy="1356359"/>
            <a:chOff x="0" y="0"/>
            <a:chExt cx="5299444" cy="545591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2685360" y="4160677"/>
              <a:ext cx="1139577" cy="107949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99421" y="2618129"/>
              <a:ext cx="577745" cy="547282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1514447">
              <a:off x="1815105" y="577815"/>
              <a:ext cx="3184533" cy="2119162"/>
            </a:xfrm>
            <a:prstGeom prst="rect">
              <a:avLst/>
            </a:prstGeom>
          </p:spPr>
        </p:pic>
      </p:grp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D532E70-F44B-C45B-8E23-4E8DC7E6F4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148" y="274713"/>
            <a:ext cx="884419" cy="880780"/>
          </a:xfrm>
          <a:prstGeom prst="ellipse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97025" flipH="1">
            <a:off x="1190471" y="6218322"/>
            <a:ext cx="748904" cy="359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CFE3CF-44D9-B669-25E6-8B4329DC25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076" y="274713"/>
            <a:ext cx="647700" cy="619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1FD89D-65D2-0273-5511-BD52B13AE04B}"/>
              </a:ext>
            </a:extLst>
          </p:cNvPr>
          <p:cNvSpPr txBox="1"/>
          <p:nvPr/>
        </p:nvSpPr>
        <p:spPr>
          <a:xfrm>
            <a:off x="982666" y="391111"/>
            <a:ext cx="9482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latinLnBrk="0"/>
            <a:r>
              <a:rPr lang="vi-VN" sz="2800" b="1" i="0" dirty="0">
                <a:solidFill>
                  <a:srgbClr val="002060"/>
                </a:solidFill>
                <a:effectLst/>
                <a:latin typeface="+mj-lt"/>
              </a:rPr>
              <a:t>Câu 1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: 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+mj-lt"/>
              </a:rPr>
              <a:t>Tìm từ chỉ đặc điểm trong đoạn thơ dưới đây:</a:t>
            </a:r>
            <a:endParaRPr lang="vi-VN" sz="2800" b="0" i="0" dirty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61AFB3-7919-9BE3-6443-A925781DCA4D}"/>
              </a:ext>
            </a:extLst>
          </p:cNvPr>
          <p:cNvSpPr txBox="1"/>
          <p:nvPr/>
        </p:nvSpPr>
        <p:spPr>
          <a:xfrm>
            <a:off x="982665" y="1065870"/>
            <a:ext cx="45184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0" i="0" dirty="0">
                <a:solidFill>
                  <a:srgbClr val="002060"/>
                </a:solidFill>
                <a:effectLst/>
                <a:latin typeface="+mj-lt"/>
              </a:rPr>
              <a:t>Có một giờ Văn như thế</a:t>
            </a:r>
          </a:p>
          <a:p>
            <a:pPr>
              <a:lnSpc>
                <a:spcPct val="150000"/>
              </a:lnSpc>
            </a:pPr>
            <a:r>
              <a:rPr lang="vi-VN" sz="2400" b="0" i="0" dirty="0">
                <a:solidFill>
                  <a:srgbClr val="002060"/>
                </a:solidFill>
                <a:effectLst/>
                <a:latin typeface="+mj-lt"/>
              </a:rPr>
              <a:t>Lớp em im phắc lặng nghe</a:t>
            </a:r>
          </a:p>
          <a:p>
            <a:pPr>
              <a:lnSpc>
                <a:spcPct val="150000"/>
              </a:lnSpc>
            </a:pPr>
            <a:r>
              <a:rPr lang="vi-VN" sz="2400" b="0" i="0" dirty="0">
                <a:solidFill>
                  <a:srgbClr val="002060"/>
                </a:solidFill>
                <a:effectLst/>
                <a:latin typeface="+mj-lt"/>
              </a:rPr>
              <a:t>Bài “Mẹ vắng nhà ngày bão”</a:t>
            </a:r>
          </a:p>
          <a:p>
            <a:pPr>
              <a:lnSpc>
                <a:spcPct val="150000"/>
              </a:lnSpc>
            </a:pPr>
            <a:r>
              <a:rPr lang="vi-VN" sz="2400" b="0" i="0" dirty="0">
                <a:solidFill>
                  <a:srgbClr val="002060"/>
                </a:solidFill>
                <a:effectLst/>
                <a:latin typeface="+mj-lt"/>
              </a:rPr>
              <a:t>Cô giảng miệt mài say mê.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DB03E9-A557-27F1-7021-F310F9D64DC4}"/>
              </a:ext>
            </a:extLst>
          </p:cNvPr>
          <p:cNvSpPr txBox="1"/>
          <p:nvPr/>
        </p:nvSpPr>
        <p:spPr>
          <a:xfrm>
            <a:off x="5932946" y="1146594"/>
            <a:ext cx="54438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0" i="0" dirty="0">
                <a:solidFill>
                  <a:srgbClr val="002060"/>
                </a:solidFill>
                <a:effectLst/>
                <a:latin typeface="+mj-lt"/>
              </a:rPr>
              <a:t>Ai cũng nghĩ đến mẹ mình</a:t>
            </a:r>
          </a:p>
          <a:p>
            <a:pPr>
              <a:lnSpc>
                <a:spcPct val="150000"/>
              </a:lnSpc>
            </a:pPr>
            <a:r>
              <a:rPr lang="vi-VN" sz="2400" b="0" i="0" dirty="0">
                <a:solidFill>
                  <a:srgbClr val="002060"/>
                </a:solidFill>
                <a:effectLst/>
                <a:latin typeface="+mj-lt"/>
              </a:rPr>
              <a:t>Dịu dàng, đảm đang, tần tảo</a:t>
            </a:r>
          </a:p>
          <a:p>
            <a:pPr>
              <a:lnSpc>
                <a:spcPct val="150000"/>
              </a:lnSpc>
            </a:pPr>
            <a:r>
              <a:rPr lang="vi-VN" sz="2400" b="0" i="0" dirty="0">
                <a:solidFill>
                  <a:srgbClr val="002060"/>
                </a:solidFill>
                <a:effectLst/>
                <a:latin typeface="+mj-lt"/>
              </a:rPr>
              <a:t>Ai cũng thương thương bố mình</a:t>
            </a:r>
          </a:p>
          <a:p>
            <a:pPr>
              <a:lnSpc>
                <a:spcPct val="150000"/>
              </a:lnSpc>
            </a:pPr>
            <a:r>
              <a:rPr lang="vi-VN" sz="2400" b="0" i="0" dirty="0">
                <a:solidFill>
                  <a:srgbClr val="002060"/>
                </a:solidFill>
                <a:effectLst/>
                <a:latin typeface="+mj-lt"/>
              </a:rPr>
              <a:t>Vụng về chăm con ngày bão.</a:t>
            </a:r>
          </a:p>
          <a:p>
            <a:pPr>
              <a:lnSpc>
                <a:spcPct val="150000"/>
              </a:lnSpc>
            </a:pPr>
            <a:r>
              <a:rPr lang="en-US" sz="2400" b="0" i="0" dirty="0">
                <a:solidFill>
                  <a:srgbClr val="FF0000"/>
                </a:solidFill>
                <a:effectLst/>
                <a:latin typeface="+mj-lt"/>
              </a:rPr>
              <a:t>                                    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+mj-lt"/>
              </a:rPr>
              <a:t>(Nguyễn Thị Mai)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65B42F-CF8F-4718-B0A5-1539BC91B3E6}"/>
              </a:ext>
            </a:extLst>
          </p:cNvPr>
          <p:cNvCxnSpPr>
            <a:cxnSpLocks/>
          </p:cNvCxnSpPr>
          <p:nvPr/>
        </p:nvCxnSpPr>
        <p:spPr>
          <a:xfrm>
            <a:off x="3758468" y="875524"/>
            <a:ext cx="16402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1AC610C5-B3CE-EA8C-DEA8-3131A35B9390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81649" y="4593890"/>
            <a:ext cx="1473200" cy="2035510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27F07CEA-CCC1-8BA6-D5FE-385EDAE99391}"/>
              </a:ext>
            </a:extLst>
          </p:cNvPr>
          <p:cNvPicPr/>
          <p:nvPr/>
        </p:nvPicPr>
        <p:blipFill>
          <a:blip r:embed="rId12"/>
          <a:srcRect/>
          <a:stretch>
            <a:fillRect/>
          </a:stretch>
        </p:blipFill>
        <p:spPr>
          <a:xfrm>
            <a:off x="10124661" y="4969396"/>
            <a:ext cx="2060148" cy="193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1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E72079-C725-80A2-9295-955A9A6645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3201" y="239572"/>
            <a:ext cx="11734799" cy="6389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vi-VN" sz="1200" b="0" i="0">
              <a:solidFill>
                <a:srgbClr val="FF0000"/>
              </a:solidFill>
              <a:effectLst/>
              <a:latin typeface="Nunito Black" panose="00000A00000000000000" pitchFamily="2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8883062" y="4319557"/>
            <a:ext cx="1422399" cy="1356359"/>
            <a:chOff x="0" y="0"/>
            <a:chExt cx="5299444" cy="545591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2685360" y="4160677"/>
              <a:ext cx="1139577" cy="107949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99421" y="2618129"/>
              <a:ext cx="577745" cy="547282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1514447">
              <a:off x="1815105" y="577815"/>
              <a:ext cx="3184533" cy="2119162"/>
            </a:xfrm>
            <a:prstGeom prst="rect">
              <a:avLst/>
            </a:prstGeom>
          </p:spPr>
        </p:pic>
      </p:grp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D532E70-F44B-C45B-8E23-4E8DC7E6F4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665" y="286015"/>
            <a:ext cx="884419" cy="880780"/>
          </a:xfrm>
          <a:prstGeom prst="ellipse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97025">
            <a:off x="415713" y="6170336"/>
            <a:ext cx="539969" cy="359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CFE3CF-44D9-B669-25E6-8B4329DC25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076" y="274713"/>
            <a:ext cx="647700" cy="619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1FD89D-65D2-0273-5511-BD52B13AE04B}"/>
              </a:ext>
            </a:extLst>
          </p:cNvPr>
          <p:cNvSpPr txBox="1"/>
          <p:nvPr/>
        </p:nvSpPr>
        <p:spPr>
          <a:xfrm>
            <a:off x="982666" y="391111"/>
            <a:ext cx="9482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latinLnBrk="0"/>
            <a:r>
              <a:rPr lang="vi-VN" sz="2800" b="1" i="0" dirty="0">
                <a:solidFill>
                  <a:srgbClr val="002060"/>
                </a:solidFill>
                <a:effectLst/>
                <a:latin typeface="+mj-lt"/>
              </a:rPr>
              <a:t>Câu 1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: 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+mj-lt"/>
              </a:rPr>
              <a:t>Tìm từ chỉ đặc điểm trong đoạn thơ dưới đây:</a:t>
            </a:r>
            <a:endParaRPr lang="vi-VN" sz="2800" b="0" i="0" dirty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61AFB3-7919-9BE3-6443-A925781DCA4D}"/>
              </a:ext>
            </a:extLst>
          </p:cNvPr>
          <p:cNvSpPr txBox="1"/>
          <p:nvPr/>
        </p:nvSpPr>
        <p:spPr>
          <a:xfrm>
            <a:off x="982665" y="1065870"/>
            <a:ext cx="45184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0" i="0" dirty="0">
                <a:solidFill>
                  <a:srgbClr val="002060"/>
                </a:solidFill>
                <a:effectLst/>
                <a:latin typeface="+mj-lt"/>
              </a:rPr>
              <a:t>Có một giờ Văn như thế</a:t>
            </a:r>
          </a:p>
          <a:p>
            <a:pPr>
              <a:lnSpc>
                <a:spcPct val="150000"/>
              </a:lnSpc>
            </a:pPr>
            <a:r>
              <a:rPr lang="vi-VN" sz="2400" b="0" i="0" dirty="0">
                <a:solidFill>
                  <a:srgbClr val="002060"/>
                </a:solidFill>
                <a:effectLst/>
                <a:latin typeface="+mj-lt"/>
              </a:rPr>
              <a:t>Lớp em im phắc lặng nghe</a:t>
            </a:r>
          </a:p>
          <a:p>
            <a:pPr>
              <a:lnSpc>
                <a:spcPct val="150000"/>
              </a:lnSpc>
            </a:pPr>
            <a:r>
              <a:rPr lang="vi-VN" sz="2400" b="0" i="0" dirty="0">
                <a:solidFill>
                  <a:srgbClr val="002060"/>
                </a:solidFill>
                <a:effectLst/>
                <a:latin typeface="+mj-lt"/>
              </a:rPr>
              <a:t>Bài “Mẹ vắng nhà ngày bão”</a:t>
            </a:r>
          </a:p>
          <a:p>
            <a:pPr>
              <a:lnSpc>
                <a:spcPct val="150000"/>
              </a:lnSpc>
            </a:pPr>
            <a:r>
              <a:rPr lang="vi-VN" sz="2400" b="0" i="0" dirty="0">
                <a:solidFill>
                  <a:srgbClr val="002060"/>
                </a:solidFill>
                <a:effectLst/>
                <a:latin typeface="+mj-lt"/>
              </a:rPr>
              <a:t>Cô giảng miệt </a:t>
            </a:r>
            <a:r>
              <a:rPr lang="vi-VN" sz="2400" b="0" i="0" dirty="0" smtClean="0">
                <a:solidFill>
                  <a:srgbClr val="002060"/>
                </a:solidFill>
                <a:effectLst/>
                <a:latin typeface="+mj-lt"/>
              </a:rPr>
              <a:t>mài 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+mj-lt"/>
              </a:rPr>
              <a:t>say mê.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DB03E9-A557-27F1-7021-F310F9D64DC4}"/>
              </a:ext>
            </a:extLst>
          </p:cNvPr>
          <p:cNvSpPr txBox="1"/>
          <p:nvPr/>
        </p:nvSpPr>
        <p:spPr>
          <a:xfrm>
            <a:off x="5932946" y="1185783"/>
            <a:ext cx="54438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0" i="0" dirty="0">
                <a:solidFill>
                  <a:srgbClr val="002060"/>
                </a:solidFill>
                <a:effectLst/>
                <a:latin typeface="+mj-lt"/>
              </a:rPr>
              <a:t>Ai cũng nghĩ đến mẹ mình</a:t>
            </a:r>
          </a:p>
          <a:p>
            <a:pPr>
              <a:lnSpc>
                <a:spcPct val="150000"/>
              </a:lnSpc>
            </a:pPr>
            <a:r>
              <a:rPr lang="vi-VN" sz="2400" b="0" i="0" dirty="0">
                <a:solidFill>
                  <a:srgbClr val="002060"/>
                </a:solidFill>
                <a:effectLst/>
                <a:latin typeface="+mj-lt"/>
              </a:rPr>
              <a:t>Dịu dàng, đảm đang, tần tảo</a:t>
            </a:r>
          </a:p>
          <a:p>
            <a:pPr>
              <a:lnSpc>
                <a:spcPct val="150000"/>
              </a:lnSpc>
            </a:pPr>
            <a:r>
              <a:rPr lang="vi-VN" sz="2400" b="0" i="0" dirty="0">
                <a:solidFill>
                  <a:srgbClr val="002060"/>
                </a:solidFill>
                <a:effectLst/>
                <a:latin typeface="+mj-lt"/>
              </a:rPr>
              <a:t>Ai cũng thương thương bố mình</a:t>
            </a:r>
          </a:p>
          <a:p>
            <a:pPr>
              <a:lnSpc>
                <a:spcPct val="150000"/>
              </a:lnSpc>
            </a:pPr>
            <a:r>
              <a:rPr lang="vi-VN" sz="2400" b="0" i="0" dirty="0">
                <a:solidFill>
                  <a:srgbClr val="002060"/>
                </a:solidFill>
                <a:effectLst/>
                <a:latin typeface="+mj-lt"/>
              </a:rPr>
              <a:t>Vụng về chăm con ngày bão.</a:t>
            </a:r>
          </a:p>
          <a:p>
            <a:pPr>
              <a:lnSpc>
                <a:spcPct val="150000"/>
              </a:lnSpc>
            </a:pPr>
            <a:r>
              <a:rPr lang="en-US" sz="2400" b="0" i="0" dirty="0">
                <a:solidFill>
                  <a:srgbClr val="FF0000"/>
                </a:solidFill>
                <a:effectLst/>
                <a:latin typeface="+mj-lt"/>
              </a:rPr>
              <a:t>                                    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+mj-lt"/>
              </a:rPr>
              <a:t>(Nguyễn Thị Mai)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65B42F-CF8F-4718-B0A5-1539BC91B3E6}"/>
              </a:ext>
            </a:extLst>
          </p:cNvPr>
          <p:cNvCxnSpPr>
            <a:cxnSpLocks/>
          </p:cNvCxnSpPr>
          <p:nvPr/>
        </p:nvCxnSpPr>
        <p:spPr>
          <a:xfrm flipV="1">
            <a:off x="3844981" y="890380"/>
            <a:ext cx="1391705" cy="34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1AC610C5-B3CE-EA8C-DEA8-3131A35B9390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03201" y="4679906"/>
            <a:ext cx="1473200" cy="2035510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27F07CEA-CCC1-8BA6-D5FE-385EDAE99391}"/>
              </a:ext>
            </a:extLst>
          </p:cNvPr>
          <p:cNvPicPr/>
          <p:nvPr/>
        </p:nvPicPr>
        <p:blipFill>
          <a:blip r:embed="rId12"/>
          <a:srcRect/>
          <a:stretch>
            <a:fillRect/>
          </a:stretch>
        </p:blipFill>
        <p:spPr>
          <a:xfrm>
            <a:off x="9736057" y="4880797"/>
            <a:ext cx="2060148" cy="193654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65B42F-CF8F-4718-B0A5-1539BC91B3E6}"/>
              </a:ext>
            </a:extLst>
          </p:cNvPr>
          <p:cNvCxnSpPr>
            <a:cxnSpLocks/>
          </p:cNvCxnSpPr>
          <p:nvPr/>
        </p:nvCxnSpPr>
        <p:spPr>
          <a:xfrm>
            <a:off x="6070600" y="2246655"/>
            <a:ext cx="983343" cy="1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765B42F-CF8F-4718-B0A5-1539BC91B3E6}"/>
              </a:ext>
            </a:extLst>
          </p:cNvPr>
          <p:cNvCxnSpPr>
            <a:cxnSpLocks/>
          </p:cNvCxnSpPr>
          <p:nvPr/>
        </p:nvCxnSpPr>
        <p:spPr>
          <a:xfrm flipV="1">
            <a:off x="2155371" y="2154494"/>
            <a:ext cx="862149" cy="8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65B42F-CF8F-4718-B0A5-1539BC91B3E6}"/>
              </a:ext>
            </a:extLst>
          </p:cNvPr>
          <p:cNvCxnSpPr>
            <a:cxnSpLocks/>
          </p:cNvCxnSpPr>
          <p:nvPr/>
        </p:nvCxnSpPr>
        <p:spPr>
          <a:xfrm>
            <a:off x="6070600" y="3346873"/>
            <a:ext cx="983343" cy="1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765B42F-CF8F-4718-B0A5-1539BC91B3E6}"/>
              </a:ext>
            </a:extLst>
          </p:cNvPr>
          <p:cNvCxnSpPr>
            <a:cxnSpLocks/>
          </p:cNvCxnSpPr>
          <p:nvPr/>
        </p:nvCxnSpPr>
        <p:spPr>
          <a:xfrm flipV="1">
            <a:off x="2223094" y="3290743"/>
            <a:ext cx="1018809" cy="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65B42F-CF8F-4718-B0A5-1539BC91B3E6}"/>
              </a:ext>
            </a:extLst>
          </p:cNvPr>
          <p:cNvCxnSpPr>
            <a:cxnSpLocks/>
          </p:cNvCxnSpPr>
          <p:nvPr/>
        </p:nvCxnSpPr>
        <p:spPr>
          <a:xfrm flipV="1">
            <a:off x="8587182" y="2246342"/>
            <a:ext cx="844201" cy="7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765B42F-CF8F-4718-B0A5-1539BC91B3E6}"/>
              </a:ext>
            </a:extLst>
          </p:cNvPr>
          <p:cNvCxnSpPr>
            <a:cxnSpLocks/>
          </p:cNvCxnSpPr>
          <p:nvPr/>
        </p:nvCxnSpPr>
        <p:spPr>
          <a:xfrm flipV="1">
            <a:off x="7260064" y="2246342"/>
            <a:ext cx="1120997" cy="3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765B42F-CF8F-4718-B0A5-1539BC91B3E6}"/>
              </a:ext>
            </a:extLst>
          </p:cNvPr>
          <p:cNvCxnSpPr>
            <a:cxnSpLocks/>
          </p:cNvCxnSpPr>
          <p:nvPr/>
        </p:nvCxnSpPr>
        <p:spPr>
          <a:xfrm flipV="1">
            <a:off x="3418409" y="3290743"/>
            <a:ext cx="853145" cy="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68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16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E72079-C725-80A2-9295-955A9A6645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3201" y="239572"/>
            <a:ext cx="11734799" cy="6389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endParaRPr lang="vi-VN" sz="12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43251" y="5209199"/>
            <a:ext cx="1422399" cy="1356359"/>
            <a:chOff x="0" y="0"/>
            <a:chExt cx="5299444" cy="545591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2685360" y="4160677"/>
              <a:ext cx="1139577" cy="107949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99421" y="2618129"/>
              <a:ext cx="577745" cy="547282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1514447">
              <a:off x="1815105" y="577815"/>
              <a:ext cx="3184533" cy="2119162"/>
            </a:xfrm>
            <a:prstGeom prst="rect">
              <a:avLst/>
            </a:prstGeom>
          </p:spPr>
        </p:pic>
      </p:grp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D532E70-F44B-C45B-8E23-4E8DC7E6F4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148" y="274713"/>
            <a:ext cx="884419" cy="880780"/>
          </a:xfrm>
          <a:prstGeom prst="ellipse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97025">
            <a:off x="11026182" y="5591473"/>
            <a:ext cx="822293" cy="547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52D473-5C4C-C978-882B-EDEEACA9B624}"/>
              </a:ext>
            </a:extLst>
          </p:cNvPr>
          <p:cNvSpPr txBox="1"/>
          <p:nvPr/>
        </p:nvSpPr>
        <p:spPr>
          <a:xfrm>
            <a:off x="1054620" y="370663"/>
            <a:ext cx="8893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8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64C2C8-61BE-8FF6-163C-3EE08CBC45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076" y="274713"/>
            <a:ext cx="647700" cy="6191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DCD616-F6B7-44BB-0112-396A07A736D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3010"/>
          <a:stretch/>
        </p:blipFill>
        <p:spPr>
          <a:xfrm>
            <a:off x="6861283" y="2976727"/>
            <a:ext cx="1759538" cy="6790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7F58DC-598F-8040-35C5-4154DD40C9E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9722" r="37023"/>
          <a:stretch/>
        </p:blipFill>
        <p:spPr>
          <a:xfrm>
            <a:off x="6861283" y="2039097"/>
            <a:ext cx="1734077" cy="6769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3BED39B-9F2E-E0C9-17F8-9D73101DE1C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5819"/>
          <a:stretch/>
        </p:blipFill>
        <p:spPr>
          <a:xfrm>
            <a:off x="6861283" y="1163410"/>
            <a:ext cx="1734077" cy="69430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070B21A-C481-57EB-D943-69D41147EFDF}"/>
              </a:ext>
            </a:extLst>
          </p:cNvPr>
          <p:cNvSpPr txBox="1"/>
          <p:nvPr/>
        </p:nvSpPr>
        <p:spPr>
          <a:xfrm>
            <a:off x="658926" y="1312065"/>
            <a:ext cx="6824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388A6A-7455-B90E-EE85-8FD70B20A1B8}"/>
              </a:ext>
            </a:extLst>
          </p:cNvPr>
          <p:cNvSpPr txBox="1"/>
          <p:nvPr/>
        </p:nvSpPr>
        <p:spPr>
          <a:xfrm>
            <a:off x="658926" y="2182219"/>
            <a:ext cx="445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A, </a:t>
            </a:r>
            <a:r>
              <a:rPr lang="en-US" sz="24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C1D696-7F0D-9721-56F8-A8549D2DC5B1}"/>
              </a:ext>
            </a:extLst>
          </p:cNvPr>
          <p:cNvSpPr txBox="1"/>
          <p:nvPr/>
        </p:nvSpPr>
        <p:spPr>
          <a:xfrm>
            <a:off x="590259" y="3050153"/>
            <a:ext cx="588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C1D696-7F0D-9721-56F8-A8549D2DC5B1}"/>
              </a:ext>
            </a:extLst>
          </p:cNvPr>
          <p:cNvSpPr txBox="1"/>
          <p:nvPr/>
        </p:nvSpPr>
        <p:spPr>
          <a:xfrm>
            <a:off x="1276523" y="4329352"/>
            <a:ext cx="9588153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0" i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423851" y="4451979"/>
            <a:ext cx="79683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8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E72079-C725-80A2-9295-955A9A6645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3201" y="239572"/>
            <a:ext cx="11734799" cy="6389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endParaRPr lang="vi-VN" sz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9603959" y="739850"/>
            <a:ext cx="1422399" cy="1356359"/>
            <a:chOff x="0" y="0"/>
            <a:chExt cx="5299444" cy="545591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2685360" y="4160677"/>
              <a:ext cx="1139577" cy="107949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99421" y="2618129"/>
              <a:ext cx="577745" cy="547282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1514447">
              <a:off x="1815105" y="577815"/>
              <a:ext cx="3184533" cy="2119162"/>
            </a:xfrm>
            <a:prstGeom prst="rect">
              <a:avLst/>
            </a:prstGeom>
          </p:spPr>
        </p:pic>
      </p:grp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D532E70-F44B-C45B-8E23-4E8DC7E6F4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148" y="274713"/>
            <a:ext cx="884419" cy="880780"/>
          </a:xfrm>
          <a:prstGeom prst="ellipse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97025">
            <a:off x="1379225" y="6192475"/>
            <a:ext cx="539969" cy="3593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087FBA-B55A-4559-588A-24918E7F4119}"/>
              </a:ext>
            </a:extLst>
          </p:cNvPr>
          <p:cNvSpPr txBox="1"/>
          <p:nvPr/>
        </p:nvSpPr>
        <p:spPr>
          <a:xfrm>
            <a:off x="1860654" y="337456"/>
            <a:ext cx="700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A97C78-D738-E8C1-DD77-A3472D96521A}"/>
              </a:ext>
            </a:extLst>
          </p:cNvPr>
          <p:cNvSpPr txBox="1"/>
          <p:nvPr/>
        </p:nvSpPr>
        <p:spPr>
          <a:xfrm>
            <a:off x="1860654" y="2446770"/>
            <a:ext cx="84656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khiến có dấu hiệu nhận biết là:</a:t>
            </a:r>
          </a:p>
          <a:p>
            <a:pPr algn="just"/>
            <a:r>
              <a:rPr lang="vi-V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</a:t>
            </a:r>
            <a:r>
              <a:rPr lang="vi-VN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ết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thúc bằng dấu chấm than.</a:t>
            </a:r>
          </a:p>
          <a:p>
            <a:pPr algn="just"/>
            <a:r>
              <a:rPr lang="vi-V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Dùng để đưa ra yêu </a:t>
            </a:r>
            <a:r>
              <a:rPr lang="vi-VN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vi-VN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người khác.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C7199B3D-E598-42AA-3508-AC80CF74766A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89330" y="4890978"/>
            <a:ext cx="1211268" cy="1687200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5905C323-4610-BE36-2612-4B6295C35FF1}"/>
              </a:ext>
            </a:extLst>
          </p:cNvPr>
          <p:cNvPicPr/>
          <p:nvPr/>
        </p:nvPicPr>
        <p:blipFill>
          <a:blip r:embed="rId11"/>
          <a:srcRect/>
          <a:stretch>
            <a:fillRect/>
          </a:stretch>
        </p:blipFill>
        <p:spPr>
          <a:xfrm>
            <a:off x="9975074" y="4727999"/>
            <a:ext cx="2060148" cy="19365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D087FBA-B55A-4559-588A-24918E7F4119}"/>
              </a:ext>
            </a:extLst>
          </p:cNvPr>
          <p:cNvSpPr txBox="1"/>
          <p:nvPr/>
        </p:nvSpPr>
        <p:spPr>
          <a:xfrm>
            <a:off x="2008368" y="1205454"/>
            <a:ext cx="700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65B42F-CF8F-4718-B0A5-1539BC91B3E6}"/>
              </a:ext>
            </a:extLst>
          </p:cNvPr>
          <p:cNvCxnSpPr>
            <a:cxnSpLocks/>
          </p:cNvCxnSpPr>
          <p:nvPr/>
        </p:nvCxnSpPr>
        <p:spPr>
          <a:xfrm>
            <a:off x="7834079" y="1706680"/>
            <a:ext cx="317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683588" y="1197345"/>
            <a:ext cx="252140" cy="50933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765B42F-CF8F-4718-B0A5-1539BC91B3E6}"/>
              </a:ext>
            </a:extLst>
          </p:cNvPr>
          <p:cNvCxnSpPr>
            <a:cxnSpLocks/>
          </p:cNvCxnSpPr>
          <p:nvPr/>
        </p:nvCxnSpPr>
        <p:spPr>
          <a:xfrm>
            <a:off x="3814354" y="860676"/>
            <a:ext cx="2743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40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71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526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等线</vt:lpstr>
      <vt:lpstr>Nunito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28</cp:revision>
  <dcterms:created xsi:type="dcterms:W3CDTF">2024-10-29T22:40:08Z</dcterms:created>
  <dcterms:modified xsi:type="dcterms:W3CDTF">2025-03-13T06:54:37Z</dcterms:modified>
</cp:coreProperties>
</file>