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78" r:id="rId2"/>
    <p:sldId id="279" r:id="rId3"/>
    <p:sldId id="256" r:id="rId4"/>
    <p:sldId id="257" r:id="rId5"/>
    <p:sldId id="258" r:id="rId6"/>
    <p:sldId id="260" r:id="rId7"/>
    <p:sldId id="351" r:id="rId8"/>
    <p:sldId id="403" r:id="rId9"/>
    <p:sldId id="328" r:id="rId10"/>
    <p:sldId id="353" r:id="rId11"/>
    <p:sldId id="399" r:id="rId12"/>
    <p:sldId id="401" r:id="rId13"/>
    <p:sldId id="391" r:id="rId14"/>
    <p:sldId id="402" r:id="rId15"/>
    <p:sldId id="340" r:id="rId16"/>
    <p:sldId id="310" r:id="rId17"/>
    <p:sldId id="281" r:id="rId18"/>
    <p:sldId id="297" r:id="rId19"/>
  </p:sldIdLst>
  <p:sldSz cx="12192000" cy="6858000"/>
  <p:notesSz cx="6858000" cy="9144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0AF09-44E4-4C3F-890F-A3F8433E6FF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04025-DB07-45FA-9BDC-59A8A9943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7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0738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4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67">
              <a:solidFill>
                <a:srgbClr val="000000"/>
              </a:solidFill>
              <a:latin typeface="Times New Roman" panose="02020603050405020304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67">
              <a:solidFill>
                <a:srgbClr val="000000"/>
              </a:solidFill>
              <a:latin typeface="Times New Roman" panose="02020603050405020304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A81D8597-DE7C-46D9-AA0A-98318070A285}" type="slidenum">
              <a:rPr lang="en-US" altLang="en-US" sz="1867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67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514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2FCE-2274-483B-A722-0D11E37C17E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BE3C-7FF7-44CE-8611-1B757FD57DAF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0275697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" y="-1"/>
            <a:ext cx="11020927" cy="6858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90158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0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8.gif"/><Relationship Id="rId4" Type="http://schemas.openxmlformats.org/officeDocument/2006/relationships/audio" Target="../media/audio3.wav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5.wav"/><Relationship Id="rId10" Type="http://schemas.openxmlformats.org/officeDocument/2006/relationships/image" Target="../media/image8.gif"/><Relationship Id="rId4" Type="http://schemas.openxmlformats.org/officeDocument/2006/relationships/audio" Target="../media/audio6.wav"/><Relationship Id="rId9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5.wav"/><Relationship Id="rId10" Type="http://schemas.openxmlformats.org/officeDocument/2006/relationships/image" Target="../media/image8.gif"/><Relationship Id="rId4" Type="http://schemas.openxmlformats.org/officeDocument/2006/relationships/audio" Target="../media/audio7.wav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1"/>
          <p:cNvSpPr>
            <a:spLocks noChangeArrowheads="1" noChangeShapeType="1" noTextEdit="1"/>
          </p:cNvSpPr>
          <p:nvPr/>
        </p:nvSpPr>
        <p:spPr bwMode="auto">
          <a:xfrm>
            <a:off x="1615681" y="533400"/>
            <a:ext cx="9033847" cy="6629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52747"/>
              </a:avLst>
            </a:prstTxWarp>
          </a:bodyPr>
          <a:lstStyle/>
          <a:p>
            <a:pPr algn="ctr"/>
            <a:r>
              <a:rPr lang="vi-VN" sz="3600" b="1" kern="10"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/>
                <a:cs typeface="Times New Roman"/>
              </a:rPr>
              <a:t>Chào mừng quý thầy cô đến dự giờ thăm lớp</a:t>
            </a:r>
            <a:endParaRPr lang="en-US" sz="3600" b="1" kern="10">
              <a:ln w="22225">
                <a:solidFill>
                  <a:srgbClr val="FF0000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/>
              <a:cs typeface="Times New Roman"/>
            </a:endParaRP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2341" y="1412875"/>
            <a:ext cx="16002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54"/>
          <p:cNvSpPr txBox="1"/>
          <p:nvPr/>
        </p:nvSpPr>
        <p:spPr>
          <a:xfrm>
            <a:off x="1627011" y="3856199"/>
            <a:ext cx="9179534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altLang="vi-VN" sz="3600" noProof="1">
                <a:ln w="22225">
                  <a:solidFill>
                    <a:srgbClr val="1D41D5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Giáo viên: Đặng Thị Thanh Huyền</a:t>
            </a:r>
          </a:p>
          <a:p>
            <a:pPr algn="ctr">
              <a:defRPr/>
            </a:pPr>
            <a:r>
              <a:rPr lang="en-US" altLang="vi-VN" sz="3600" noProof="1">
                <a:ln w="22225">
                  <a:solidFill>
                    <a:srgbClr val="1D41D5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Môn: Tin học 4</a:t>
            </a:r>
            <a:endParaRPr lang="en-US" altLang="vi-VN" sz="3600" noProof="1">
              <a:ln w="22225">
                <a:solidFill>
                  <a:srgbClr val="1D41D5"/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endParaRPr lang="en-US" altLang="vi-VN" sz="3600" noProof="1">
              <a:ln w="22225">
                <a:solidFill>
                  <a:srgbClr val="1D41D5"/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1" name="Picture 23" descr="feuerwerk_1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8748" y="1773238"/>
            <a:ext cx="163472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3" descr="feuerwerk_1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7613" y="2171700"/>
            <a:ext cx="163472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9" y="-41637"/>
            <a:ext cx="869156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8292" y="2"/>
            <a:ext cx="716756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1519254" y="3429000"/>
            <a:ext cx="635794" cy="340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15146" y="4106920"/>
            <a:ext cx="652463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400000">
            <a:off x="2894649" y="5152686"/>
            <a:ext cx="931862" cy="257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V="1">
            <a:off x="8726885" y="5183642"/>
            <a:ext cx="874712" cy="2456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2807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0631" y="1290026"/>
            <a:ext cx="11544301" cy="6667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Soạn thảo văn bản theo chủ đề và có ảnh minh họa</a:t>
            </a:r>
          </a:p>
        </p:txBody>
      </p:sp>
      <p:sp>
        <p:nvSpPr>
          <p:cNvPr id="2" name="Title 1"/>
          <p:cNvSpPr txBox="1"/>
          <p:nvPr/>
        </p:nvSpPr>
        <p:spPr>
          <a:xfrm>
            <a:off x="0" y="244052"/>
            <a:ext cx="6096000" cy="838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240632" y="2269580"/>
            <a:ext cx="11817018" cy="16929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467">
                <a:latin typeface="Times New Roman" panose="02020603050405020304" pitchFamily="18" charset="0"/>
                <a:cs typeface="Calibri" panose="020F0502020204030204" charset="0"/>
              </a:rPr>
              <a:t>+ Tạo một văn bản theo chủ đề </a:t>
            </a:r>
            <a:r>
              <a:rPr lang="en-US" sz="3467" b="1">
                <a:latin typeface="Times New Roman" panose="02020603050405020304" pitchFamily="18" charset="0"/>
                <a:cs typeface="Calibri" panose="020F0502020204030204" charset="0"/>
              </a:rPr>
              <a:t>“Chúc mừng </a:t>
            </a:r>
            <a:r>
              <a:rPr lang="en-US" sz="3467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cô(bà, mẹ)</a:t>
            </a:r>
            <a:r>
              <a:rPr lang="en-US" sz="3467" b="1">
                <a:latin typeface="Times New Roman" panose="02020603050405020304" pitchFamily="18" charset="0"/>
                <a:cs typeface="Calibri" panose="020F0502020204030204" charset="0"/>
              </a:rPr>
              <a:t> nhân ngày 8-3”. </a:t>
            </a:r>
            <a:r>
              <a:rPr lang="en-US" sz="3467">
                <a:latin typeface="Times New Roman" panose="02020603050405020304" pitchFamily="18" charset="0"/>
                <a:cs typeface="Calibri" panose="020F0502020204030204" charset="0"/>
              </a:rPr>
              <a:t>Nội dung văn bản và ảnh minh họa tương tự như hình:</a:t>
            </a:r>
            <a:endParaRPr lang="en-US" sz="3467"/>
          </a:p>
        </p:txBody>
      </p:sp>
      <p:sp>
        <p:nvSpPr>
          <p:cNvPr id="8" name="Text Box 7"/>
          <p:cNvSpPr txBox="1"/>
          <p:nvPr/>
        </p:nvSpPr>
        <p:spPr>
          <a:xfrm>
            <a:off x="513348" y="5951638"/>
            <a:ext cx="866759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1867">
                <a:latin typeface="Times New Roman" panose="02020603050405020304" pitchFamily="18" charset="0"/>
                <a:cs typeface="Calibri" panose="020F0502020204030204" charset="0"/>
              </a:rPr>
              <a:t>+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</a:rPr>
              <a:t> Lưu và đặt tên tệp là</a:t>
            </a:r>
            <a:r>
              <a:rPr lang="en-US" sz="3200" b="1" i="1">
                <a:latin typeface="Times New Roman" panose="02020603050405020304" pitchFamily="18" charset="0"/>
                <a:cs typeface="Calibri" panose="020F0502020204030204" charset="0"/>
              </a:rPr>
              <a:t> Con tặng 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cô(bà, mẹ)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C4BDB4-9169-1377-41F4-F9595BAD4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017" y="3378927"/>
            <a:ext cx="8164994" cy="2665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bldLvl="0" animBg="1"/>
      <p:bldP spid="10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100" y="279401"/>
            <a:ext cx="114808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 (Headings)"/>
                <a:cs typeface="Times New Roman" panose="02020603050405020304" pitchFamily="18" charset="0"/>
              </a:rPr>
              <a:t>HƯỚNG </a:t>
            </a:r>
            <a:r>
              <a:rPr lang="en-US" sz="3200" b="1">
                <a:solidFill>
                  <a:srgbClr val="FF0000"/>
                </a:solidFill>
                <a:latin typeface="Times New Roman (Headings)"/>
                <a:cs typeface="Times New Roman" panose="02020603050405020304" pitchFamily="18" charset="0"/>
              </a:rPr>
              <a:t>DẪN THỰC HÀNH:</a:t>
            </a:r>
            <a:endParaRPr lang="en-US" sz="3200" b="1" dirty="0">
              <a:solidFill>
                <a:srgbClr val="FF0000"/>
              </a:solidFill>
              <a:latin typeface="Times New Roman (Headings)"/>
              <a:cs typeface="Times New Roman" panose="02020603050405020304" pitchFamily="18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70087" y="1054100"/>
            <a:ext cx="1150366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+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Bước 1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</a:rPr>
              <a:t>: Chọn lệnh </a:t>
            </a:r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</a:rPr>
              <a:t>New 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</a:rPr>
              <a:t>trên bảng chọn </a:t>
            </a:r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</a:rPr>
              <a:t>File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</a:rPr>
              <a:t> để tạo tệp mới rồi gõ nội dung văn bản theo yêu cầu. </a:t>
            </a:r>
            <a:endParaRPr lang="en-US" sz="3200"/>
          </a:p>
        </p:txBody>
      </p:sp>
      <p:sp>
        <p:nvSpPr>
          <p:cNvPr id="3" name="Text Box 2"/>
          <p:cNvSpPr txBox="1"/>
          <p:nvPr/>
        </p:nvSpPr>
        <p:spPr>
          <a:xfrm>
            <a:off x="304801" y="3022601"/>
            <a:ext cx="553452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+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Bước 3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: 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Chọn lệnh </a:t>
            </a:r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Insert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rồi chọn lệnh </a:t>
            </a:r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Pictures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để chèn hình ảnh lẵng hoa, kết quả như hình:</a:t>
            </a:r>
            <a:endParaRPr lang="en-US" sz="3200"/>
          </a:p>
        </p:txBody>
      </p:sp>
      <p:sp>
        <p:nvSpPr>
          <p:cNvPr id="7" name="Text Box 6"/>
          <p:cNvSpPr txBox="1"/>
          <p:nvPr/>
        </p:nvSpPr>
        <p:spPr>
          <a:xfrm>
            <a:off x="304800" y="5113867"/>
            <a:ext cx="1146810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+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Bước 4: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</a:rPr>
              <a:t> Chọn ảnh rồi kéo thả chuột từ một trong các điểm mốc ở góc ảnh để thay đổi kích thước ảnh phù hợp.</a:t>
            </a:r>
            <a:endParaRPr lang="en-US" sz="3200"/>
          </a:p>
        </p:txBody>
      </p:sp>
      <p:sp>
        <p:nvSpPr>
          <p:cNvPr id="8" name="Text Box 7"/>
          <p:cNvSpPr txBox="1"/>
          <p:nvPr/>
        </p:nvSpPr>
        <p:spPr>
          <a:xfrm>
            <a:off x="270087" y="2006600"/>
            <a:ext cx="13289280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+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Bước 2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: Đưa con trỏ soạn thảo vào cuối dòng văn bản cuối cùng và</a:t>
            </a:r>
          </a:p>
          <a:p>
            <a:r>
              <a:rPr lang="en-US" sz="32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nhấn </a:t>
            </a:r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Enter.</a:t>
            </a:r>
            <a:endParaRPr lang="en-US" sz="3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DF8B0D-9827-296C-1A01-7BD2E6FD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151" y="2561360"/>
            <a:ext cx="6077300" cy="2552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0" grpId="0"/>
      <p:bldP spid="3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1889" y="136453"/>
            <a:ext cx="114808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 (Headings)"/>
                <a:cs typeface="Times New Roman" panose="02020603050405020304" pitchFamily="18" charset="0"/>
              </a:rPr>
              <a:t>HƯỚNG DẪN LÀM: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4171" y="900007"/>
            <a:ext cx="1150366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+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Bước 5: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</a:rPr>
              <a:t>Chọn ảnh rồi chọn các lệnh </a:t>
            </a:r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</a:rPr>
              <a:t>Wrap Text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</a:rPr>
              <a:t> và </a:t>
            </a:r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</a:rPr>
              <a:t>Square 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</a:rPr>
              <a:t>trong thẻ </a:t>
            </a:r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</a:rPr>
              <a:t>Page Layout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</a:rPr>
              <a:t>, sau đó kéo thả ảnh tới vị trí mong muốn</a:t>
            </a:r>
          </a:p>
        </p:txBody>
      </p:sp>
      <p:sp>
        <p:nvSpPr>
          <p:cNvPr id="4" name="Text Box 99"/>
          <p:cNvSpPr txBox="1"/>
          <p:nvPr/>
        </p:nvSpPr>
        <p:spPr>
          <a:xfrm>
            <a:off x="57997" y="4417870"/>
            <a:ext cx="1150366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+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Bước 6: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</a:rPr>
              <a:t>Chọn lệnh </a:t>
            </a:r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</a:rPr>
              <a:t>Save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</a:rPr>
              <a:t> trên bảng chọn </a:t>
            </a:r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</a:rPr>
              <a:t>File</a:t>
            </a:r>
            <a:r>
              <a:rPr lang="en-US" sz="3200">
                <a:latin typeface="Times New Roman" panose="02020603050405020304" pitchFamily="18" charset="0"/>
                <a:cs typeface="Calibri" panose="020F0502020204030204" charset="0"/>
              </a:rPr>
              <a:t> để lưu và đặt tên tệp theo yêu cầu.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D3F5E7-314B-8E7F-95C7-58144CAD5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68" y="1926744"/>
            <a:ext cx="8903369" cy="2544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100" y="210264"/>
            <a:ext cx="11480800" cy="748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267" b="1" dirty="0">
                <a:latin typeface="Times New Roman (Headings)"/>
                <a:cs typeface="Times New Roman" panose="02020603050405020304" pitchFamily="18" charset="0"/>
              </a:rPr>
              <a:t>VẬN DỤNG</a:t>
            </a:r>
            <a:endParaRPr lang="en-US" sz="3200" b="1" dirty="0">
              <a:latin typeface="Times New Roman (Headings)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226264"/>
            <a:ext cx="11836400" cy="41957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hãy mở một tệp văn </a:t>
            </a:r>
            <a:r>
              <a:rPr sz="5333">
                <a:latin typeface="Times New Roman" panose="02020603050405020304" pitchFamily="18" charset="0"/>
                <a:cs typeface="Times New Roman" panose="02020603050405020304" pitchFamily="18" charset="0"/>
              </a:rPr>
              <a:t>bản chủ đề </a:t>
            </a:r>
            <a:r>
              <a:rPr lang="en-US" sz="5333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mùa xuân”</a:t>
            </a:r>
            <a:r>
              <a:rPr lang="en-US" sz="5333">
                <a:latin typeface="Times New Roman" panose="02020603050405020304" pitchFamily="18" charset="0"/>
                <a:cs typeface="Times New Roman" panose="02020603050405020304" pitchFamily="18" charset="0"/>
              </a:rPr>
              <a:t> đã được soạn thảo</a:t>
            </a:r>
            <a:r>
              <a:rPr sz="5333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chèn ảnh minh họa vào văn bản và điều chỉnh kích thước, vị ví ảnh một cách phù </a:t>
            </a:r>
            <a:r>
              <a:rPr sz="5333">
                <a:latin typeface="Times New Roman" panose="02020603050405020304" pitchFamily="18" charset="0"/>
                <a:cs typeface="Times New Roman" panose="02020603050405020304" pitchFamily="18" charset="0"/>
              </a:rPr>
              <a:t>hợp.</a:t>
            </a:r>
            <a:endParaRPr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sz="5333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333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lưu văn bản.</a:t>
            </a:r>
            <a:endParaRPr lang="en-US" sz="58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FAAE74AE-6433-8671-6F08-503F189E47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3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5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584200"/>
            <a:ext cx="3657600" cy="1144584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711200" y="2089728"/>
            <a:ext cx="10769600" cy="2133600"/>
          </a:xfrm>
          <a:prstGeom prst="rect">
            <a:avLst/>
          </a:prstGeom>
          <a:solidFill>
            <a:schemeClr val="bg2"/>
          </a:solidFill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học bài và chuẩn bị bài sau.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17" y="-20638"/>
            <a:ext cx="12115800" cy="6837363"/>
          </a:xfrm>
        </p:spPr>
      </p:pic>
      <p:sp>
        <p:nvSpPr>
          <p:cNvPr id="5" name="Heart 4"/>
          <p:cNvSpPr/>
          <p:nvPr/>
        </p:nvSpPr>
        <p:spPr>
          <a:xfrm>
            <a:off x="48683" y="-103694"/>
            <a:ext cx="12094634" cy="6920420"/>
          </a:xfrm>
          <a:prstGeom prst="hear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1200"/>
              </a:spcBef>
              <a:defRPr/>
            </a:pPr>
            <a:endParaRPr lang="en-US" sz="5333" b="1" i="1">
              <a:solidFill>
                <a:srgbClr val="FF0000"/>
              </a:solidFill>
            </a:endParaRPr>
          </a:p>
          <a:p>
            <a:pPr algn="ctr" eaLnBrk="1" hangingPunct="1">
              <a:spcBef>
                <a:spcPts val="1200"/>
              </a:spcBef>
              <a:defRPr/>
            </a:pPr>
            <a:r>
              <a:rPr lang="en-US" sz="5333" b="1" i="1">
                <a:solidFill>
                  <a:srgbClr val="FF0000"/>
                </a:solidFill>
              </a:rPr>
              <a:t>Chân thành cảm ơn các thầy cô giáo và các em học sinh. Chúc các thầy cô mạnh khỏe và các </a:t>
            </a:r>
            <a:r>
              <a:rPr lang="en-US" sz="5333" b="1" i="1" err="1">
                <a:solidFill>
                  <a:srgbClr val="FF0000"/>
                </a:solidFill>
              </a:rPr>
              <a:t>em</a:t>
            </a:r>
            <a:r>
              <a:rPr lang="en-US" sz="5333" b="1" i="1">
                <a:solidFill>
                  <a:srgbClr val="FF0000"/>
                </a:solidFill>
              </a:rPr>
              <a:t> chăm </a:t>
            </a:r>
            <a:r>
              <a:rPr lang="en-US" sz="5333" b="1" i="1" dirty="0" err="1">
                <a:solidFill>
                  <a:srgbClr val="FF0000"/>
                </a:solidFill>
              </a:rPr>
              <a:t>ngoan</a:t>
            </a:r>
            <a:r>
              <a:rPr lang="en-US" sz="5333" b="1" i="1" dirty="0">
                <a:solidFill>
                  <a:srgbClr val="FF0000"/>
                </a:solidFill>
              </a:rPr>
              <a:t> </a:t>
            </a:r>
            <a:r>
              <a:rPr lang="en-US" sz="5333" b="1" i="1" dirty="0" err="1">
                <a:solidFill>
                  <a:srgbClr val="FF0000"/>
                </a:solidFill>
              </a:rPr>
              <a:t>học</a:t>
            </a:r>
            <a:r>
              <a:rPr lang="en-US" sz="5333" b="1" i="1" dirty="0">
                <a:solidFill>
                  <a:srgbClr val="FF0000"/>
                </a:solidFill>
              </a:rPr>
              <a:t> </a:t>
            </a:r>
            <a:r>
              <a:rPr lang="en-US" sz="5333" b="1" i="1" dirty="0" err="1">
                <a:solidFill>
                  <a:srgbClr val="FF0000"/>
                </a:solidFill>
              </a:rPr>
              <a:t>giỏi</a:t>
            </a:r>
            <a:endParaRPr lang="en-US" sz="5333" b="1" i="1" dirty="0">
              <a:solidFill>
                <a:srgbClr val="FF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550365" y="3889612"/>
            <a:ext cx="1963331" cy="1241947"/>
          </a:xfrm>
          <a:custGeom>
            <a:avLst/>
            <a:gdLst>
              <a:gd name="connsiteX0" fmla="*/ 1472498 w 1472498"/>
              <a:gd name="connsiteY0" fmla="*/ 0 h 1241947"/>
              <a:gd name="connsiteX1" fmla="*/ 1049417 w 1472498"/>
              <a:gd name="connsiteY1" fmla="*/ 109183 h 1241947"/>
              <a:gd name="connsiteX2" fmla="*/ 994826 w 1472498"/>
              <a:gd name="connsiteY2" fmla="*/ 136478 h 1241947"/>
              <a:gd name="connsiteX3" fmla="*/ 953883 w 1472498"/>
              <a:gd name="connsiteY3" fmla="*/ 150126 h 1241947"/>
              <a:gd name="connsiteX4" fmla="*/ 912939 w 1472498"/>
              <a:gd name="connsiteY4" fmla="*/ 177421 h 1241947"/>
              <a:gd name="connsiteX5" fmla="*/ 831053 w 1472498"/>
              <a:gd name="connsiteY5" fmla="*/ 204717 h 1241947"/>
              <a:gd name="connsiteX6" fmla="*/ 790110 w 1472498"/>
              <a:gd name="connsiteY6" fmla="*/ 218365 h 1241947"/>
              <a:gd name="connsiteX7" fmla="*/ 653632 w 1472498"/>
              <a:gd name="connsiteY7" fmla="*/ 232012 h 1241947"/>
              <a:gd name="connsiteX8" fmla="*/ 558098 w 1472498"/>
              <a:gd name="connsiteY8" fmla="*/ 259308 h 1241947"/>
              <a:gd name="connsiteX9" fmla="*/ 517154 w 1472498"/>
              <a:gd name="connsiteY9" fmla="*/ 272956 h 1241947"/>
              <a:gd name="connsiteX10" fmla="*/ 435268 w 1472498"/>
              <a:gd name="connsiteY10" fmla="*/ 286603 h 1241947"/>
              <a:gd name="connsiteX11" fmla="*/ 394325 w 1472498"/>
              <a:gd name="connsiteY11" fmla="*/ 313899 h 1241947"/>
              <a:gd name="connsiteX12" fmla="*/ 353381 w 1472498"/>
              <a:gd name="connsiteY12" fmla="*/ 327547 h 1241947"/>
              <a:gd name="connsiteX13" fmla="*/ 326086 w 1472498"/>
              <a:gd name="connsiteY13" fmla="*/ 368490 h 1241947"/>
              <a:gd name="connsiteX14" fmla="*/ 285142 w 1472498"/>
              <a:gd name="connsiteY14" fmla="*/ 423081 h 1241947"/>
              <a:gd name="connsiteX15" fmla="*/ 230551 w 1472498"/>
              <a:gd name="connsiteY15" fmla="*/ 464024 h 1241947"/>
              <a:gd name="connsiteX16" fmla="*/ 175960 w 1472498"/>
              <a:gd name="connsiteY16" fmla="*/ 559559 h 1241947"/>
              <a:gd name="connsiteX17" fmla="*/ 135017 w 1472498"/>
              <a:gd name="connsiteY17" fmla="*/ 586854 h 1241947"/>
              <a:gd name="connsiteX18" fmla="*/ 39483 w 1472498"/>
              <a:gd name="connsiteY18" fmla="*/ 627797 h 1241947"/>
              <a:gd name="connsiteX19" fmla="*/ 25835 w 1472498"/>
              <a:gd name="connsiteY19" fmla="*/ 818866 h 1241947"/>
              <a:gd name="connsiteX20" fmla="*/ 80426 w 1472498"/>
              <a:gd name="connsiteY20" fmla="*/ 900753 h 1241947"/>
              <a:gd name="connsiteX21" fmla="*/ 107722 w 1472498"/>
              <a:gd name="connsiteY21" fmla="*/ 1078174 h 1241947"/>
              <a:gd name="connsiteX22" fmla="*/ 175960 w 1472498"/>
              <a:gd name="connsiteY22" fmla="*/ 1160060 h 1241947"/>
              <a:gd name="connsiteX23" fmla="*/ 175960 w 1472498"/>
              <a:gd name="connsiteY23" fmla="*/ 1241947 h 124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72498" h="1241947">
                <a:moveTo>
                  <a:pt x="1472498" y="0"/>
                </a:moveTo>
                <a:cubicBezTo>
                  <a:pt x="1324616" y="24647"/>
                  <a:pt x="1189036" y="39375"/>
                  <a:pt x="1049417" y="109183"/>
                </a:cubicBezTo>
                <a:cubicBezTo>
                  <a:pt x="1031220" y="118281"/>
                  <a:pt x="1013526" y="128464"/>
                  <a:pt x="994826" y="136478"/>
                </a:cubicBezTo>
                <a:cubicBezTo>
                  <a:pt x="981603" y="142145"/>
                  <a:pt x="966750" y="143692"/>
                  <a:pt x="953883" y="150126"/>
                </a:cubicBezTo>
                <a:cubicBezTo>
                  <a:pt x="939212" y="157461"/>
                  <a:pt x="927928" y="170759"/>
                  <a:pt x="912939" y="177421"/>
                </a:cubicBezTo>
                <a:cubicBezTo>
                  <a:pt x="886647" y="189106"/>
                  <a:pt x="858348" y="195618"/>
                  <a:pt x="831053" y="204717"/>
                </a:cubicBezTo>
                <a:cubicBezTo>
                  <a:pt x="817405" y="209266"/>
                  <a:pt x="804425" y="216934"/>
                  <a:pt x="790110" y="218365"/>
                </a:cubicBezTo>
                <a:lnTo>
                  <a:pt x="653632" y="232012"/>
                </a:lnTo>
                <a:lnTo>
                  <a:pt x="558098" y="259308"/>
                </a:lnTo>
                <a:cubicBezTo>
                  <a:pt x="544318" y="263442"/>
                  <a:pt x="531198" y="269835"/>
                  <a:pt x="517154" y="272956"/>
                </a:cubicBezTo>
                <a:cubicBezTo>
                  <a:pt x="490141" y="278959"/>
                  <a:pt x="462563" y="282054"/>
                  <a:pt x="435268" y="286603"/>
                </a:cubicBezTo>
                <a:cubicBezTo>
                  <a:pt x="421620" y="295702"/>
                  <a:pt x="408996" y="306563"/>
                  <a:pt x="394325" y="313899"/>
                </a:cubicBezTo>
                <a:cubicBezTo>
                  <a:pt x="381458" y="320333"/>
                  <a:pt x="364615" y="318560"/>
                  <a:pt x="353381" y="327547"/>
                </a:cubicBezTo>
                <a:cubicBezTo>
                  <a:pt x="340573" y="337793"/>
                  <a:pt x="335620" y="355143"/>
                  <a:pt x="326086" y="368490"/>
                </a:cubicBezTo>
                <a:cubicBezTo>
                  <a:pt x="312865" y="386999"/>
                  <a:pt x="301226" y="406997"/>
                  <a:pt x="285142" y="423081"/>
                </a:cubicBezTo>
                <a:cubicBezTo>
                  <a:pt x="269058" y="439165"/>
                  <a:pt x="248748" y="450376"/>
                  <a:pt x="230551" y="464024"/>
                </a:cubicBezTo>
                <a:cubicBezTo>
                  <a:pt x="219846" y="485434"/>
                  <a:pt x="195251" y="540268"/>
                  <a:pt x="175960" y="559559"/>
                </a:cubicBezTo>
                <a:cubicBezTo>
                  <a:pt x="164362" y="571157"/>
                  <a:pt x="149258" y="578716"/>
                  <a:pt x="135017" y="586854"/>
                </a:cubicBezTo>
                <a:cubicBezTo>
                  <a:pt x="87793" y="613839"/>
                  <a:pt x="85420" y="612485"/>
                  <a:pt x="39483" y="627797"/>
                </a:cubicBezTo>
                <a:cubicBezTo>
                  <a:pt x="-8024" y="699057"/>
                  <a:pt x="-12769" y="687612"/>
                  <a:pt x="25835" y="818866"/>
                </a:cubicBezTo>
                <a:cubicBezTo>
                  <a:pt x="35092" y="850338"/>
                  <a:pt x="80426" y="900753"/>
                  <a:pt x="80426" y="900753"/>
                </a:cubicBezTo>
                <a:cubicBezTo>
                  <a:pt x="80475" y="901145"/>
                  <a:pt x="97301" y="1057333"/>
                  <a:pt x="107722" y="1078174"/>
                </a:cubicBezTo>
                <a:cubicBezTo>
                  <a:pt x="127621" y="1117971"/>
                  <a:pt x="165700" y="1113888"/>
                  <a:pt x="175960" y="1160060"/>
                </a:cubicBezTo>
                <a:cubicBezTo>
                  <a:pt x="181881" y="1186706"/>
                  <a:pt x="175960" y="1214651"/>
                  <a:pt x="175960" y="1241947"/>
                </a:cubicBezTo>
              </a:path>
            </a:pathLst>
          </a:custGeom>
          <a:noFill/>
          <a:ln>
            <a:solidFill>
              <a:srgbClr val="0000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</p:cSld>
  <p:clrMapOvr>
    <a:masterClrMapping/>
  </p:clrMapOvr>
  <p:transition spd="slow" advClick="0" advTm="6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F26386C5-ADAD-E128-4115-45117ADD89AF}"/>
              </a:ext>
            </a:extLst>
          </p:cNvPr>
          <p:cNvSpPr/>
          <p:nvPr/>
        </p:nvSpPr>
        <p:spPr>
          <a:xfrm>
            <a:off x="509562" y="1663122"/>
            <a:ext cx="11172876" cy="15493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/>
            </a:solidFill>
            <a:prstDash val="dash"/>
          </a:ln>
          <a:effectLst/>
        </p:spPr>
        <p:txBody>
          <a:bodyPr rtlCol="0" anchor="ctr"/>
          <a:lstStyle/>
          <a:p>
            <a:pPr lvl="0" algn="just">
              <a:lnSpc>
                <a:spcPct val="125000"/>
              </a:lnSpc>
              <a:buClrTx/>
            </a:pPr>
            <a:r>
              <a:rPr lang="vi-VN" sz="2400" dirty="0">
                <a:latin typeface="UTM Avo"/>
                <a:cs typeface="+mn-ea"/>
                <a:sym typeface="+mn-lt"/>
              </a:rPr>
              <a:t>Hình 1 minh hoạ ảnh được chèn ở bên dưới văn bản. Hình 2 minh hoạ ảnh được chèn ở bên phải văn bản. Em thích cách bố trí ảnh nào hơn? Tại sao? Em có thể nêu cách chuyển ảnh vào vị trí em thích không?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33FE24-E27A-90B2-40E0-684F47D243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8"/>
          <a:stretch/>
        </p:blipFill>
        <p:spPr>
          <a:xfrm>
            <a:off x="745913" y="3345498"/>
            <a:ext cx="4506027" cy="3044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E2B4A5-5754-2703-3C42-D9C9F10D71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3"/>
          <a:stretch/>
        </p:blipFill>
        <p:spPr>
          <a:xfrm>
            <a:off x="5409539" y="3879930"/>
            <a:ext cx="6259367" cy="23715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09975B-34BE-5AA8-9DC4-04DD2278607F}"/>
              </a:ext>
            </a:extLst>
          </p:cNvPr>
          <p:cNvSpPr txBox="1"/>
          <p:nvPr/>
        </p:nvSpPr>
        <p:spPr>
          <a:xfrm>
            <a:off x="1131696" y="6384510"/>
            <a:ext cx="3734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i="1">
                <a:latin typeface="UTM Avo" panose="02040603050506020204" pitchFamily="18" charset="0"/>
              </a:rPr>
              <a:t>Hình 1. Ảnh ở dưới văn bản </a:t>
            </a:r>
            <a:endParaRPr lang="vi-VN" sz="2000" i="1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F3AD5-E0C3-4D10-C65E-0678B3CE94C9}"/>
              </a:ext>
            </a:extLst>
          </p:cNvPr>
          <p:cNvSpPr txBox="1"/>
          <p:nvPr/>
        </p:nvSpPr>
        <p:spPr>
          <a:xfrm>
            <a:off x="6476501" y="6384510"/>
            <a:ext cx="4125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i="1">
                <a:latin typeface="UTM Avo" panose="02040603050506020204" pitchFamily="18" charset="0"/>
              </a:rPr>
              <a:t>Hình 2. Ảnh ở bên phải văn bản</a:t>
            </a:r>
            <a:endParaRPr lang="vi-VN" sz="2000" i="1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3F78AA12-C5E9-7D16-6385-7742CCE42638}"/>
              </a:ext>
            </a:extLst>
          </p:cNvPr>
          <p:cNvSpPr/>
          <p:nvPr/>
        </p:nvSpPr>
        <p:spPr>
          <a:xfrm>
            <a:off x="731980" y="1587500"/>
            <a:ext cx="10728040" cy="3170767"/>
          </a:xfrm>
          <a:prstGeom prst="roundRect">
            <a:avLst/>
          </a:prstGeom>
          <a:solidFill>
            <a:srgbClr val="FBFCD4"/>
          </a:solidFill>
          <a:ln w="25400" cap="flat" cmpd="sng" algn="ctr">
            <a:solidFill>
              <a:srgbClr val="FFFDD1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381019" lvl="0" indent="-381019" algn="just">
              <a:lnSpc>
                <a:spcPct val="125000"/>
              </a:lnSpc>
              <a:buClrTx/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cs typeface="+mn-ea"/>
                <a:sym typeface="+mn-lt"/>
              </a:rPr>
              <a:t>Cách bố trí Hình 2 hài hòa, hợp lí hơn</a:t>
            </a:r>
          </a:p>
          <a:p>
            <a:pPr marL="381019" lvl="0" indent="-381019" algn="just">
              <a:lnSpc>
                <a:spcPct val="125000"/>
              </a:lnSpc>
              <a:buClrTx/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cs typeface="+mn-ea"/>
                <a:sym typeface="+mn-lt"/>
              </a:rPr>
              <a:t>Cách chuyển ảnh vào vị trí: </a:t>
            </a:r>
          </a:p>
          <a:p>
            <a:pPr lvl="0" algn="just">
              <a:lnSpc>
                <a:spcPct val="125000"/>
              </a:lnSpc>
              <a:buClrTx/>
            </a:pPr>
            <a:r>
              <a:rPr lang="vi-VN" sz="2400" b="1" dirty="0">
                <a:latin typeface="UTM Avo" panose="02040603050506020204" pitchFamily="18" charset="0"/>
                <a:cs typeface="+mn-ea"/>
                <a:sym typeface="+mn-lt"/>
              </a:rPr>
              <a:t>B1. </a:t>
            </a:r>
            <a:r>
              <a:rPr lang="vi-VN" sz="2400" dirty="0">
                <a:latin typeface="UTM Avo" panose="02040603050506020204" pitchFamily="18" charset="0"/>
                <a:cs typeface="+mn-ea"/>
                <a:sym typeface="+mn-lt"/>
              </a:rPr>
              <a:t>Chọn ảnh rồi kéo thả chuột từ một trong các điểm mốc ở </a:t>
            </a:r>
            <a:br>
              <a:rPr lang="en-US" sz="2400" dirty="0">
                <a:latin typeface="UTM Avo" panose="02040603050506020204" pitchFamily="18" charset="0"/>
                <a:cs typeface="+mn-ea"/>
                <a:sym typeface="+mn-lt"/>
              </a:rPr>
            </a:br>
            <a:r>
              <a:rPr lang="vi-VN" sz="2400" dirty="0">
                <a:latin typeface="UTM Avo" panose="02040603050506020204" pitchFamily="18" charset="0"/>
                <a:cs typeface="+mn-ea"/>
                <a:sym typeface="+mn-lt"/>
              </a:rPr>
              <a:t>góc ảnh để thay đổi kích thước ảnh phù hợp</a:t>
            </a:r>
          </a:p>
          <a:p>
            <a:pPr lvl="0" algn="just">
              <a:lnSpc>
                <a:spcPct val="125000"/>
              </a:lnSpc>
              <a:buClrTx/>
            </a:pPr>
            <a:r>
              <a:rPr lang="vi-VN" sz="2400" b="1" dirty="0">
                <a:latin typeface="UTM Avo" panose="02040603050506020204" pitchFamily="18" charset="0"/>
                <a:cs typeface="+mn-ea"/>
                <a:sym typeface="+mn-lt"/>
              </a:rPr>
              <a:t>B2. </a:t>
            </a:r>
            <a:r>
              <a:rPr lang="vi-VN" sz="2400" dirty="0">
                <a:latin typeface="UTM Avo" panose="02040603050506020204" pitchFamily="18" charset="0"/>
                <a:cs typeface="+mn-ea"/>
                <a:sym typeface="+mn-lt"/>
              </a:rPr>
              <a:t>Chọn ảnh rồi chọn lệnh </a:t>
            </a:r>
            <a:r>
              <a:rPr lang="vi-VN" sz="2400" b="1" dirty="0">
                <a:latin typeface="UTM Avo" panose="02040603050506020204" pitchFamily="18" charset="0"/>
                <a:cs typeface="+mn-ea"/>
                <a:sym typeface="+mn-lt"/>
              </a:rPr>
              <a:t>Wrap Text </a:t>
            </a:r>
            <a:r>
              <a:rPr lang="vi-VN" sz="2400" dirty="0">
                <a:latin typeface="UTM Avo" panose="02040603050506020204" pitchFamily="18" charset="0"/>
                <a:cs typeface="+mn-ea"/>
                <a:sym typeface="+mn-lt"/>
              </a:rPr>
              <a:t>và </a:t>
            </a:r>
            <a:r>
              <a:rPr lang="vi-VN" sz="2400" b="1" dirty="0">
                <a:latin typeface="UTM Avo" panose="02040603050506020204" pitchFamily="18" charset="0"/>
                <a:cs typeface="+mn-ea"/>
                <a:sym typeface="+mn-lt"/>
              </a:rPr>
              <a:t>Square</a:t>
            </a:r>
            <a:r>
              <a:rPr lang="vi-VN" sz="2400" dirty="0">
                <a:latin typeface="UTM Avo" panose="02040603050506020204" pitchFamily="18" charset="0"/>
                <a:cs typeface="+mn-ea"/>
                <a:sym typeface="+mn-lt"/>
              </a:rPr>
              <a:t>, sau đó kéo thả ảnh tới vị trí mong muốn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04DB6F-21AA-84A0-1EA4-D9307404C2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2"/>
          <a:stretch/>
        </p:blipFill>
        <p:spPr>
          <a:xfrm>
            <a:off x="3245337" y="4758267"/>
            <a:ext cx="5701325" cy="2054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913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ui Đến Trường - Nhóm Hoa Tay - Nhạc Thiếu Nhi Sôi Động Remix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AD24DDE-DFAA-7B5F-03EA-97B8D21039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1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8012">
            <a:off x="3154356" y="330643"/>
            <a:ext cx="4495032" cy="4495032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-18371" y="1718586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137706" y="537486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449860" y="2899686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293783" y="1718586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in chào các thầy cô (1)_B_minor__bpm_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36862 -0.0891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4" y="-44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909792" y="516801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1: Có mấy bước chèn ảnh vào văn bản</a:t>
            </a:r>
            <a:r>
              <a:rPr lang="en-US" sz="54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</a:t>
            </a:r>
          </a:p>
        </p:txBody>
      </p:sp>
      <p:pic>
        <p:nvPicPr>
          <p:cNvPr id="2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55EC86A7-5988-3821-6401-2AD2D1573D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73" y="-10010"/>
            <a:ext cx="1786031" cy="122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1 Có mấy bước ch (1)_B_minor__bpm_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956069" y="624840"/>
            <a:ext cx="80834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Nút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lệnh Picture trong dải lệnh nào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Insert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View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Design</a:t>
            </a:r>
          </a:p>
        </p:txBody>
      </p:sp>
      <p:pic>
        <p:nvPicPr>
          <p:cNvPr id="2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CC14235A-58D9-ACC6-9D68-1A0CA12AF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73" y="-10010"/>
            <a:ext cx="1786031" cy="122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út lệnh Pictures tr_G♭_major__bpm_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82037" y="484145"/>
            <a:ext cx="7840345" cy="1607820"/>
          </a:xfrm>
          <a:prstGeom prst="wedgeRoundRectCallout">
            <a:avLst>
              <a:gd name="adj1" fmla="val 63147"/>
              <a:gd name="adj2" fmla="val 18221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Để kéo thả ảnh đến vị trí mong muốn trong văn bản ta dùng lệnh nào?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 text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Square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Cả A và B sai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983273" y="5724063"/>
            <a:ext cx="309442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Cả A và B đúng</a:t>
            </a:r>
          </a:p>
        </p:txBody>
      </p:sp>
      <p:pic>
        <p:nvPicPr>
          <p:cNvPr id="2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54E2064F-8095-FDB4-CF10-8534B085D8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2224"/>
            <a:ext cx="1786031" cy="122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3 Để kéo thả ảnh_B_minor__bpm_1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101602" y="3651469"/>
            <a:ext cx="12090398" cy="709778"/>
          </a:xfrm>
          <a:prstGeom prst="rect">
            <a:avLst/>
          </a:prstGeom>
          <a:solidFill>
            <a:srgbClr val="00FFFF"/>
          </a:solidFill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Em thích cách bố trí ảnh nào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hơn?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sao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7102BE-4446-3B38-52F1-D57C8194C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34" y="509287"/>
            <a:ext cx="4717743" cy="2470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65290F-36F1-CE14-C288-A2C0C9D46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842" y="523890"/>
            <a:ext cx="7301816" cy="2383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9B9CB8-F881-9D87-FE1E-2763150D13ED}"/>
              </a:ext>
            </a:extLst>
          </p:cNvPr>
          <p:cNvSpPr txBox="1"/>
          <p:nvPr/>
        </p:nvSpPr>
        <p:spPr>
          <a:xfrm>
            <a:off x="518949" y="3052838"/>
            <a:ext cx="3734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i="1">
                <a:latin typeface="UTM Avo" panose="02040603050506020204" pitchFamily="18" charset="0"/>
              </a:rPr>
              <a:t>Hình 1. Ảnh ở dưới văn bản </a:t>
            </a:r>
            <a:endParaRPr lang="vi-VN" sz="2000" i="1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15EDA0-4F3A-BDC0-1AE4-E4EBF4F67835}"/>
              </a:ext>
            </a:extLst>
          </p:cNvPr>
          <p:cNvSpPr txBox="1"/>
          <p:nvPr/>
        </p:nvSpPr>
        <p:spPr>
          <a:xfrm>
            <a:off x="6382228" y="2912268"/>
            <a:ext cx="4125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i="1">
                <a:latin typeface="UTM Avo" panose="02040603050506020204" pitchFamily="18" charset="0"/>
              </a:rPr>
              <a:t>Hình 2. Ảnh ở bên phải văn bản</a:t>
            </a:r>
            <a:endParaRPr lang="vi-VN" sz="2000" i="1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DFE82-F0C6-E54C-037B-27990DC20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50" y="650556"/>
            <a:ext cx="3805024" cy="38050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2F8F8DA-E72B-0007-6292-EFE034207D3E}"/>
              </a:ext>
            </a:extLst>
          </p:cNvPr>
          <p:cNvSpPr txBox="1"/>
          <p:nvPr/>
        </p:nvSpPr>
        <p:spPr>
          <a:xfrm>
            <a:off x="71855" y="3525896"/>
            <a:ext cx="12090398" cy="1234638"/>
          </a:xfrm>
          <a:prstGeom prst="rect">
            <a:avLst/>
          </a:prstGeom>
          <a:solidFill>
            <a:srgbClr val="00FFFF"/>
          </a:solidFill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Em có thể nêu cách chuyển ảnh vào vị trí em thích không?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AE520F-9B9F-7A59-872C-A8052FBBA84F}"/>
              </a:ext>
            </a:extLst>
          </p:cNvPr>
          <p:cNvSpPr txBox="1"/>
          <p:nvPr/>
        </p:nvSpPr>
        <p:spPr>
          <a:xfrm>
            <a:off x="73321" y="4760534"/>
            <a:ext cx="120606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 ảnh rồi kéo thả chuột từ một trong các điểm mốc ở</a:t>
            </a:r>
            <a:r>
              <a:rPr lang="en-US" sz="3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 ảnh để thay đổi kích thước ảnh phù hợp</a:t>
            </a:r>
            <a:r>
              <a:rPr lang="en-US" sz="3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b="1" u="sng" kern="10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Bước 2:</a:t>
            </a:r>
            <a:r>
              <a:rPr lang="en-US" sz="3200" kern="10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 ảnh rồi chọn lệnh </a:t>
            </a:r>
            <a:r>
              <a:rPr lang="vi-VN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Wrap Text </a:t>
            </a:r>
            <a:r>
              <a:rPr lang="vi-VN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 </a:t>
            </a:r>
            <a:r>
              <a:rPr lang="vi-VN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Square</a:t>
            </a:r>
            <a:r>
              <a:rPr lang="vi-VN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sau đó kéo thả ảnh tới vị trí mong muốn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kern="10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19DB15A-030D-6315-E95C-DAEABA77B45C}"/>
              </a:ext>
            </a:extLst>
          </p:cNvPr>
          <p:cNvSpPr txBox="1"/>
          <p:nvPr/>
        </p:nvSpPr>
        <p:spPr>
          <a:xfrm>
            <a:off x="82850" y="3536891"/>
            <a:ext cx="12090398" cy="1234638"/>
          </a:xfrm>
          <a:prstGeom prst="rect">
            <a:avLst/>
          </a:prstGeom>
          <a:solidFill>
            <a:srgbClr val="00FFFF"/>
          </a:solidFill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Để chuyển ảnh vào vị trí mong muốn: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các bạn đã (1)_E♭_major__bpm_1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/>
      <p:bldP spid="11" grpId="0"/>
      <p:bldP spid="5" grpId="0" animBg="1"/>
      <p:bldP spid="5" grpId="1" animBg="1"/>
      <p:bldP spid="7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020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/>
          <p:cNvSpPr/>
          <p:nvPr/>
        </p:nvSpPr>
        <p:spPr>
          <a:xfrm>
            <a:off x="10058400" y="-32084"/>
            <a:ext cx="2374303" cy="6914147"/>
          </a:xfrm>
          <a:custGeom>
            <a:avLst/>
            <a:gdLst>
              <a:gd name="connsiteX0" fmla="*/ 2085474 w 5325979"/>
              <a:gd name="connsiteY0" fmla="*/ 0 h 6914147"/>
              <a:gd name="connsiteX1" fmla="*/ 5325979 w 5325979"/>
              <a:gd name="connsiteY1" fmla="*/ 0 h 6914147"/>
              <a:gd name="connsiteX2" fmla="*/ 5325979 w 5325979"/>
              <a:gd name="connsiteY2" fmla="*/ 6914147 h 6914147"/>
              <a:gd name="connsiteX3" fmla="*/ 2149642 w 5325979"/>
              <a:gd name="connsiteY3" fmla="*/ 6914147 h 6914147"/>
              <a:gd name="connsiteX4" fmla="*/ 0 w 5325979"/>
              <a:gd name="connsiteY4" fmla="*/ 3224463 h 6914147"/>
              <a:gd name="connsiteX5" fmla="*/ 2085474 w 5325979"/>
              <a:gd name="connsiteY5" fmla="*/ 0 h 691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5979" h="6914147">
                <a:moveTo>
                  <a:pt x="2085474" y="0"/>
                </a:moveTo>
                <a:lnTo>
                  <a:pt x="5325979" y="0"/>
                </a:lnTo>
                <a:lnTo>
                  <a:pt x="5325979" y="6914147"/>
                </a:lnTo>
                <a:lnTo>
                  <a:pt x="2149642" y="6914147"/>
                </a:lnTo>
                <a:lnTo>
                  <a:pt x="0" y="3224463"/>
                </a:lnTo>
                <a:lnTo>
                  <a:pt x="2085474" y="0"/>
                </a:lnTo>
                <a:close/>
              </a:path>
            </a:pathLst>
          </a:custGeom>
          <a:solidFill>
            <a:srgbClr val="13A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Freeform: Shape 6"/>
          <p:cNvSpPr/>
          <p:nvPr/>
        </p:nvSpPr>
        <p:spPr>
          <a:xfrm>
            <a:off x="9858343" y="-8530"/>
            <a:ext cx="1219200" cy="6876000"/>
          </a:xfrm>
          <a:custGeom>
            <a:avLst/>
            <a:gdLst>
              <a:gd name="connsiteX0" fmla="*/ 2353456 w 2413417"/>
              <a:gd name="connsiteY0" fmla="*/ 29980 h 6865495"/>
              <a:gd name="connsiteX1" fmla="*/ 299804 w 2413417"/>
              <a:gd name="connsiteY1" fmla="*/ 3207895 h 6865495"/>
              <a:gd name="connsiteX2" fmla="*/ 2413417 w 2413417"/>
              <a:gd name="connsiteY2" fmla="*/ 6865495 h 6865495"/>
              <a:gd name="connsiteX3" fmla="*/ 2098623 w 2413417"/>
              <a:gd name="connsiteY3" fmla="*/ 6865495 h 6865495"/>
              <a:gd name="connsiteX4" fmla="*/ 0 w 2413417"/>
              <a:gd name="connsiteY4" fmla="*/ 3207895 h 6865495"/>
              <a:gd name="connsiteX5" fmla="*/ 2098623 w 2413417"/>
              <a:gd name="connsiteY5" fmla="*/ 0 h 6865495"/>
              <a:gd name="connsiteX6" fmla="*/ 2353456 w 2413417"/>
              <a:gd name="connsiteY6" fmla="*/ 29980 h 6865495"/>
              <a:gd name="connsiteX0-1" fmla="*/ 2383339 w 2413417"/>
              <a:gd name="connsiteY0-2" fmla="*/ 6074 h 6865495"/>
              <a:gd name="connsiteX1-3" fmla="*/ 299804 w 2413417"/>
              <a:gd name="connsiteY1-4" fmla="*/ 3207895 h 6865495"/>
              <a:gd name="connsiteX2-5" fmla="*/ 2413417 w 2413417"/>
              <a:gd name="connsiteY2-6" fmla="*/ 6865495 h 6865495"/>
              <a:gd name="connsiteX3-7" fmla="*/ 2098623 w 2413417"/>
              <a:gd name="connsiteY3-8" fmla="*/ 6865495 h 6865495"/>
              <a:gd name="connsiteX4-9" fmla="*/ 0 w 2413417"/>
              <a:gd name="connsiteY4-10" fmla="*/ 3207895 h 6865495"/>
              <a:gd name="connsiteX5-11" fmla="*/ 2098623 w 2413417"/>
              <a:gd name="connsiteY5-12" fmla="*/ 0 h 6865495"/>
              <a:gd name="connsiteX6-13" fmla="*/ 2383339 w 2413417"/>
              <a:gd name="connsiteY6-14" fmla="*/ 6074 h 68654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413417" h="6865495">
                <a:moveTo>
                  <a:pt x="2383339" y="6074"/>
                </a:moveTo>
                <a:lnTo>
                  <a:pt x="299804" y="3207895"/>
                </a:lnTo>
                <a:lnTo>
                  <a:pt x="2413417" y="6865495"/>
                </a:lnTo>
                <a:lnTo>
                  <a:pt x="2098623" y="6865495"/>
                </a:lnTo>
                <a:lnTo>
                  <a:pt x="0" y="3207895"/>
                </a:lnTo>
                <a:lnTo>
                  <a:pt x="2098623" y="0"/>
                </a:lnTo>
                <a:lnTo>
                  <a:pt x="2383339" y="6074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aseline="-25000"/>
              <a:t>        </a:t>
            </a:r>
            <a:endParaRPr lang="vi-VN" sz="2400" baseline="-25000"/>
          </a:p>
        </p:txBody>
      </p:sp>
      <p:sp>
        <p:nvSpPr>
          <p:cNvPr id="9" name="Freeform: Shape 8"/>
          <p:cNvSpPr/>
          <p:nvPr/>
        </p:nvSpPr>
        <p:spPr>
          <a:xfrm>
            <a:off x="9626867" y="-17957"/>
            <a:ext cx="1320800" cy="6876000"/>
          </a:xfrm>
          <a:custGeom>
            <a:avLst/>
            <a:gdLst>
              <a:gd name="connsiteX0" fmla="*/ 2353456 w 2413417"/>
              <a:gd name="connsiteY0" fmla="*/ 29980 h 6865495"/>
              <a:gd name="connsiteX1" fmla="*/ 299804 w 2413417"/>
              <a:gd name="connsiteY1" fmla="*/ 3207895 h 6865495"/>
              <a:gd name="connsiteX2" fmla="*/ 2413417 w 2413417"/>
              <a:gd name="connsiteY2" fmla="*/ 6865495 h 6865495"/>
              <a:gd name="connsiteX3" fmla="*/ 2098623 w 2413417"/>
              <a:gd name="connsiteY3" fmla="*/ 6865495 h 6865495"/>
              <a:gd name="connsiteX4" fmla="*/ 0 w 2413417"/>
              <a:gd name="connsiteY4" fmla="*/ 3207895 h 6865495"/>
              <a:gd name="connsiteX5" fmla="*/ 2098623 w 2413417"/>
              <a:gd name="connsiteY5" fmla="*/ 0 h 6865495"/>
              <a:gd name="connsiteX6" fmla="*/ 2353456 w 2413417"/>
              <a:gd name="connsiteY6" fmla="*/ 29980 h 6865495"/>
              <a:gd name="connsiteX0-1" fmla="*/ 2383339 w 2413417"/>
              <a:gd name="connsiteY0-2" fmla="*/ 6074 h 6865495"/>
              <a:gd name="connsiteX1-3" fmla="*/ 299804 w 2413417"/>
              <a:gd name="connsiteY1-4" fmla="*/ 3207895 h 6865495"/>
              <a:gd name="connsiteX2-5" fmla="*/ 2413417 w 2413417"/>
              <a:gd name="connsiteY2-6" fmla="*/ 6865495 h 6865495"/>
              <a:gd name="connsiteX3-7" fmla="*/ 2098623 w 2413417"/>
              <a:gd name="connsiteY3-8" fmla="*/ 6865495 h 6865495"/>
              <a:gd name="connsiteX4-9" fmla="*/ 0 w 2413417"/>
              <a:gd name="connsiteY4-10" fmla="*/ 3207895 h 6865495"/>
              <a:gd name="connsiteX5-11" fmla="*/ 2098623 w 2413417"/>
              <a:gd name="connsiteY5-12" fmla="*/ 0 h 6865495"/>
              <a:gd name="connsiteX6-13" fmla="*/ 2383339 w 2413417"/>
              <a:gd name="connsiteY6-14" fmla="*/ 6074 h 68654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413417" h="6865495">
                <a:moveTo>
                  <a:pt x="2383339" y="6074"/>
                </a:moveTo>
                <a:lnTo>
                  <a:pt x="299804" y="3207895"/>
                </a:lnTo>
                <a:lnTo>
                  <a:pt x="2413417" y="6865495"/>
                </a:lnTo>
                <a:lnTo>
                  <a:pt x="2098623" y="6865495"/>
                </a:lnTo>
                <a:lnTo>
                  <a:pt x="0" y="3207895"/>
                </a:lnTo>
                <a:lnTo>
                  <a:pt x="2098623" y="0"/>
                </a:lnTo>
                <a:lnTo>
                  <a:pt x="2383339" y="6074"/>
                </a:lnTo>
                <a:close/>
              </a:path>
            </a:pathLst>
          </a:custGeom>
          <a:solidFill>
            <a:srgbClr val="339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aseline="-25000"/>
              <a:t>        </a:t>
            </a:r>
            <a:endParaRPr lang="vi-VN" sz="2400" baseline="-25000"/>
          </a:p>
        </p:txBody>
      </p:sp>
      <p:sp>
        <p:nvSpPr>
          <p:cNvPr id="11" name="Title 1"/>
          <p:cNvSpPr txBox="1"/>
          <p:nvPr/>
        </p:nvSpPr>
        <p:spPr>
          <a:xfrm>
            <a:off x="-23503" y="1211108"/>
            <a:ext cx="10019453" cy="1225127"/>
          </a:xfrm>
          <a:prstGeom prst="roundRect">
            <a:avLst/>
          </a:prstGeom>
          <a:solidFill>
            <a:schemeClr val="bg1">
              <a:lumMod val="85000"/>
              <a:alpha val="7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267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altLang="en-US" sz="4267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THỰC HÀNH SOẠN THẢO VĂN BẢN CÓ HÌNH ẢNH MINH HỌA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37611" y="14241"/>
            <a:ext cx="9766168" cy="110799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ĐỀ E2:</a:t>
            </a:r>
          </a:p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 SOẠN THẢO VĂN BẢN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79136" y="2135375"/>
            <a:ext cx="2091117" cy="1960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615809"/>
            <a:ext cx="9728467" cy="280076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lvl="6" algn="just"/>
            <a:r>
              <a:rPr lang="vi-VN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Soạn thảo được văn bản theo chủ đề và có ảnh minh họa.</a:t>
            </a:r>
          </a:p>
          <a:p>
            <a:pPr marL="0" lvl="6"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Chọn được cách bố trí ảnh trong văn bản theo yêu </a:t>
            </a:r>
            <a:r>
              <a:rPr lang="vi-VN" sz="4400">
                <a:latin typeface="Times New Roman" panose="02020603050405020304" pitchFamily="18" charset="0"/>
                <a:cs typeface="Times New Roman" panose="02020603050405020304" pitchFamily="18" charset="0"/>
              </a:rPr>
              <a:t>cầu.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F87CE1-AA16-E1E9-6FC5-CCE0F37B51CD}"/>
              </a:ext>
            </a:extLst>
          </p:cNvPr>
          <p:cNvSpPr txBox="1"/>
          <p:nvPr/>
        </p:nvSpPr>
        <p:spPr>
          <a:xfrm>
            <a:off x="2854222" y="2828570"/>
            <a:ext cx="3667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729</Words>
  <Application>Microsoft Office PowerPoint</Application>
  <PresentationFormat>Widescreen</PresentationFormat>
  <Paragraphs>66</Paragraphs>
  <Slides>18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Times New Roman</vt:lpstr>
      <vt:lpstr>Calibri Light</vt:lpstr>
      <vt:lpstr>Cambria</vt:lpstr>
      <vt:lpstr>Arial</vt:lpstr>
      <vt:lpstr>UTM Avo</vt:lpstr>
      <vt:lpstr>Calibri</vt:lpstr>
      <vt:lpstr>Times New Roman (Headings)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44</cp:revision>
  <dcterms:created xsi:type="dcterms:W3CDTF">2018-05-01T14:03:50Z</dcterms:created>
  <dcterms:modified xsi:type="dcterms:W3CDTF">2025-02-11T03:09:41Z</dcterms:modified>
</cp:coreProperties>
</file>