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1" r:id="rId2"/>
    <p:sldId id="269" r:id="rId3"/>
    <p:sldId id="262" r:id="rId4"/>
    <p:sldId id="263" r:id="rId5"/>
    <p:sldId id="264" r:id="rId6"/>
    <p:sldId id="271" r:id="rId7"/>
    <p:sldId id="265" r:id="rId8"/>
    <p:sldId id="266" r:id="rId9"/>
    <p:sldId id="267"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99996-03D7-4960-9BAD-FA8576782C5F}"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18BB4-60B4-4139-BA3E-D2CAD25C726D}" type="slidenum">
              <a:rPr lang="en-US" smtClean="0"/>
              <a:t>‹#›</a:t>
            </a:fld>
            <a:endParaRPr lang="en-US"/>
          </a:p>
        </p:txBody>
      </p:sp>
    </p:spTree>
    <p:extLst>
      <p:ext uri="{BB962C8B-B14F-4D97-AF65-F5344CB8AC3E}">
        <p14:creationId xmlns:p14="http://schemas.microsoft.com/office/powerpoint/2010/main" val="21197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071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CHUỘT TRÁI: 1 LẦN ĐỂ RA CÂU HỎI, LẦN 2 RA ĐÁP ÁN, LẦN 3 CÂU HỎI TIẾP THEO.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CA8DC-E75C-5E4F-957A-6B81D872D3C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5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CHUỘT TRÁI: 1 LẦN ĐỂ RA CÂU HỎI, LẦN 2 RA ĐÁP ÁN, LẦN 3 CÂU HỎI TIẾP THEO.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CA8DC-E75C-5E4F-957A-6B81D872D3C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063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CHUỘT TRÁI: 1 LẦN ĐỂ RA CÂU HỎI, LẦN 2 RA ĐÁP ÁN, LẦN 3 CÂU HỎI TIẾP THEO.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CA8DC-E75C-5E4F-957A-6B81D872D3C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4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2B042-C0DF-4279-A8AA-FD2E4B3AD13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283766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2B042-C0DF-4279-A8AA-FD2E4B3AD13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249241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2B042-C0DF-4279-A8AA-FD2E4B3AD13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422292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2B042-C0DF-4279-A8AA-FD2E4B3AD13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266446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62B042-C0DF-4279-A8AA-FD2E4B3AD136}"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3828885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62B042-C0DF-4279-A8AA-FD2E4B3AD136}"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2612718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62B042-C0DF-4279-A8AA-FD2E4B3AD136}"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102948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62B042-C0DF-4279-A8AA-FD2E4B3AD136}"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401331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2B042-C0DF-4279-A8AA-FD2E4B3AD136}"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4225922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62B042-C0DF-4279-A8AA-FD2E4B3AD136}"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175476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62B042-C0DF-4279-A8AA-FD2E4B3AD136}"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CD117-FFFD-43CB-B7F5-7A0F04BDBC77}" type="slidenum">
              <a:rPr lang="en-US" smtClean="0"/>
              <a:t>‹#›</a:t>
            </a:fld>
            <a:endParaRPr lang="en-US"/>
          </a:p>
        </p:txBody>
      </p:sp>
    </p:spTree>
    <p:extLst>
      <p:ext uri="{BB962C8B-B14F-4D97-AF65-F5344CB8AC3E}">
        <p14:creationId xmlns:p14="http://schemas.microsoft.com/office/powerpoint/2010/main" val="109116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2B042-C0DF-4279-A8AA-FD2E4B3AD136}" type="datetimeFigureOut">
              <a:rPr lang="en-US" smtClean="0"/>
              <a:t>2/19/2025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3CD117-FFFD-43CB-B7F5-7A0F04BDBC77}" type="slidenum">
              <a:rPr lang="en-US" smtClean="0"/>
              <a:t>‹#›</a:t>
            </a:fld>
            <a:endParaRPr lang="en-US"/>
          </a:p>
        </p:txBody>
      </p:sp>
    </p:spTree>
    <p:extLst>
      <p:ext uri="{BB962C8B-B14F-4D97-AF65-F5344CB8AC3E}">
        <p14:creationId xmlns:p14="http://schemas.microsoft.com/office/powerpoint/2010/main" val="3152413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27.svg"/><Relationship Id="rId2" Type="http://schemas.openxmlformats.org/officeDocument/2006/relationships/video" Target="../media/media2.mp4"/><Relationship Id="rId16" Type="http://schemas.openxmlformats.org/officeDocument/2006/relationships/image" Target="../media/image7.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4.png"/><Relationship Id="rId5" Type="http://schemas.openxmlformats.org/officeDocument/2006/relationships/audio" Target="../media/audio1.wav"/><Relationship Id="rId1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notesSlide" Target="../notesSlides/notesSlide2.xml"/><Relationship Id="rId9" Type="http://schemas.openxmlformats.org/officeDocument/2006/relationships/image" Target="../media/image3.png"/><Relationship Id="rId14"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27.svg"/><Relationship Id="rId2" Type="http://schemas.openxmlformats.org/officeDocument/2006/relationships/video" Target="../media/media3.mp4"/><Relationship Id="rId16" Type="http://schemas.openxmlformats.org/officeDocument/2006/relationships/image" Target="../media/image8.pn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4.png"/><Relationship Id="rId5" Type="http://schemas.openxmlformats.org/officeDocument/2006/relationships/audio" Target="../media/audio1.wav"/><Relationship Id="rId1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notesSlide" Target="../notesSlides/notesSlide3.xml"/><Relationship Id="rId9" Type="http://schemas.openxmlformats.org/officeDocument/2006/relationships/image" Target="../media/image3.png"/><Relationship Id="rId1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27.svg"/><Relationship Id="rId4" Type="http://schemas.openxmlformats.org/officeDocument/2006/relationships/audio" Target="../media/audio2.wav"/><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5" name="Google Shape;165;p1"/>
          <p:cNvSpPr txBox="1"/>
          <p:nvPr/>
        </p:nvSpPr>
        <p:spPr>
          <a:xfrm>
            <a:off x="474564" y="888642"/>
            <a:ext cx="10737785" cy="2034862"/>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4400"/>
              <a:buFont typeface="Calibri"/>
              <a:buNone/>
            </a:pPr>
            <a:r>
              <a:rPr lang="en-US" sz="6000" b="1" i="0" u="none" strike="noStrike" cap="none" dirty="0" err="1" smtClean="0">
                <a:solidFill>
                  <a:srgbClr val="FF0000"/>
                </a:solidFill>
                <a:latin typeface="Times New Roman" panose="02020603050405020304" pitchFamily="18" charset="0"/>
                <a:cs typeface="Times New Roman" panose="02020603050405020304" pitchFamily="18" charset="0"/>
                <a:sym typeface="Arial"/>
              </a:rPr>
              <a:t>Bài</a:t>
            </a:r>
            <a:r>
              <a:rPr lang="en-US" sz="6000" b="1" i="0" u="none" strike="noStrike" cap="none" dirty="0" smtClean="0">
                <a:solidFill>
                  <a:srgbClr val="FF0000"/>
                </a:solidFill>
                <a:latin typeface="Times New Roman" panose="02020603050405020304" pitchFamily="18" charset="0"/>
                <a:cs typeface="Times New Roman" panose="02020603050405020304" pitchFamily="18" charset="0"/>
                <a:sym typeface="Arial"/>
              </a:rPr>
              <a:t> </a:t>
            </a:r>
            <a:r>
              <a:rPr lang="en-US" sz="6000" b="1" i="0" u="none" strike="noStrike" cap="none" dirty="0">
                <a:solidFill>
                  <a:srgbClr val="FF0000"/>
                </a:solidFill>
                <a:latin typeface="Times New Roman" panose="02020603050405020304" pitchFamily="18" charset="0"/>
                <a:cs typeface="Times New Roman" panose="02020603050405020304" pitchFamily="18" charset="0"/>
                <a:sym typeface="Arial"/>
              </a:rPr>
              <a:t>63: </a:t>
            </a:r>
            <a:r>
              <a:rPr lang="en-US" sz="6000" b="1" dirty="0" err="1">
                <a:solidFill>
                  <a:srgbClr val="FF0000"/>
                </a:solidFill>
                <a:latin typeface="Times New Roman" panose="02020603050405020304" pitchFamily="18" charset="0"/>
                <a:cs typeface="Times New Roman" panose="02020603050405020304" pitchFamily="18" charset="0"/>
              </a:rPr>
              <a:t>Luyện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tập</a:t>
            </a:r>
            <a:r>
              <a:rPr lang="en-US" sz="6000" b="1" i="0" u="none" strike="noStrike" cap="none" dirty="0">
                <a:solidFill>
                  <a:srgbClr val="FF0000"/>
                </a:solidFill>
                <a:latin typeface="Times New Roman" panose="02020603050405020304" pitchFamily="18" charset="0"/>
                <a:cs typeface="Times New Roman" panose="02020603050405020304" pitchFamily="18" charset="0"/>
                <a:sym typeface="Arial"/>
              </a:rPr>
              <a:t> - </a:t>
            </a:r>
            <a:r>
              <a:rPr lang="en-US" sz="6000" b="1" i="0" u="none" strike="noStrike" cap="none" dirty="0" err="1">
                <a:solidFill>
                  <a:srgbClr val="FF0000"/>
                </a:solidFill>
                <a:latin typeface="Times New Roman" panose="02020603050405020304" pitchFamily="18" charset="0"/>
                <a:cs typeface="Times New Roman" panose="02020603050405020304" pitchFamily="18" charset="0"/>
                <a:sym typeface="Arial"/>
              </a:rPr>
              <a:t>Tiết</a:t>
            </a:r>
            <a:r>
              <a:rPr lang="en-US" sz="6000" b="1" i="0" u="none" strike="noStrike" cap="none" dirty="0">
                <a:solidFill>
                  <a:srgbClr val="FF0000"/>
                </a:solidFill>
                <a:latin typeface="Times New Roman" panose="02020603050405020304" pitchFamily="18" charset="0"/>
                <a:cs typeface="Times New Roman" panose="02020603050405020304" pitchFamily="18" charset="0"/>
                <a:sym typeface="Arial"/>
              </a:rPr>
              <a:t> 2</a:t>
            </a:r>
            <a:endParaRP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796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45" y="0"/>
            <a:ext cx="12191999" cy="4370427"/>
          </a:xfrm>
          <a:prstGeom prst="rect">
            <a:avLst/>
          </a:prstGeom>
          <a:noFill/>
        </p:spPr>
        <p:txBody>
          <a:bodyPr wrap="square" rtlCol="0">
            <a:spAutoFit/>
          </a:bodyPr>
          <a:lstStyle/>
          <a:p>
            <a:pPr lvl="0"/>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6. </a:t>
            </a:r>
            <a:r>
              <a:rPr lang="vi-VN" sz="4000" b="1" dirty="0" smtClean="0">
                <a:latin typeface="Times New Roman" panose="02020603050405020304" pitchFamily="18" charset="0"/>
                <a:ea typeface="Calibri" panose="020F0502020204030204" pitchFamily="34" charset="0"/>
                <a:cs typeface="Times New Roman" panose="02020603050405020304" pitchFamily="18" charset="0"/>
              </a:rPr>
              <a:t>Một số loại thức ăn chế biến từ đậu xanh, đậu tương thường có lợi cho sức khỏe, đem lại giá trị dinh dưỡng cao. Hãy so sánh hàm lượng protein (chất đạm) có trong 100 g của một loại đậu xanh và có trong 100 g của một loại đậu tương như thông tin sau: </a:t>
            </a:r>
            <a:endParaRPr lang="en-US" sz="4000" b="1" dirty="0" smtClean="0">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pPr>
            <a:endParaRPr lang="vi-VN" sz="4000" b="1"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xmlns="" id="{FA8FEB2A-7756-0048-0EF0-98655D880DF0}"/>
              </a:ext>
            </a:extLst>
          </p:cNvPr>
          <p:cNvPicPr>
            <a:picLocks noChangeAspect="1"/>
          </p:cNvPicPr>
          <p:nvPr/>
        </p:nvPicPr>
        <p:blipFill>
          <a:blip r:embed="rId2"/>
          <a:stretch>
            <a:fillRect/>
          </a:stretch>
        </p:blipFill>
        <p:spPr>
          <a:xfrm>
            <a:off x="2382592" y="3619725"/>
            <a:ext cx="7719651" cy="3360174"/>
          </a:xfrm>
          <a:prstGeom prst="rect">
            <a:avLst/>
          </a:prstGeom>
        </p:spPr>
      </p:pic>
      <p:cxnSp>
        <p:nvCxnSpPr>
          <p:cNvPr id="5" name="Straight Connector 4"/>
          <p:cNvCxnSpPr/>
          <p:nvPr/>
        </p:nvCxnSpPr>
        <p:spPr>
          <a:xfrm flipV="1">
            <a:off x="2665927" y="1815921"/>
            <a:ext cx="9272788" cy="12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31820" y="2395470"/>
            <a:ext cx="11706895" cy="25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31820" y="3039414"/>
            <a:ext cx="8989453" cy="515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4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aaaaaaaaaaaaaaaaa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176963"/>
          </a:xfrm>
        </p:spPr>
      </p:pic>
    </p:spTree>
    <p:extLst>
      <p:ext uri="{BB962C8B-B14F-4D97-AF65-F5344CB8AC3E}">
        <p14:creationId xmlns:p14="http://schemas.microsoft.com/office/powerpoint/2010/main" val="2461190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370111">
            <a:off x="10540676" y="197974"/>
            <a:ext cx="1401196" cy="1487757"/>
          </a:xfrm>
          <a:custGeom>
            <a:avLst/>
            <a:gdLst/>
            <a:ahLst/>
            <a:cxnLst/>
            <a:rect l="l" t="t" r="r" b="b"/>
            <a:pathLst>
              <a:path w="2101794" h="2231635">
                <a:moveTo>
                  <a:pt x="0" y="0"/>
                </a:moveTo>
                <a:lnTo>
                  <a:pt x="2101794" y="0"/>
                </a:lnTo>
                <a:lnTo>
                  <a:pt x="2101794" y="2231635"/>
                </a:lnTo>
                <a:lnTo>
                  <a:pt x="0" y="22316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1241274" y="1771400"/>
            <a:ext cx="575578" cy="722758"/>
          </a:xfrm>
          <a:custGeom>
            <a:avLst/>
            <a:gdLst/>
            <a:ahLst/>
            <a:cxnLst/>
            <a:rect l="l" t="t" r="r" b="b"/>
            <a:pathLst>
              <a:path w="863367" h="1084137">
                <a:moveTo>
                  <a:pt x="0" y="0"/>
                </a:moveTo>
                <a:lnTo>
                  <a:pt x="863367" y="0"/>
                </a:lnTo>
                <a:lnTo>
                  <a:pt x="863367" y="1084138"/>
                </a:lnTo>
                <a:lnTo>
                  <a:pt x="0" y="10841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flipV="1">
            <a:off x="0" y="5813377"/>
            <a:ext cx="2444610" cy="1044623"/>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11">
              <a:extLst>
                <a:ext uri="{96DAC541-7B7A-43D3-8B79-37D633B846F1}">
                  <asvg:svgBlip xmlns:asvg="http://schemas.microsoft.com/office/drawing/2016/SVG/main" xmlns="" r:embed="rId12"/>
                </a:ext>
              </a:extLst>
            </a:blip>
            <a:stretch>
              <a:fillRect t="-99644" r="-25794"/>
            </a:stretch>
          </a:blipFill>
        </p:spPr>
      </p:sp>
      <p:sp>
        <p:nvSpPr>
          <p:cNvPr id="8" name="Freeform 7">
            <a:extLst>
              <a:ext uri="{FF2B5EF4-FFF2-40B4-BE49-F238E27FC236}">
                <a16:creationId xmlns:a16="http://schemas.microsoft.com/office/drawing/2014/main" xmlns="" id="{534F1EC3-CC3C-B14C-0535-9CF03CB8E6F2}"/>
              </a:ext>
            </a:extLst>
          </p:cNvPr>
          <p:cNvSpPr/>
          <p:nvPr/>
        </p:nvSpPr>
        <p:spPr>
          <a:xfrm>
            <a:off x="457108" y="353811"/>
            <a:ext cx="10502472" cy="6350000"/>
          </a:xfrm>
          <a:custGeom>
            <a:avLst/>
            <a:gdLst/>
            <a:ahLst/>
            <a:cxnLst/>
            <a:rect l="l" t="t" r="r" b="b"/>
            <a:pathLst>
              <a:path w="5376974" h="2990942">
                <a:moveTo>
                  <a:pt x="0" y="0"/>
                </a:moveTo>
                <a:lnTo>
                  <a:pt x="5376974" y="0"/>
                </a:lnTo>
                <a:lnTo>
                  <a:pt x="5376974" y="2990942"/>
                </a:lnTo>
                <a:lnTo>
                  <a:pt x="0" y="29909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100" dirty="0"/>
          </a:p>
        </p:txBody>
      </p:sp>
      <p:grpSp>
        <p:nvGrpSpPr>
          <p:cNvPr id="88" name="Group 87">
            <a:extLst>
              <a:ext uri="{FF2B5EF4-FFF2-40B4-BE49-F238E27FC236}">
                <a16:creationId xmlns:a16="http://schemas.microsoft.com/office/drawing/2014/main" xmlns="" id="{4F93DE94-9963-7955-C529-47066AFFAE82}"/>
              </a:ext>
            </a:extLst>
          </p:cNvPr>
          <p:cNvGrpSpPr/>
          <p:nvPr/>
        </p:nvGrpSpPr>
        <p:grpSpPr>
          <a:xfrm>
            <a:off x="1048684" y="987915"/>
            <a:ext cx="8852727" cy="1658776"/>
            <a:chOff x="2042382" y="1887829"/>
            <a:chExt cx="13279092" cy="2488164"/>
          </a:xfrm>
        </p:grpSpPr>
        <p:grpSp>
          <p:nvGrpSpPr>
            <p:cNvPr id="89" name="Group 88">
              <a:extLst>
                <a:ext uri="{FF2B5EF4-FFF2-40B4-BE49-F238E27FC236}">
                  <a16:creationId xmlns:a16="http://schemas.microsoft.com/office/drawing/2014/main" xmlns="" id="{4CBE4AD8-D8DC-F485-66A9-59FA03157189}"/>
                </a:ext>
              </a:extLst>
            </p:cNvPr>
            <p:cNvGrpSpPr/>
            <p:nvPr/>
          </p:nvGrpSpPr>
          <p:grpSpPr>
            <a:xfrm>
              <a:off x="10048431" y="1944557"/>
              <a:ext cx="2524901" cy="2431436"/>
              <a:chOff x="13077778" y="2504507"/>
              <a:chExt cx="588140" cy="2431436"/>
            </a:xfrm>
          </p:grpSpPr>
          <p:sp>
            <p:nvSpPr>
              <p:cNvPr id="95" name="TextBox 94">
                <a:extLst>
                  <a:ext uri="{FF2B5EF4-FFF2-40B4-BE49-F238E27FC236}">
                    <a16:creationId xmlns:a16="http://schemas.microsoft.com/office/drawing/2014/main" xmlns="" id="{730165EF-22E8-13CE-4433-CA9832288133}"/>
                  </a:ext>
                </a:extLst>
              </p:cNvPr>
              <p:cNvSpPr txBox="1"/>
              <p:nvPr/>
            </p:nvSpPr>
            <p:spPr>
              <a:xfrm>
                <a:off x="13077778" y="2504507"/>
                <a:ext cx="588140" cy="2431436"/>
              </a:xfrm>
              <a:prstGeom prst="rect">
                <a:avLst/>
              </a:prstGeom>
              <a:noFill/>
            </p:spPr>
            <p:txBody>
              <a:bodyPr wrap="square">
                <a:spAutoFit/>
              </a:bodyPr>
              <a:lstStyle/>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3</a:t>
                </a:r>
              </a:p>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4</a:t>
                </a:r>
              </a:p>
            </p:txBody>
          </p:sp>
          <p:cxnSp>
            <p:nvCxnSpPr>
              <p:cNvPr id="96" name="Straight Connector 95">
                <a:extLst>
                  <a:ext uri="{FF2B5EF4-FFF2-40B4-BE49-F238E27FC236}">
                    <a16:creationId xmlns:a16="http://schemas.microsoft.com/office/drawing/2014/main" xmlns="" id="{F9426323-E973-4D02-C445-049C2F13465A}"/>
                  </a:ext>
                </a:extLst>
              </p:cNvPr>
              <p:cNvCxnSpPr>
                <a:cxnSpLocks/>
              </p:cNvCxnSpPr>
              <p:nvPr/>
            </p:nvCxnSpPr>
            <p:spPr>
              <a:xfrm flipH="1">
                <a:off x="13221924" y="3720223"/>
                <a:ext cx="299848" cy="0"/>
              </a:xfrm>
              <a:prstGeom prst="line">
                <a:avLst/>
              </a:prstGeom>
              <a:ln w="28575"/>
            </p:spPr>
            <p:style>
              <a:lnRef idx="3">
                <a:schemeClr val="dk1"/>
              </a:lnRef>
              <a:fillRef idx="0">
                <a:schemeClr val="dk1"/>
              </a:fillRef>
              <a:effectRef idx="2">
                <a:schemeClr val="dk1"/>
              </a:effectRef>
              <a:fontRef idx="minor">
                <a:schemeClr val="tx1"/>
              </a:fontRef>
            </p:style>
          </p:cxnSp>
        </p:grpSp>
        <p:sp>
          <p:nvSpPr>
            <p:cNvPr id="90" name="TextBox 89">
              <a:extLst>
                <a:ext uri="{FF2B5EF4-FFF2-40B4-BE49-F238E27FC236}">
                  <a16:creationId xmlns:a16="http://schemas.microsoft.com/office/drawing/2014/main" xmlns="" id="{453E0D40-09CE-D4F4-C180-8E7BCEDDB8E9}"/>
                </a:ext>
              </a:extLst>
            </p:cNvPr>
            <p:cNvSpPr txBox="1"/>
            <p:nvPr/>
          </p:nvSpPr>
          <p:spPr>
            <a:xfrm>
              <a:off x="11711435" y="2537026"/>
              <a:ext cx="1993799" cy="1246496"/>
            </a:xfrm>
            <a:prstGeom prst="rect">
              <a:avLst/>
            </a:prstGeom>
            <a:noFill/>
          </p:spPr>
          <p:txBody>
            <a:bodyPr wrap="square">
              <a:spAutoFit/>
            </a:bodyPr>
            <a:lstStyle/>
            <a:p>
              <a:pPr algn="ctr" defTabSz="609630">
                <a:spcBef>
                  <a:spcPts val="200"/>
                </a:spcBef>
                <a:spcAft>
                  <a:spcPts val="200"/>
                </a:spcAft>
                <a:buClrTx/>
              </a:pPr>
              <a:r>
                <a:rPr lang="en-US" sz="4800"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và</a:t>
              </a:r>
              <a:endPar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grpSp>
          <p:nvGrpSpPr>
            <p:cNvPr id="91" name="Group 90">
              <a:extLst>
                <a:ext uri="{FF2B5EF4-FFF2-40B4-BE49-F238E27FC236}">
                  <a16:creationId xmlns:a16="http://schemas.microsoft.com/office/drawing/2014/main" xmlns="" id="{7073A6C2-D27E-B622-D32C-9A4ACE7F189B}"/>
                </a:ext>
              </a:extLst>
            </p:cNvPr>
            <p:cNvGrpSpPr/>
            <p:nvPr/>
          </p:nvGrpSpPr>
          <p:grpSpPr>
            <a:xfrm>
              <a:off x="12910175" y="1887829"/>
              <a:ext cx="2411299" cy="2431436"/>
              <a:chOff x="12796328" y="2447779"/>
              <a:chExt cx="561678" cy="2431436"/>
            </a:xfrm>
          </p:grpSpPr>
          <p:sp>
            <p:nvSpPr>
              <p:cNvPr id="93" name="TextBox 92">
                <a:extLst>
                  <a:ext uri="{FF2B5EF4-FFF2-40B4-BE49-F238E27FC236}">
                    <a16:creationId xmlns:a16="http://schemas.microsoft.com/office/drawing/2014/main" xmlns="" id="{C69FD7FC-7E91-D5C4-EE4E-C7B40A2A8F33}"/>
                  </a:ext>
                </a:extLst>
              </p:cNvPr>
              <p:cNvSpPr txBox="1"/>
              <p:nvPr/>
            </p:nvSpPr>
            <p:spPr>
              <a:xfrm>
                <a:off x="12796328" y="2447779"/>
                <a:ext cx="561678" cy="2431436"/>
              </a:xfrm>
              <a:prstGeom prst="rect">
                <a:avLst/>
              </a:prstGeom>
              <a:noFill/>
            </p:spPr>
            <p:txBody>
              <a:bodyPr wrap="square">
                <a:spAutoFit/>
              </a:bodyPr>
              <a:lstStyle/>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5</a:t>
                </a:r>
              </a:p>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8</a:t>
                </a:r>
              </a:p>
            </p:txBody>
          </p:sp>
          <p:cxnSp>
            <p:nvCxnSpPr>
              <p:cNvPr id="94" name="Straight Connector 93">
                <a:extLst>
                  <a:ext uri="{FF2B5EF4-FFF2-40B4-BE49-F238E27FC236}">
                    <a16:creationId xmlns:a16="http://schemas.microsoft.com/office/drawing/2014/main" xmlns="" id="{3B85CAF7-C3CA-5864-EF99-78667C083E7D}"/>
                  </a:ext>
                </a:extLst>
              </p:cNvPr>
              <p:cNvCxnSpPr>
                <a:cxnSpLocks/>
              </p:cNvCxnSpPr>
              <p:nvPr/>
            </p:nvCxnSpPr>
            <p:spPr>
              <a:xfrm flipH="1">
                <a:off x="12912250" y="3767857"/>
                <a:ext cx="329833" cy="0"/>
              </a:xfrm>
              <a:prstGeom prst="line">
                <a:avLst/>
              </a:prstGeom>
              <a:ln w="28575"/>
            </p:spPr>
            <p:style>
              <a:lnRef idx="3">
                <a:schemeClr val="dk1"/>
              </a:lnRef>
              <a:fillRef idx="0">
                <a:schemeClr val="dk1"/>
              </a:fillRef>
              <a:effectRef idx="2">
                <a:schemeClr val="dk1"/>
              </a:effectRef>
              <a:fontRef idx="minor">
                <a:schemeClr val="tx1"/>
              </a:fontRef>
            </p:style>
          </p:cxnSp>
        </p:grpSp>
        <p:sp>
          <p:nvSpPr>
            <p:cNvPr id="92" name="TextBox 91">
              <a:extLst>
                <a:ext uri="{FF2B5EF4-FFF2-40B4-BE49-F238E27FC236}">
                  <a16:creationId xmlns:a16="http://schemas.microsoft.com/office/drawing/2014/main" xmlns="" id="{38B1753A-13A9-A086-DD7E-F43DE14DED0A}"/>
                </a:ext>
              </a:extLst>
            </p:cNvPr>
            <p:cNvSpPr txBox="1"/>
            <p:nvPr/>
          </p:nvSpPr>
          <p:spPr>
            <a:xfrm>
              <a:off x="2042382" y="2134831"/>
              <a:ext cx="8586145" cy="1523495"/>
            </a:xfrm>
            <a:prstGeom prst="rect">
              <a:avLst/>
            </a:prstGeom>
            <a:noFill/>
          </p:spPr>
          <p:txBody>
            <a:bodyPr wrap="square">
              <a:spAutoFit/>
            </a:bodyPr>
            <a:lstStyle/>
            <a:p>
              <a:pPr algn="ctr" defTabSz="609630">
                <a:lnSpc>
                  <a:spcPct val="150000"/>
                </a:lnSpc>
                <a:spcBef>
                  <a:spcPts val="200"/>
                </a:spcBef>
                <a:spcAft>
                  <a:spcPts val="200"/>
                </a:spcAft>
                <a:buClrTx/>
              </a:pPr>
              <a:r>
                <a:rPr lang="en-US" sz="4000" kern="12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a:t>
              </a:r>
              <a:r>
                <a:rPr lang="en-US" sz="4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So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sánh</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hai</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grpSp>
      <p:pic>
        <p:nvPicPr>
          <p:cNvPr id="3" name="Picture 2">
            <a:extLst>
              <a:ext uri="{FF2B5EF4-FFF2-40B4-BE49-F238E27FC236}">
                <a16:creationId xmlns:a16="http://schemas.microsoft.com/office/drawing/2014/main" xmlns="" id="{DC27E9C3-F42B-45AE-E3B9-F77BE39EC708}"/>
              </a:ext>
            </a:extLst>
          </p:cNvPr>
          <p:cNvPicPr>
            <a:picLocks noChangeAspect="1"/>
          </p:cNvPicPr>
          <p:nvPr/>
        </p:nvPicPr>
        <p:blipFill>
          <a:blip r:embed="rId15"/>
          <a:stretch>
            <a:fillRect/>
          </a:stretch>
        </p:blipFill>
        <p:spPr>
          <a:xfrm>
            <a:off x="0" y="0"/>
            <a:ext cx="1043128" cy="1163167"/>
          </a:xfrm>
          <a:prstGeom prst="rect">
            <a:avLst/>
          </a:prstGeom>
          <a:solidFill>
            <a:schemeClr val="bg1"/>
          </a:solidFill>
        </p:spPr>
      </p:pic>
      <p:sp>
        <p:nvSpPr>
          <p:cNvPr id="2" name="TextBox 1"/>
          <p:cNvSpPr txBox="1"/>
          <p:nvPr/>
        </p:nvSpPr>
        <p:spPr>
          <a:xfrm>
            <a:off x="1464850" y="3528811"/>
            <a:ext cx="1767747" cy="707886"/>
          </a:xfrm>
          <a:prstGeom prst="rect">
            <a:avLst/>
          </a:prstGeom>
          <a:noFill/>
        </p:spPr>
        <p:txBody>
          <a:bodyPr wrap="square" rtlCol="0">
            <a:spAutoFit/>
          </a:bodyPr>
          <a:lstStyle/>
          <a:p>
            <a:r>
              <a:rPr lang="vi-VN" sz="4000" b="1" dirty="0" smtClean="0">
                <a:solidFill>
                  <a:srgbClr val="7030A0"/>
                </a:solidFill>
                <a:latin typeface="+mj-lt"/>
              </a:rPr>
              <a:t>A.  &gt;</a:t>
            </a:r>
            <a:endParaRPr lang="en-US" sz="4000" b="1" dirty="0">
              <a:solidFill>
                <a:srgbClr val="7030A0"/>
              </a:solidFill>
              <a:latin typeface="+mj-lt"/>
            </a:endParaRPr>
          </a:p>
        </p:txBody>
      </p:sp>
      <p:sp>
        <p:nvSpPr>
          <p:cNvPr id="4" name="TextBox 3"/>
          <p:cNvSpPr txBox="1"/>
          <p:nvPr/>
        </p:nvSpPr>
        <p:spPr>
          <a:xfrm>
            <a:off x="4173037" y="3464417"/>
            <a:ext cx="1931831" cy="707886"/>
          </a:xfrm>
          <a:prstGeom prst="rect">
            <a:avLst/>
          </a:prstGeom>
          <a:noFill/>
        </p:spPr>
        <p:txBody>
          <a:bodyPr wrap="square" rtlCol="0">
            <a:spAutoFit/>
          </a:bodyPr>
          <a:lstStyle/>
          <a:p>
            <a:r>
              <a:rPr lang="vi-VN" sz="4000" b="1" dirty="0" smtClean="0">
                <a:solidFill>
                  <a:srgbClr val="7030A0"/>
                </a:solidFill>
                <a:latin typeface="+mj-lt"/>
              </a:rPr>
              <a:t>B.  &lt;</a:t>
            </a:r>
            <a:endParaRPr lang="en-US" sz="4000" b="1" dirty="0">
              <a:solidFill>
                <a:srgbClr val="7030A0"/>
              </a:solidFill>
              <a:latin typeface="+mj-lt"/>
            </a:endParaRPr>
          </a:p>
        </p:txBody>
      </p:sp>
      <p:sp>
        <p:nvSpPr>
          <p:cNvPr id="9" name="TextBox 8"/>
          <p:cNvSpPr txBox="1"/>
          <p:nvPr/>
        </p:nvSpPr>
        <p:spPr>
          <a:xfrm>
            <a:off x="7210291" y="3464417"/>
            <a:ext cx="2830717" cy="707886"/>
          </a:xfrm>
          <a:prstGeom prst="rect">
            <a:avLst/>
          </a:prstGeom>
          <a:noFill/>
        </p:spPr>
        <p:txBody>
          <a:bodyPr wrap="square" rtlCol="0">
            <a:spAutoFit/>
          </a:bodyPr>
          <a:lstStyle/>
          <a:p>
            <a:r>
              <a:rPr lang="vi-VN" sz="4000" b="1" dirty="0" smtClean="0">
                <a:solidFill>
                  <a:srgbClr val="7030A0"/>
                </a:solidFill>
                <a:latin typeface="+mj-lt"/>
              </a:rPr>
              <a:t>C. =</a:t>
            </a:r>
            <a:endParaRPr lang="en-US" sz="4000" b="1" dirty="0">
              <a:solidFill>
                <a:srgbClr val="7030A0"/>
              </a:solidFill>
              <a:latin typeface="+mj-lt"/>
            </a:endParaRPr>
          </a:p>
        </p:txBody>
      </p:sp>
      <p:pic>
        <p:nvPicPr>
          <p:cNvPr id="10" name="Zippy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6516710" y="4236696"/>
            <a:ext cx="5675290" cy="2593964"/>
          </a:xfrm>
          <a:prstGeom prst="rect">
            <a:avLst/>
          </a:prstGeom>
        </p:spPr>
      </p:pic>
    </p:spTree>
    <p:extLst>
      <p:ext uri="{BB962C8B-B14F-4D97-AF65-F5344CB8AC3E}">
        <p14:creationId xmlns:p14="http://schemas.microsoft.com/office/powerpoint/2010/main" val="381927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subTnLst>
                                    <p:animClr clrSpc="rgb" dir="cw">
                                      <p:cBhvr override="childStyle">
                                        <p:cTn dur="1" fill="hold" display="0" masterRel="nextClick" afterEffect="1"/>
                                        <p:tgtEl>
                                          <p:spTgt spid="88"/>
                                        </p:tgtEl>
                                        <p:attrNameLst>
                                          <p:attrName>ppt_c</p:attrName>
                                        </p:attrNameLst>
                                      </p:cBhvr>
                                      <p:to>
                                        <a:schemeClr val="accent1"/>
                                      </p:to>
                                    </p:animClr>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mph" presetSubtype="10" accel="2000" decel="5000" fill="hold" nodeType="clickEffect">
                                  <p:stCondLst>
                                    <p:cond delay="0"/>
                                  </p:stCondLst>
                                  <p:childTnLst>
                                    <p:animClr clrSpc="hsl" dir="ccw">
                                      <p:cBhvr override="childStyle">
                                        <p:cTn id="28" dur="2000" fill="hold"/>
                                        <p:tgtEl>
                                          <p:spTgt spid="2">
                                            <p:txEl>
                                              <p:pRg st="0" end="0"/>
                                            </p:txEl>
                                          </p:spTgt>
                                        </p:tgtEl>
                                        <p:attrNameLst>
                                          <p:attrName>style.color</p:attrName>
                                        </p:attrNameLst>
                                      </p:cBhvr>
                                      <p:to>
                                        <a:schemeClr val="accent2"/>
                                      </p:to>
                                    </p:animClr>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0"/>
                                        </p:tgtEl>
                                      </p:cBhvr>
                                    </p:cmd>
                                  </p:childTnLst>
                                </p:cTn>
                              </p:par>
                            </p:childTnLst>
                          </p:cTn>
                        </p:par>
                      </p:childTnLst>
                    </p:cTn>
                  </p:par>
                </p:childTnLst>
              </p:cTn>
              <p:nextCondLst>
                <p:cond evt="onClick" delay="0">
                  <p:tgtEl>
                    <p:spTgt spid="10"/>
                  </p:tgtEl>
                </p:cond>
              </p:nextCondLst>
            </p:seq>
            <p:video>
              <p:cMediaNode vol="80000">
                <p:cTn id="34"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370111">
            <a:off x="10540676" y="197974"/>
            <a:ext cx="1401196" cy="1487757"/>
          </a:xfrm>
          <a:custGeom>
            <a:avLst/>
            <a:gdLst/>
            <a:ahLst/>
            <a:cxnLst/>
            <a:rect l="l" t="t" r="r" b="b"/>
            <a:pathLst>
              <a:path w="2101794" h="2231635">
                <a:moveTo>
                  <a:pt x="0" y="0"/>
                </a:moveTo>
                <a:lnTo>
                  <a:pt x="2101794" y="0"/>
                </a:lnTo>
                <a:lnTo>
                  <a:pt x="2101794" y="2231635"/>
                </a:lnTo>
                <a:lnTo>
                  <a:pt x="0" y="22316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1241274" y="1771400"/>
            <a:ext cx="575578" cy="722758"/>
          </a:xfrm>
          <a:custGeom>
            <a:avLst/>
            <a:gdLst/>
            <a:ahLst/>
            <a:cxnLst/>
            <a:rect l="l" t="t" r="r" b="b"/>
            <a:pathLst>
              <a:path w="863367" h="1084137">
                <a:moveTo>
                  <a:pt x="0" y="0"/>
                </a:moveTo>
                <a:lnTo>
                  <a:pt x="863367" y="0"/>
                </a:lnTo>
                <a:lnTo>
                  <a:pt x="863367" y="1084138"/>
                </a:lnTo>
                <a:lnTo>
                  <a:pt x="0" y="10841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flipV="1">
            <a:off x="0" y="5813377"/>
            <a:ext cx="2444610" cy="1044623"/>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11">
              <a:extLst>
                <a:ext uri="{96DAC541-7B7A-43D3-8B79-37D633B846F1}">
                  <asvg:svgBlip xmlns:asvg="http://schemas.microsoft.com/office/drawing/2016/SVG/main" xmlns="" r:embed="rId12"/>
                </a:ext>
              </a:extLst>
            </a:blip>
            <a:stretch>
              <a:fillRect t="-99644" r="-25794"/>
            </a:stretch>
          </a:blipFill>
        </p:spPr>
      </p:sp>
      <p:sp>
        <p:nvSpPr>
          <p:cNvPr id="8" name="Freeform 7">
            <a:extLst>
              <a:ext uri="{FF2B5EF4-FFF2-40B4-BE49-F238E27FC236}">
                <a16:creationId xmlns:a16="http://schemas.microsoft.com/office/drawing/2014/main" xmlns="" id="{534F1EC3-CC3C-B14C-0535-9CF03CB8E6F2}"/>
              </a:ext>
            </a:extLst>
          </p:cNvPr>
          <p:cNvSpPr/>
          <p:nvPr/>
        </p:nvSpPr>
        <p:spPr>
          <a:xfrm>
            <a:off x="-213000" y="-154950"/>
            <a:ext cx="11454274" cy="6350000"/>
          </a:xfrm>
          <a:custGeom>
            <a:avLst/>
            <a:gdLst/>
            <a:ahLst/>
            <a:cxnLst/>
            <a:rect l="l" t="t" r="r" b="b"/>
            <a:pathLst>
              <a:path w="5376974" h="2990942">
                <a:moveTo>
                  <a:pt x="0" y="0"/>
                </a:moveTo>
                <a:lnTo>
                  <a:pt x="5376974" y="0"/>
                </a:lnTo>
                <a:lnTo>
                  <a:pt x="5376974" y="2990942"/>
                </a:lnTo>
                <a:lnTo>
                  <a:pt x="0" y="29909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buClrTx/>
            </a:pPr>
            <a:endParaRPr lang="x-none" sz="4000" kern="1200" dirty="0">
              <a:solidFill>
                <a:prstClr val="black"/>
              </a:solidFill>
              <a:latin typeface="Times New Roman" panose="02020603050405020304" pitchFamily="18" charset="0"/>
              <a:cs typeface="Times New Roman" panose="02020603050405020304" pitchFamily="18" charset="0"/>
            </a:endParaRPr>
          </a:p>
        </p:txBody>
      </p:sp>
      <p:grpSp>
        <p:nvGrpSpPr>
          <p:cNvPr id="88" name="Group 87">
            <a:extLst>
              <a:ext uri="{FF2B5EF4-FFF2-40B4-BE49-F238E27FC236}">
                <a16:creationId xmlns:a16="http://schemas.microsoft.com/office/drawing/2014/main" xmlns="" id="{4F93DE94-9963-7955-C529-47066AFFAE82}"/>
              </a:ext>
            </a:extLst>
          </p:cNvPr>
          <p:cNvGrpSpPr/>
          <p:nvPr/>
        </p:nvGrpSpPr>
        <p:grpSpPr>
          <a:xfrm>
            <a:off x="-2239303" y="1399093"/>
            <a:ext cx="11667504" cy="2183189"/>
            <a:chOff x="-493921" y="1615135"/>
            <a:chExt cx="16921995" cy="3274784"/>
          </a:xfrm>
        </p:grpSpPr>
        <p:grpSp>
          <p:nvGrpSpPr>
            <p:cNvPr id="89" name="Group 88">
              <a:extLst>
                <a:ext uri="{FF2B5EF4-FFF2-40B4-BE49-F238E27FC236}">
                  <a16:creationId xmlns:a16="http://schemas.microsoft.com/office/drawing/2014/main" xmlns="" id="{4CBE4AD8-D8DC-F485-66A9-59FA03157189}"/>
                </a:ext>
              </a:extLst>
            </p:cNvPr>
            <p:cNvGrpSpPr/>
            <p:nvPr/>
          </p:nvGrpSpPr>
          <p:grpSpPr>
            <a:xfrm>
              <a:off x="11594291" y="1659149"/>
              <a:ext cx="2716001" cy="2431436"/>
              <a:chOff x="13437863" y="2219099"/>
              <a:chExt cx="632654" cy="2431436"/>
            </a:xfrm>
          </p:grpSpPr>
          <p:sp>
            <p:nvSpPr>
              <p:cNvPr id="95" name="TextBox 94">
                <a:extLst>
                  <a:ext uri="{FF2B5EF4-FFF2-40B4-BE49-F238E27FC236}">
                    <a16:creationId xmlns:a16="http://schemas.microsoft.com/office/drawing/2014/main" xmlns="" id="{730165EF-22E8-13CE-4433-CA9832288133}"/>
                  </a:ext>
                </a:extLst>
              </p:cNvPr>
              <p:cNvSpPr txBox="1"/>
              <p:nvPr/>
            </p:nvSpPr>
            <p:spPr>
              <a:xfrm>
                <a:off x="13437863" y="2219099"/>
                <a:ext cx="632654" cy="2431436"/>
              </a:xfrm>
              <a:prstGeom prst="rect">
                <a:avLst/>
              </a:prstGeom>
              <a:noFill/>
            </p:spPr>
            <p:txBody>
              <a:bodyPr wrap="square">
                <a:spAutoFit/>
              </a:bodyPr>
              <a:lstStyle/>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12</a:t>
                </a:r>
              </a:p>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12</a:t>
                </a:r>
              </a:p>
            </p:txBody>
          </p:sp>
          <p:cxnSp>
            <p:nvCxnSpPr>
              <p:cNvPr id="96" name="Straight Connector 95">
                <a:extLst>
                  <a:ext uri="{FF2B5EF4-FFF2-40B4-BE49-F238E27FC236}">
                    <a16:creationId xmlns:a16="http://schemas.microsoft.com/office/drawing/2014/main" xmlns="" id="{F9426323-E973-4D02-C445-049C2F13465A}"/>
                  </a:ext>
                </a:extLst>
              </p:cNvPr>
              <p:cNvCxnSpPr>
                <a:cxnSpLocks/>
              </p:cNvCxnSpPr>
              <p:nvPr/>
            </p:nvCxnSpPr>
            <p:spPr>
              <a:xfrm flipH="1" flipV="1">
                <a:off x="13630592" y="3434816"/>
                <a:ext cx="228311" cy="32361"/>
              </a:xfrm>
              <a:prstGeom prst="line">
                <a:avLst/>
              </a:prstGeom>
              <a:ln w="28575"/>
            </p:spPr>
            <p:style>
              <a:lnRef idx="3">
                <a:schemeClr val="dk1"/>
              </a:lnRef>
              <a:fillRef idx="0">
                <a:schemeClr val="dk1"/>
              </a:fillRef>
              <a:effectRef idx="2">
                <a:schemeClr val="dk1"/>
              </a:effectRef>
              <a:fontRef idx="minor">
                <a:schemeClr val="tx1"/>
              </a:fontRef>
            </p:style>
          </p:cxnSp>
        </p:grpSp>
        <p:sp>
          <p:nvSpPr>
            <p:cNvPr id="90" name="TextBox 89">
              <a:extLst>
                <a:ext uri="{FF2B5EF4-FFF2-40B4-BE49-F238E27FC236}">
                  <a16:creationId xmlns:a16="http://schemas.microsoft.com/office/drawing/2014/main" xmlns="" id="{453E0D40-09CE-D4F4-C180-8E7BCEDDB8E9}"/>
                </a:ext>
              </a:extLst>
            </p:cNvPr>
            <p:cNvSpPr txBox="1"/>
            <p:nvPr/>
          </p:nvSpPr>
          <p:spPr>
            <a:xfrm>
              <a:off x="13097721" y="2150707"/>
              <a:ext cx="1993798" cy="1246496"/>
            </a:xfrm>
            <a:prstGeom prst="rect">
              <a:avLst/>
            </a:prstGeom>
            <a:noFill/>
          </p:spPr>
          <p:txBody>
            <a:bodyPr wrap="square">
              <a:spAutoFit/>
            </a:bodyPr>
            <a:lstStyle/>
            <a:p>
              <a:pPr algn="ctr" defTabSz="609630">
                <a:spcBef>
                  <a:spcPts val="200"/>
                </a:spcBef>
                <a:spcAft>
                  <a:spcPts val="200"/>
                </a:spcAft>
                <a:buClrTx/>
              </a:pPr>
              <a:r>
                <a:rPr lang="en-US" sz="4800"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và</a:t>
              </a:r>
              <a:endPar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grpSp>
          <p:nvGrpSpPr>
            <p:cNvPr id="91" name="Group 90">
              <a:extLst>
                <a:ext uri="{FF2B5EF4-FFF2-40B4-BE49-F238E27FC236}">
                  <a16:creationId xmlns:a16="http://schemas.microsoft.com/office/drawing/2014/main" xmlns="" id="{7073A6C2-D27E-B622-D32C-9A4ACE7F189B}"/>
                </a:ext>
              </a:extLst>
            </p:cNvPr>
            <p:cNvGrpSpPr/>
            <p:nvPr/>
          </p:nvGrpSpPr>
          <p:grpSpPr>
            <a:xfrm>
              <a:off x="14016775" y="1615135"/>
              <a:ext cx="2411299" cy="2431436"/>
              <a:chOff x="13054095" y="2175085"/>
              <a:chExt cx="561678" cy="2431436"/>
            </a:xfrm>
          </p:grpSpPr>
          <p:sp>
            <p:nvSpPr>
              <p:cNvPr id="93" name="TextBox 92">
                <a:extLst>
                  <a:ext uri="{FF2B5EF4-FFF2-40B4-BE49-F238E27FC236}">
                    <a16:creationId xmlns:a16="http://schemas.microsoft.com/office/drawing/2014/main" xmlns="" id="{C69FD7FC-7E91-D5C4-EE4E-C7B40A2A8F33}"/>
                  </a:ext>
                </a:extLst>
              </p:cNvPr>
              <p:cNvSpPr txBox="1"/>
              <p:nvPr/>
            </p:nvSpPr>
            <p:spPr>
              <a:xfrm>
                <a:off x="13054095" y="2175085"/>
                <a:ext cx="561678" cy="2431436"/>
              </a:xfrm>
              <a:prstGeom prst="rect">
                <a:avLst/>
              </a:prstGeom>
              <a:noFill/>
            </p:spPr>
            <p:txBody>
              <a:bodyPr wrap="square">
                <a:spAutoFit/>
              </a:bodyPr>
              <a:lstStyle/>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15</a:t>
                </a:r>
              </a:p>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15</a:t>
                </a:r>
              </a:p>
            </p:txBody>
          </p:sp>
          <p:cxnSp>
            <p:nvCxnSpPr>
              <p:cNvPr id="94" name="Straight Connector 93">
                <a:extLst>
                  <a:ext uri="{FF2B5EF4-FFF2-40B4-BE49-F238E27FC236}">
                    <a16:creationId xmlns:a16="http://schemas.microsoft.com/office/drawing/2014/main" xmlns="" id="{3B85CAF7-C3CA-5864-EF99-78667C083E7D}"/>
                  </a:ext>
                </a:extLst>
              </p:cNvPr>
              <p:cNvCxnSpPr>
                <a:cxnSpLocks/>
              </p:cNvCxnSpPr>
              <p:nvPr/>
            </p:nvCxnSpPr>
            <p:spPr>
              <a:xfrm flipH="1" flipV="1">
                <a:off x="13203723" y="3467178"/>
                <a:ext cx="314799" cy="4227"/>
              </a:xfrm>
              <a:prstGeom prst="line">
                <a:avLst/>
              </a:prstGeom>
              <a:ln w="28575"/>
            </p:spPr>
            <p:style>
              <a:lnRef idx="3">
                <a:schemeClr val="dk1"/>
              </a:lnRef>
              <a:fillRef idx="0">
                <a:schemeClr val="dk1"/>
              </a:fillRef>
              <a:effectRef idx="2">
                <a:schemeClr val="dk1"/>
              </a:effectRef>
              <a:fontRef idx="minor">
                <a:schemeClr val="tx1"/>
              </a:fontRef>
            </p:style>
          </p:cxnSp>
        </p:grpSp>
        <p:sp>
          <p:nvSpPr>
            <p:cNvPr id="92" name="TextBox 91">
              <a:extLst>
                <a:ext uri="{FF2B5EF4-FFF2-40B4-BE49-F238E27FC236}">
                  <a16:creationId xmlns:a16="http://schemas.microsoft.com/office/drawing/2014/main" xmlns="" id="{38B1753A-13A9-A086-DD7E-F43DE14DED0A}"/>
                </a:ext>
              </a:extLst>
            </p:cNvPr>
            <p:cNvSpPr txBox="1"/>
            <p:nvPr/>
          </p:nvSpPr>
          <p:spPr>
            <a:xfrm>
              <a:off x="-493921" y="1904487"/>
              <a:ext cx="12276845" cy="2985432"/>
            </a:xfrm>
            <a:prstGeom prst="rect">
              <a:avLst/>
            </a:prstGeom>
            <a:noFill/>
          </p:spPr>
          <p:txBody>
            <a:bodyPr wrap="square">
              <a:spAutoFit/>
            </a:bodyPr>
            <a:lstStyle/>
            <a:p>
              <a:pPr algn="ctr" defTabSz="609630">
                <a:lnSpc>
                  <a:spcPct val="150000"/>
                </a:lnSpc>
                <a:spcBef>
                  <a:spcPts val="200"/>
                </a:spcBef>
                <a:spcAft>
                  <a:spcPts val="200"/>
                </a:spcAft>
                <a:buClrTx/>
              </a:pPr>
              <a:r>
                <a:rPr lang="vi-VN" sz="3200" kern="1200" dirty="0" smtClean="0">
                  <a:solidFill>
                    <a:prstClr val="black"/>
                  </a:solidFill>
                  <a:latin typeface="UTM Avo" panose="02040603050506020204" pitchFamily="18" charset="0"/>
                  <a:ea typeface="Calibri" panose="020F0502020204030204" pitchFamily="34" charset="0"/>
                  <a:cs typeface="Arial" panose="020B0604020202020204" pitchFamily="34" charset="0"/>
                </a:rPr>
                <a:t>                         </a:t>
              </a:r>
              <a:r>
                <a:rPr lang="vi-VN" sz="4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2.</a:t>
              </a:r>
              <a:r>
                <a:rPr lang="en-US" sz="4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So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sánh</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hai</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endPar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09630">
                <a:lnSpc>
                  <a:spcPct val="150000"/>
                </a:lnSpc>
                <a:spcBef>
                  <a:spcPts val="200"/>
                </a:spcBef>
                <a:spcAft>
                  <a:spcPts val="200"/>
                </a:spcAft>
                <a:buClrTx/>
              </a:pPr>
              <a:r>
                <a:rPr lang="en-US" sz="4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xmlns="" id="{DC27E9C3-F42B-45AE-E3B9-F77BE39EC708}"/>
              </a:ext>
            </a:extLst>
          </p:cNvPr>
          <p:cNvPicPr>
            <a:picLocks noChangeAspect="1"/>
          </p:cNvPicPr>
          <p:nvPr/>
        </p:nvPicPr>
        <p:blipFill>
          <a:blip r:embed="rId15"/>
          <a:stretch>
            <a:fillRect/>
          </a:stretch>
        </p:blipFill>
        <p:spPr>
          <a:xfrm>
            <a:off x="0" y="0"/>
            <a:ext cx="1043128" cy="1163167"/>
          </a:xfrm>
          <a:prstGeom prst="rect">
            <a:avLst/>
          </a:prstGeom>
          <a:solidFill>
            <a:schemeClr val="bg1"/>
          </a:solidFill>
        </p:spPr>
      </p:pic>
      <p:sp>
        <p:nvSpPr>
          <p:cNvPr id="11" name="Rectangle 10"/>
          <p:cNvSpPr/>
          <p:nvPr/>
        </p:nvSpPr>
        <p:spPr>
          <a:xfrm>
            <a:off x="1653866" y="3683000"/>
            <a:ext cx="1231427" cy="707886"/>
          </a:xfrm>
          <a:prstGeom prst="rect">
            <a:avLst/>
          </a:prstGeom>
        </p:spPr>
        <p:txBody>
          <a:bodyPr wrap="none">
            <a:spAutoFit/>
          </a:bodyPr>
          <a:lstStyle/>
          <a:p>
            <a:r>
              <a:rPr lang="vi-VN" sz="4000" b="1" dirty="0">
                <a:solidFill>
                  <a:srgbClr val="7030A0"/>
                </a:solidFill>
                <a:latin typeface="Times New Roman" panose="02020603050405020304" pitchFamily="18" charset="0"/>
                <a:cs typeface="Times New Roman" panose="02020603050405020304" pitchFamily="18" charset="0"/>
              </a:rPr>
              <a:t>A.  &gt;</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571560" y="3671545"/>
            <a:ext cx="1202573" cy="707886"/>
          </a:xfrm>
          <a:prstGeom prst="rect">
            <a:avLst/>
          </a:prstGeom>
        </p:spPr>
        <p:txBody>
          <a:bodyPr wrap="none">
            <a:spAutoFit/>
          </a:bodyPr>
          <a:lstStyle/>
          <a:p>
            <a:r>
              <a:rPr lang="en-US" sz="4000" b="1" dirty="0">
                <a:solidFill>
                  <a:srgbClr val="7030A0"/>
                </a:solidFill>
                <a:latin typeface="Times New Roman" panose="02020603050405020304" pitchFamily="18" charset="0"/>
                <a:cs typeface="Times New Roman" panose="02020603050405020304" pitchFamily="18" charset="0"/>
              </a:rPr>
              <a:t>B</a:t>
            </a:r>
            <a:r>
              <a:rPr lang="vi-VN" sz="4000" b="1" dirty="0" smtClean="0">
                <a:solidFill>
                  <a:srgbClr val="7030A0"/>
                </a:solidFill>
                <a:latin typeface="Times New Roman" panose="02020603050405020304" pitchFamily="18" charset="0"/>
                <a:cs typeface="Times New Roman" panose="02020603050405020304" pitchFamily="18" charset="0"/>
              </a:rPr>
              <a:t>.  </a:t>
            </a:r>
            <a:r>
              <a:rPr lang="en-US" sz="4000" b="1" dirty="0">
                <a:solidFill>
                  <a:srgbClr val="7030A0"/>
                </a:solidFill>
                <a:latin typeface="Times New Roman" panose="02020603050405020304" pitchFamily="18" charset="0"/>
                <a:cs typeface="Times New Roman" panose="02020603050405020304" pitchFamily="18" charset="0"/>
              </a:rPr>
              <a:t>&lt;</a:t>
            </a:r>
          </a:p>
        </p:txBody>
      </p:sp>
      <p:sp>
        <p:nvSpPr>
          <p:cNvPr id="14" name="TextBox 13"/>
          <p:cNvSpPr txBox="1"/>
          <p:nvPr/>
        </p:nvSpPr>
        <p:spPr>
          <a:xfrm>
            <a:off x="7633252" y="3683000"/>
            <a:ext cx="1507087" cy="707886"/>
          </a:xfrm>
          <a:prstGeom prst="rect">
            <a:avLst/>
          </a:prstGeom>
          <a:noFill/>
        </p:spPr>
        <p:txBody>
          <a:bodyPr wrap="square" rtlCol="0">
            <a:spAutoFit/>
          </a:bodyPr>
          <a:lstStyle/>
          <a:p>
            <a:r>
              <a:rPr lang="en-US" sz="4000" b="1" dirty="0">
                <a:solidFill>
                  <a:srgbClr val="7030A0"/>
                </a:solidFill>
                <a:latin typeface="Times New Roman" panose="02020603050405020304" pitchFamily="18" charset="0"/>
                <a:cs typeface="Times New Roman" panose="02020603050405020304" pitchFamily="18" charset="0"/>
              </a:rPr>
              <a:t>C</a:t>
            </a:r>
            <a:r>
              <a:rPr lang="vi-VN" sz="4000" b="1" dirty="0" smtClean="0">
                <a:solidFill>
                  <a:srgbClr val="7030A0"/>
                </a:solidFill>
                <a:latin typeface="Times New Roman" panose="02020603050405020304" pitchFamily="18" charset="0"/>
                <a:cs typeface="Times New Roman" panose="02020603050405020304" pitchFamily="18" charset="0"/>
              </a:rPr>
              <a:t>.  </a:t>
            </a:r>
            <a:r>
              <a:rPr lang="en-US" sz="4000" b="1" dirty="0">
                <a:solidFill>
                  <a:srgbClr val="7030A0"/>
                </a:solidFill>
                <a:latin typeface="Times New Roman" panose="02020603050405020304" pitchFamily="18" charset="0"/>
                <a:cs typeface="Times New Roman" panose="02020603050405020304" pitchFamily="18" charset="0"/>
              </a:rPr>
              <a:t>=</a:t>
            </a:r>
          </a:p>
        </p:txBody>
      </p:sp>
      <p:pic>
        <p:nvPicPr>
          <p:cNvPr id="2" name="Zippy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6225428" y="4531830"/>
            <a:ext cx="5743978" cy="1945169"/>
          </a:xfrm>
          <a:prstGeom prst="rect">
            <a:avLst/>
          </a:prstGeom>
        </p:spPr>
      </p:pic>
    </p:spTree>
    <p:extLst>
      <p:ext uri="{BB962C8B-B14F-4D97-AF65-F5344CB8AC3E}">
        <p14:creationId xmlns:p14="http://schemas.microsoft.com/office/powerpoint/2010/main" val="3652025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down)">
                                      <p:cBhvr>
                                        <p:cTn id="19" dur="500"/>
                                        <p:tgtEl>
                                          <p:spTgt spid="13">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mph" presetSubtype="10" fill="hold" nodeType="clickEffect">
                                  <p:stCondLst>
                                    <p:cond delay="0"/>
                                  </p:stCondLst>
                                  <p:childTnLst>
                                    <p:animClr clrSpc="hsl" dir="ccw">
                                      <p:cBhvr override="childStyle">
                                        <p:cTn id="28" dur="2000" fill="hold"/>
                                        <p:tgtEl>
                                          <p:spTgt spid="14">
                                            <p:txEl>
                                              <p:pRg st="0" end="0"/>
                                            </p:txEl>
                                          </p:spTgt>
                                        </p:tgtEl>
                                        <p:attrNameLst>
                                          <p:attrName>style.color</p:attrName>
                                        </p:attrNameLst>
                                      </p:cBhvr>
                                      <p:to>
                                        <a:schemeClr val="accent2"/>
                                      </p:to>
                                    </p:animClr>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370111">
            <a:off x="10540676" y="197974"/>
            <a:ext cx="1401196" cy="1487757"/>
          </a:xfrm>
          <a:custGeom>
            <a:avLst/>
            <a:gdLst/>
            <a:ahLst/>
            <a:cxnLst/>
            <a:rect l="l" t="t" r="r" b="b"/>
            <a:pathLst>
              <a:path w="2101794" h="2231635">
                <a:moveTo>
                  <a:pt x="0" y="0"/>
                </a:moveTo>
                <a:lnTo>
                  <a:pt x="2101794" y="0"/>
                </a:lnTo>
                <a:lnTo>
                  <a:pt x="2101794" y="2231635"/>
                </a:lnTo>
                <a:lnTo>
                  <a:pt x="0" y="22316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1241274" y="1771400"/>
            <a:ext cx="575578" cy="722758"/>
          </a:xfrm>
          <a:custGeom>
            <a:avLst/>
            <a:gdLst/>
            <a:ahLst/>
            <a:cxnLst/>
            <a:rect l="l" t="t" r="r" b="b"/>
            <a:pathLst>
              <a:path w="863367" h="1084137">
                <a:moveTo>
                  <a:pt x="0" y="0"/>
                </a:moveTo>
                <a:lnTo>
                  <a:pt x="863367" y="0"/>
                </a:lnTo>
                <a:lnTo>
                  <a:pt x="863367" y="1084138"/>
                </a:lnTo>
                <a:lnTo>
                  <a:pt x="0" y="10841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flipH="1" flipV="1">
            <a:off x="0" y="5813377"/>
            <a:ext cx="2444610" cy="1044623"/>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9">
              <a:extLst>
                <a:ext uri="{96DAC541-7B7A-43D3-8B79-37D633B846F1}">
                  <asvg:svgBlip xmlns:asvg="http://schemas.microsoft.com/office/drawing/2016/SVG/main" xmlns="" r:embed="rId10"/>
                </a:ext>
              </a:extLst>
            </a:blip>
            <a:stretch>
              <a:fillRect t="-99644" r="-25794"/>
            </a:stretch>
          </a:blipFill>
        </p:spPr>
      </p:sp>
      <p:sp>
        <p:nvSpPr>
          <p:cNvPr id="8" name="Freeform 7">
            <a:extLst>
              <a:ext uri="{FF2B5EF4-FFF2-40B4-BE49-F238E27FC236}">
                <a16:creationId xmlns:a16="http://schemas.microsoft.com/office/drawing/2014/main" xmlns="" id="{534F1EC3-CC3C-B14C-0535-9CF03CB8E6F2}"/>
              </a:ext>
            </a:extLst>
          </p:cNvPr>
          <p:cNvSpPr/>
          <p:nvPr/>
        </p:nvSpPr>
        <p:spPr>
          <a:xfrm>
            <a:off x="1689528" y="196636"/>
            <a:ext cx="10502472" cy="6350000"/>
          </a:xfrm>
          <a:custGeom>
            <a:avLst/>
            <a:gdLst/>
            <a:ahLst/>
            <a:cxnLst/>
            <a:rect l="l" t="t" r="r" b="b"/>
            <a:pathLst>
              <a:path w="5376974" h="2990942">
                <a:moveTo>
                  <a:pt x="0" y="0"/>
                </a:moveTo>
                <a:lnTo>
                  <a:pt x="5376974" y="0"/>
                </a:lnTo>
                <a:lnTo>
                  <a:pt x="5376974" y="2990942"/>
                </a:lnTo>
                <a:lnTo>
                  <a:pt x="0" y="29909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buClrTx/>
            </a:pPr>
            <a:endParaRPr lang="x-none" sz="1100" kern="1200" dirty="0">
              <a:solidFill>
                <a:prstClr val="black"/>
              </a:solidFill>
              <a:latin typeface="Calibri"/>
              <a:ea typeface="+mn-ea"/>
              <a:cs typeface="+mn-cs"/>
            </a:endParaRPr>
          </a:p>
        </p:txBody>
      </p:sp>
      <p:grpSp>
        <p:nvGrpSpPr>
          <p:cNvPr id="88" name="Group 87">
            <a:extLst>
              <a:ext uri="{FF2B5EF4-FFF2-40B4-BE49-F238E27FC236}">
                <a16:creationId xmlns:a16="http://schemas.microsoft.com/office/drawing/2014/main" xmlns="" id="{4F93DE94-9963-7955-C529-47066AFFAE82}"/>
              </a:ext>
            </a:extLst>
          </p:cNvPr>
          <p:cNvGrpSpPr/>
          <p:nvPr/>
        </p:nvGrpSpPr>
        <p:grpSpPr>
          <a:xfrm>
            <a:off x="-137825" y="1180430"/>
            <a:ext cx="10788074" cy="1620956"/>
            <a:chOff x="4022434" y="1881544"/>
            <a:chExt cx="8904903" cy="2431436"/>
          </a:xfrm>
        </p:grpSpPr>
        <p:sp>
          <p:nvSpPr>
            <p:cNvPr id="95" name="TextBox 94">
              <a:extLst>
                <a:ext uri="{FF2B5EF4-FFF2-40B4-BE49-F238E27FC236}">
                  <a16:creationId xmlns:a16="http://schemas.microsoft.com/office/drawing/2014/main" xmlns="" id="{730165EF-22E8-13CE-4433-CA9832288133}"/>
                </a:ext>
              </a:extLst>
            </p:cNvPr>
            <p:cNvSpPr txBox="1"/>
            <p:nvPr/>
          </p:nvSpPr>
          <p:spPr>
            <a:xfrm flipH="1">
              <a:off x="11781145" y="2474014"/>
              <a:ext cx="1146192" cy="1246496"/>
            </a:xfrm>
            <a:prstGeom prst="rect">
              <a:avLst/>
            </a:prstGeom>
            <a:noFill/>
          </p:spPr>
          <p:txBody>
            <a:bodyPr wrap="square">
              <a:spAutoFit/>
            </a:bodyPr>
            <a:lstStyle/>
            <a:p>
              <a:pPr algn="ctr" defTabSz="609630">
                <a:spcBef>
                  <a:spcPts val="200"/>
                </a:spcBef>
                <a:spcAft>
                  <a:spcPts val="200"/>
                </a:spcAft>
                <a:buClrTx/>
              </a:pPr>
              <a:r>
                <a:rPr lang="en-US" sz="4800" kern="1200" dirty="0" smtClean="0">
                  <a:solidFill>
                    <a:prstClr val="black"/>
                  </a:solidFill>
                  <a:latin typeface="UTM Avo" panose="02040603050506020204" pitchFamily="18" charset="0"/>
                  <a:ea typeface="Calibri" panose="020F0502020204030204" pitchFamily="34" charset="0"/>
                  <a:cs typeface="Arial" panose="020B0604020202020204" pitchFamily="34" charset="0"/>
                </a:rPr>
                <a:t>2</a:t>
              </a:r>
              <a:endPar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90" name="TextBox 89">
              <a:extLst>
                <a:ext uri="{FF2B5EF4-FFF2-40B4-BE49-F238E27FC236}">
                  <a16:creationId xmlns:a16="http://schemas.microsoft.com/office/drawing/2014/main" xmlns="" id="{453E0D40-09CE-D4F4-C180-8E7BCEDDB8E9}"/>
                </a:ext>
              </a:extLst>
            </p:cNvPr>
            <p:cNvSpPr txBox="1"/>
            <p:nvPr/>
          </p:nvSpPr>
          <p:spPr>
            <a:xfrm>
              <a:off x="10577405" y="2474014"/>
              <a:ext cx="1993799" cy="1246496"/>
            </a:xfrm>
            <a:prstGeom prst="rect">
              <a:avLst/>
            </a:prstGeom>
            <a:noFill/>
          </p:spPr>
          <p:txBody>
            <a:bodyPr wrap="square">
              <a:spAutoFit/>
            </a:bodyPr>
            <a:lstStyle/>
            <a:p>
              <a:pPr algn="ctr" defTabSz="609630">
                <a:spcBef>
                  <a:spcPts val="200"/>
                </a:spcBef>
                <a:spcAft>
                  <a:spcPts val="200"/>
                </a:spcAft>
                <a:buClrTx/>
              </a:pPr>
              <a:r>
                <a:rPr lang="en-US" sz="4800"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và</a:t>
              </a:r>
              <a:endPar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grpSp>
          <p:nvGrpSpPr>
            <p:cNvPr id="91" name="Group 90">
              <a:extLst>
                <a:ext uri="{FF2B5EF4-FFF2-40B4-BE49-F238E27FC236}">
                  <a16:creationId xmlns:a16="http://schemas.microsoft.com/office/drawing/2014/main" xmlns="" id="{7073A6C2-D27E-B622-D32C-9A4ACE7F189B}"/>
                </a:ext>
              </a:extLst>
            </p:cNvPr>
            <p:cNvGrpSpPr/>
            <p:nvPr/>
          </p:nvGrpSpPr>
          <p:grpSpPr>
            <a:xfrm>
              <a:off x="10221276" y="1881544"/>
              <a:ext cx="859503" cy="2431436"/>
              <a:chOff x="12169983" y="2441494"/>
              <a:chExt cx="200209" cy="2431436"/>
            </a:xfrm>
          </p:grpSpPr>
          <p:sp>
            <p:nvSpPr>
              <p:cNvPr id="93" name="TextBox 92">
                <a:extLst>
                  <a:ext uri="{FF2B5EF4-FFF2-40B4-BE49-F238E27FC236}">
                    <a16:creationId xmlns:a16="http://schemas.microsoft.com/office/drawing/2014/main" xmlns="" id="{C69FD7FC-7E91-D5C4-EE4E-C7B40A2A8F33}"/>
                  </a:ext>
                </a:extLst>
              </p:cNvPr>
              <p:cNvSpPr txBox="1"/>
              <p:nvPr/>
            </p:nvSpPr>
            <p:spPr>
              <a:xfrm>
                <a:off x="12169983" y="2441494"/>
                <a:ext cx="200209" cy="2431436"/>
              </a:xfrm>
              <a:prstGeom prst="rect">
                <a:avLst/>
              </a:prstGeom>
              <a:noFill/>
            </p:spPr>
            <p:txBody>
              <a:bodyPr wrap="square">
                <a:spAutoFit/>
              </a:bodyPr>
              <a:lstStyle/>
              <a:p>
                <a:pPr algn="ctr" defTabSz="609630">
                  <a:spcBef>
                    <a:spcPts val="200"/>
                  </a:spcBef>
                  <a:spcAft>
                    <a:spcPts val="200"/>
                  </a:spcAft>
                  <a:buClrTx/>
                </a:pPr>
                <a:r>
                  <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rPr>
                  <a:t>8</a:t>
                </a:r>
              </a:p>
              <a:p>
                <a:pPr algn="ctr" defTabSz="609630">
                  <a:spcBef>
                    <a:spcPts val="200"/>
                  </a:spcBef>
                  <a:spcAft>
                    <a:spcPts val="200"/>
                  </a:spcAft>
                  <a:buClrTx/>
                </a:pPr>
                <a:r>
                  <a:rPr lang="en-US" sz="4800" kern="1200" dirty="0" smtClean="0">
                    <a:solidFill>
                      <a:prstClr val="black"/>
                    </a:solidFill>
                    <a:latin typeface="UTM Avo" panose="02040603050506020204" pitchFamily="18" charset="0"/>
                    <a:ea typeface="Calibri" panose="020F0502020204030204" pitchFamily="34" charset="0"/>
                    <a:cs typeface="Arial" panose="020B0604020202020204" pitchFamily="34" charset="0"/>
                  </a:rPr>
                  <a:t>9</a:t>
                </a:r>
                <a:endParaRPr lang="en-US" sz="48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cxnSp>
            <p:nvCxnSpPr>
              <p:cNvPr id="94" name="Straight Connector 93">
                <a:extLst>
                  <a:ext uri="{FF2B5EF4-FFF2-40B4-BE49-F238E27FC236}">
                    <a16:creationId xmlns:a16="http://schemas.microsoft.com/office/drawing/2014/main" xmlns="" id="{3B85CAF7-C3CA-5864-EF99-78667C083E7D}"/>
                  </a:ext>
                </a:extLst>
              </p:cNvPr>
              <p:cNvCxnSpPr>
                <a:cxnSpLocks/>
              </p:cNvCxnSpPr>
              <p:nvPr/>
            </p:nvCxnSpPr>
            <p:spPr>
              <a:xfrm flipH="1">
                <a:off x="12196953" y="3657212"/>
                <a:ext cx="146269" cy="0"/>
              </a:xfrm>
              <a:prstGeom prst="line">
                <a:avLst/>
              </a:prstGeom>
              <a:ln w="28575"/>
            </p:spPr>
            <p:style>
              <a:lnRef idx="3">
                <a:schemeClr val="dk1"/>
              </a:lnRef>
              <a:fillRef idx="0">
                <a:schemeClr val="dk1"/>
              </a:fillRef>
              <a:effectRef idx="2">
                <a:schemeClr val="dk1"/>
              </a:effectRef>
              <a:fontRef idx="minor">
                <a:schemeClr val="tx1"/>
              </a:fontRef>
            </p:style>
          </p:cxnSp>
        </p:grpSp>
        <p:sp>
          <p:nvSpPr>
            <p:cNvPr id="92" name="TextBox 91">
              <a:extLst>
                <a:ext uri="{FF2B5EF4-FFF2-40B4-BE49-F238E27FC236}">
                  <a16:creationId xmlns:a16="http://schemas.microsoft.com/office/drawing/2014/main" xmlns="" id="{38B1753A-13A9-A086-DD7E-F43DE14DED0A}"/>
                </a:ext>
              </a:extLst>
            </p:cNvPr>
            <p:cNvSpPr txBox="1"/>
            <p:nvPr/>
          </p:nvSpPr>
          <p:spPr>
            <a:xfrm>
              <a:off x="4022434" y="2197017"/>
              <a:ext cx="7551870" cy="1523494"/>
            </a:xfrm>
            <a:prstGeom prst="rect">
              <a:avLst/>
            </a:prstGeom>
            <a:noFill/>
          </p:spPr>
          <p:txBody>
            <a:bodyPr wrap="square">
              <a:spAutoFit/>
            </a:bodyPr>
            <a:lstStyle/>
            <a:p>
              <a:pPr algn="ctr" defTabSz="609630">
                <a:lnSpc>
                  <a:spcPct val="150000"/>
                </a:lnSpc>
                <a:spcBef>
                  <a:spcPts val="200"/>
                </a:spcBef>
                <a:spcAft>
                  <a:spcPts val="200"/>
                </a:spcAft>
                <a:buClrTx/>
              </a:pP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4000" kern="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So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sánh</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hai</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40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grpSp>
      <p:pic>
        <p:nvPicPr>
          <p:cNvPr id="3" name="Picture 2">
            <a:extLst>
              <a:ext uri="{FF2B5EF4-FFF2-40B4-BE49-F238E27FC236}">
                <a16:creationId xmlns:a16="http://schemas.microsoft.com/office/drawing/2014/main" xmlns="" id="{DC27E9C3-F42B-45AE-E3B9-F77BE39EC708}"/>
              </a:ext>
            </a:extLst>
          </p:cNvPr>
          <p:cNvPicPr>
            <a:picLocks noChangeAspect="1"/>
          </p:cNvPicPr>
          <p:nvPr/>
        </p:nvPicPr>
        <p:blipFill>
          <a:blip r:embed="rId13"/>
          <a:stretch>
            <a:fillRect/>
          </a:stretch>
        </p:blipFill>
        <p:spPr>
          <a:xfrm>
            <a:off x="0" y="0"/>
            <a:ext cx="1043128" cy="1163167"/>
          </a:xfrm>
          <a:prstGeom prst="rect">
            <a:avLst/>
          </a:prstGeom>
          <a:solidFill>
            <a:schemeClr val="bg1"/>
          </a:solidFill>
        </p:spPr>
      </p:pic>
      <p:sp>
        <p:nvSpPr>
          <p:cNvPr id="10" name="TextBox 9"/>
          <p:cNvSpPr txBox="1"/>
          <p:nvPr/>
        </p:nvSpPr>
        <p:spPr>
          <a:xfrm>
            <a:off x="1911151" y="3592848"/>
            <a:ext cx="1577009" cy="707886"/>
          </a:xfrm>
          <a:prstGeom prst="rect">
            <a:avLst/>
          </a:prstGeom>
          <a:noFill/>
        </p:spPr>
        <p:txBody>
          <a:bodyPr wrap="square" rtlCol="0">
            <a:spAutoFit/>
          </a:bodyPr>
          <a:lstStyle/>
          <a:p>
            <a:r>
              <a:rPr lang="en-US" sz="4000" b="1" dirty="0" smtClean="0">
                <a:solidFill>
                  <a:srgbClr val="7030A0"/>
                </a:solidFill>
                <a:latin typeface="Times New Roman" panose="02020603050405020304" pitchFamily="18" charset="0"/>
                <a:cs typeface="Times New Roman" panose="02020603050405020304" pitchFamily="18" charset="0"/>
              </a:rPr>
              <a:t>A. &gt;</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795566" y="3626173"/>
            <a:ext cx="2716624" cy="707886"/>
          </a:xfrm>
          <a:prstGeom prst="rect">
            <a:avLst/>
          </a:prstGeom>
          <a:noFill/>
        </p:spPr>
        <p:txBody>
          <a:bodyPr wrap="square" rtlCol="0">
            <a:spAutoFit/>
          </a:bodyPr>
          <a:lstStyle/>
          <a:p>
            <a:r>
              <a:rPr lang="en-US" sz="4000" b="1" dirty="0" smtClean="0">
                <a:solidFill>
                  <a:srgbClr val="7030A0"/>
                </a:solidFill>
                <a:latin typeface="Times New Roman" panose="02020603050405020304" pitchFamily="18" charset="0"/>
                <a:cs typeface="Times New Roman" panose="02020603050405020304" pitchFamily="18" charset="0"/>
              </a:rPr>
              <a:t>B. &lt;</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406360" y="3660618"/>
            <a:ext cx="1855305" cy="707886"/>
          </a:xfrm>
          <a:prstGeom prst="rect">
            <a:avLst/>
          </a:prstGeom>
          <a:noFill/>
        </p:spPr>
        <p:txBody>
          <a:bodyPr wrap="square" rtlCol="0">
            <a:spAutoFit/>
          </a:bodyPr>
          <a:lstStyle/>
          <a:p>
            <a:r>
              <a:rPr lang="en-US" sz="4000" b="1" dirty="0" smtClean="0">
                <a:solidFill>
                  <a:srgbClr val="7030A0"/>
                </a:solidFill>
                <a:latin typeface="Times New Roman" panose="02020603050405020304" pitchFamily="18" charset="0"/>
                <a:cs typeface="Times New Roman" panose="02020603050405020304" pitchFamily="18" charset="0"/>
              </a:rPr>
              <a:t>C. =</a:t>
            </a:r>
            <a:endParaRPr lang="en-US" sz="4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8206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mph" presetSubtype="10" fill="hold" grpId="1" nodeType="clickEffect">
                                  <p:stCondLst>
                                    <p:cond delay="0"/>
                                  </p:stCondLst>
                                  <p:childTnLst>
                                    <p:animClr clrSpc="hsl" dir="ccw">
                                      <p:cBhvr override="childStyle">
                                        <p:cTn id="28" dur="2000" fill="hold"/>
                                        <p:tgtEl>
                                          <p:spTgt spid="11"/>
                                        </p:tgtEl>
                                        <p:attrNameLst>
                                          <p:attrName>style.color</p:attrName>
                                        </p:attrNameLst>
                                      </p:cBhvr>
                                      <p:to>
                                        <a:schemeClr val="accent2"/>
                                      </p:to>
                                    </p:animClr>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ipp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324600"/>
          </a:xfrm>
          <a:prstGeom prst="rect">
            <a:avLst/>
          </a:prstGeom>
        </p:spPr>
      </p:pic>
    </p:spTree>
    <p:extLst>
      <p:ext uri="{BB962C8B-B14F-4D97-AF65-F5344CB8AC3E}">
        <p14:creationId xmlns:p14="http://schemas.microsoft.com/office/powerpoint/2010/main" val="80349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83" y="991673"/>
            <a:ext cx="11732654" cy="2000548"/>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4 </a:t>
            </a:r>
            <a:r>
              <a:rPr lang="de-DE" sz="4000" b="1" dirty="0" smtClean="0">
                <a:latin typeface="Times New Roman" panose="02020603050405020304" pitchFamily="18" charset="0"/>
                <a:ea typeface="Calibri" panose="020F0502020204030204" pitchFamily="34" charset="0"/>
                <a:cs typeface="Times New Roman" panose="02020603050405020304" pitchFamily="18" charset="0"/>
              </a:rPr>
              <a:t>a) Xếp các thẻ ghi phân số vào vị trí thích hợp trên tia số: </a:t>
            </a:r>
          </a:p>
          <a:p>
            <a:endParaRPr lang="en-US" sz="4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flipV="1">
            <a:off x="1558344" y="1596980"/>
            <a:ext cx="9942490" cy="2575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0270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944" y="888642"/>
            <a:ext cx="10637949" cy="1600438"/>
          </a:xfrm>
          <a:prstGeom prst="rect">
            <a:avLst/>
          </a:prstGeom>
          <a:noFill/>
        </p:spPr>
        <p:txBody>
          <a:bodyPr wrap="square" rtlCol="0">
            <a:spAutoFit/>
          </a:bodyPr>
          <a:lstStyle/>
          <a:p>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4 </a:t>
            </a:r>
            <a:r>
              <a:rPr lang="vi-VN" sz="4000" b="1" dirty="0" smtClean="0">
                <a:latin typeface="Times New Roman" panose="02020603050405020304" pitchFamily="18" charset="0"/>
                <a:ea typeface="Calibri" panose="020F0502020204030204" pitchFamily="34" charset="0"/>
                <a:cs typeface="Times New Roman" panose="02020603050405020304" pitchFamily="18" charset="0"/>
              </a:rPr>
              <a:t>b) Trong các phân số ở câu a, phân số nào bé hơn 1? Phân số nào lớn hơn 1? </a:t>
            </a:r>
            <a:endParaRPr lang="de-DE" sz="4000" b="1"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cxnSp>
        <p:nvCxnSpPr>
          <p:cNvPr id="5" name="Straight Connector 4"/>
          <p:cNvCxnSpPr/>
          <p:nvPr/>
        </p:nvCxnSpPr>
        <p:spPr>
          <a:xfrm>
            <a:off x="4018209" y="1455313"/>
            <a:ext cx="4108360" cy="25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46975" y="2137893"/>
            <a:ext cx="197046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50039" y="2137893"/>
            <a:ext cx="19189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9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248" y="875764"/>
            <a:ext cx="11037195" cy="4242187"/>
          </a:xfrm>
          <a:prstGeom prst="rect">
            <a:avLst/>
          </a:prstGeom>
          <a:noFill/>
        </p:spPr>
        <p:txBody>
          <a:bodyPr wrap="square" rtlCol="0">
            <a:spAutoFit/>
          </a:bodyPr>
          <a:lstStyle/>
          <a:p>
            <a:pPr algn="just">
              <a:lnSpc>
                <a:spcPct val="150000"/>
              </a:lnSpc>
              <a:spcAft>
                <a:spcPts val="667"/>
              </a:spcAft>
            </a:pP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Bài</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5 a)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Trong</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hai</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bạn</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Linh</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và</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Khôi</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ai</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đã</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đọc</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được</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nhiều</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trang</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sách</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hơn</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a:t>
            </a:r>
            <a:endParaRPr lang="x-none" sz="40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67"/>
              </a:spcAft>
            </a:pP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b)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Trong</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ba</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bạn</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ai</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đã</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đọc</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được</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nhiều</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trang</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sách</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nhất</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a:t>
            </a:r>
            <a:endParaRPr lang="x-none" sz="4000" b="1"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cxnSp>
        <p:nvCxnSpPr>
          <p:cNvPr id="4" name="Straight Connector 3"/>
          <p:cNvCxnSpPr/>
          <p:nvPr/>
        </p:nvCxnSpPr>
        <p:spPr>
          <a:xfrm>
            <a:off x="4353059" y="1751527"/>
            <a:ext cx="490685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646276" y="1751527"/>
            <a:ext cx="20863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28045" y="2627290"/>
            <a:ext cx="4520485" cy="12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21239" y="3618963"/>
            <a:ext cx="1378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98524" y="3593206"/>
            <a:ext cx="5834130" cy="128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56068" y="4546242"/>
            <a:ext cx="1944709" cy="25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0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300</Words>
  <Application>Microsoft Office PowerPoint</Application>
  <PresentationFormat>Widescreen</PresentationFormat>
  <Paragraphs>40</Paragraphs>
  <Slides>10</Slides>
  <Notes>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SimSun</vt: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26</cp:revision>
  <dcterms:created xsi:type="dcterms:W3CDTF">2025-02-19T02:04:56Z</dcterms:created>
  <dcterms:modified xsi:type="dcterms:W3CDTF">2025-02-19T15:00:13Z</dcterms:modified>
</cp:coreProperties>
</file>