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3" r:id="rId4"/>
    <p:sldMasterId id="2147483707" r:id="rId5"/>
  </p:sldMasterIdLst>
  <p:notesMasterIdLst>
    <p:notesMasterId r:id="rId29"/>
  </p:notesMasterIdLst>
  <p:sldIdLst>
    <p:sldId id="257" r:id="rId6"/>
    <p:sldId id="2007577141" r:id="rId7"/>
    <p:sldId id="2007577142" r:id="rId8"/>
    <p:sldId id="2007577105" r:id="rId9"/>
    <p:sldId id="2007577148" r:id="rId10"/>
    <p:sldId id="2007577149" r:id="rId11"/>
    <p:sldId id="2007577109" r:id="rId12"/>
    <p:sldId id="2007577110" r:id="rId13"/>
    <p:sldId id="2007577111" r:id="rId14"/>
    <p:sldId id="2007577112" r:id="rId15"/>
    <p:sldId id="260" r:id="rId16"/>
    <p:sldId id="2007577143" r:id="rId17"/>
    <p:sldId id="2007577150" r:id="rId18"/>
    <p:sldId id="2007577151" r:id="rId19"/>
    <p:sldId id="2007577131" r:id="rId20"/>
    <p:sldId id="2007577144" r:id="rId21"/>
    <p:sldId id="2007577145" r:id="rId22"/>
    <p:sldId id="2007577146" r:id="rId23"/>
    <p:sldId id="2007577147" r:id="rId24"/>
    <p:sldId id="328" r:id="rId25"/>
    <p:sldId id="2007577135" r:id="rId26"/>
    <p:sldId id="2007577108"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F84B7-77C8-4D82-B409-C9E86BC5DFC4}" v="1" dt="2025-11-25T02:03:40.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9" autoAdjust="0"/>
    <p:restoredTop sz="94660"/>
  </p:normalViewPr>
  <p:slideViewPr>
    <p:cSldViewPr snapToGrid="0">
      <p:cViewPr varScale="1">
        <p:scale>
          <a:sx n="82" d="100"/>
          <a:sy n="82" d="100"/>
        </p:scale>
        <p:origin x="71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 quynh" userId="721ada0b210df254" providerId="LiveId" clId="{A1037D5D-B8D8-405A-96A2-14205481FA69}"/>
    <pc:docChg chg="modSld">
      <pc:chgData name="chi quynh" userId="721ada0b210df254" providerId="LiveId" clId="{A1037D5D-B8D8-405A-96A2-14205481FA69}" dt="2025-11-25T02:03:40.324" v="0"/>
      <pc:docMkLst>
        <pc:docMk/>
      </pc:docMkLst>
      <pc:sldChg chg="modAnim">
        <pc:chgData name="chi quynh" userId="721ada0b210df254" providerId="LiveId" clId="{A1037D5D-B8D8-405A-96A2-14205481FA69}" dt="2025-11-25T02:03:40.324" v="0"/>
        <pc:sldMkLst>
          <pc:docMk/>
          <pc:sldMk cId="2979646356" sldId="20075771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C7085-DF6D-4E9B-BE1E-AC3593DC2572}"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BE143-9602-45EA-AFC2-183C481A2E9B}" type="slidenum">
              <a:rPr lang="en-US" smtClean="0"/>
              <a:t>‹#›</a:t>
            </a:fld>
            <a:endParaRPr lang="en-US"/>
          </a:p>
        </p:txBody>
      </p:sp>
    </p:spTree>
    <p:extLst>
      <p:ext uri="{BB962C8B-B14F-4D97-AF65-F5344CB8AC3E}">
        <p14:creationId xmlns:p14="http://schemas.microsoft.com/office/powerpoint/2010/main" val="321170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4A8A-8133-67A5-2DED-4D03555D6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BFE29-EB93-E980-1E2A-B31DCD1CC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0F38C0-6381-FF24-FEA6-638B55F9C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3C7B4-DB75-2C1D-B527-ACD8B82AAE3E}"/>
              </a:ext>
            </a:extLst>
          </p:cNvPr>
          <p:cNvSpPr>
            <a:spLocks noGrp="1"/>
          </p:cNvSpPr>
          <p:nvPr>
            <p:ph type="sldNum" sz="quarter" idx="5"/>
          </p:nvPr>
        </p:nvSpPr>
        <p:spPr/>
        <p:txBody>
          <a:bodyPr/>
          <a:lstStyle/>
          <a:p>
            <a:fld id="{7D6388AA-7EAC-4357-8412-911B34E04686}" type="slidenum">
              <a:rPr lang="en-US" smtClean="0"/>
              <a:t>2</a:t>
            </a:fld>
            <a:endParaRPr lang="en-US"/>
          </a:p>
        </p:txBody>
      </p:sp>
    </p:spTree>
    <p:extLst>
      <p:ext uri="{BB962C8B-B14F-4D97-AF65-F5344CB8AC3E}">
        <p14:creationId xmlns:p14="http://schemas.microsoft.com/office/powerpoint/2010/main" val="34173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7D6388AA-7EAC-4357-8412-911B34E04686}" type="slidenum">
              <a:rPr lang="en-US" smtClean="0"/>
              <a:t>22</a:t>
            </a:fld>
            <a:endParaRPr lang="en-US"/>
          </a:p>
        </p:txBody>
      </p:sp>
    </p:spTree>
    <p:extLst>
      <p:ext uri="{BB962C8B-B14F-4D97-AF65-F5344CB8AC3E}">
        <p14:creationId xmlns:p14="http://schemas.microsoft.com/office/powerpoint/2010/main" val="327206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21A6-E52E-4040-90CA-3A2F877D1C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084FD-1F30-4818-916B-87F0F8971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4689E-B98C-4B0D-A42D-983F055618A7}"/>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7F895614-29E4-4642-8405-0899A8ADB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722A8-6ABF-45E4-B96E-4686CF693D4E}"/>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65952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1B9D-04FB-4BEE-AFAF-6DB197EFA4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1E7DF-6514-4572-BBDB-A4D0AA0AF6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0112B-D4EE-460E-AEF1-72C09F019E4E}"/>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2B45174B-B51E-4E61-A9E9-15F65D50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1E11A-DBBF-4078-A113-720492631D9B}"/>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85555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E4FFC-1752-4F0E-9796-C3A3B4974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40CE9-8403-443F-AB0F-99BA707975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2BA56-626F-4A2F-BB50-530CB031BC15}"/>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6170DD55-231D-4897-B999-0006D1EB5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D8655-FE49-45D7-99E9-A7F39882D147}"/>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530685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2664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9430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613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54217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5487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94128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76718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7688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2703-FFD7-472F-B995-32CC67017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66BD2-465E-4FB2-BA57-8F8B0E22A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E680-2910-4504-BB60-DFB6793ADF67}"/>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CACB3545-7C54-4C38-974C-549901866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3CBA3-7255-454D-B93D-58BA081C31B5}"/>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1720563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045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3746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13163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40587841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9333384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7023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539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0317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5608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125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BDC9-1A50-4D61-A139-A88352215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CB5B2-4F7E-4A2F-B4D4-C147EE0A32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2F4CC-AEFD-417B-9D5F-7E5AD8ABB6F4}"/>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E0B36A49-254C-4482-8EAA-701B159D9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AADEB-09A4-4373-B658-0B4E7891C835}"/>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196414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80738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1678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14883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9280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31269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13641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63833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81764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50895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38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BEFE-2BB2-43EA-B78A-4E4640FB1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5CB2D-0092-41CE-9EFE-E8FC734796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DCAEA-4992-4FDC-ACBF-55D27AAE22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F8E6D5-D469-474E-9A4E-3FDCDEE6ECD9}"/>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6" name="Footer Placeholder 5">
            <a:extLst>
              <a:ext uri="{FF2B5EF4-FFF2-40B4-BE49-F238E27FC236}">
                <a16:creationId xmlns:a16="http://schemas.microsoft.com/office/drawing/2014/main" id="{95A31523-A426-4497-8E7E-87F43BEE2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27E8A-C9F3-4A70-A6FA-512C76D64768}"/>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313157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22248570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88328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8888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607383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66784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0648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44072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4875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937513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7837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E29C-B9C2-428A-AA0E-8673509188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86331-72F7-4212-8EC0-1A7CE1957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D1C25-959F-41B2-BD28-CC30E3C67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70371-5207-4425-B6EF-4D370343E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944682-B823-406E-8C23-9D684E6B0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4ACEC-EE62-420C-9972-B46010F4B8A6}"/>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8" name="Footer Placeholder 7">
            <a:extLst>
              <a:ext uri="{FF2B5EF4-FFF2-40B4-BE49-F238E27FC236}">
                <a16:creationId xmlns:a16="http://schemas.microsoft.com/office/drawing/2014/main" id="{246E2B03-8D45-43C7-AC5C-F6093790D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833307-9B7B-4F70-8B42-6EF67CE34EFA}"/>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657575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8628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56186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20611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922A-EE99-4986-9426-375E6CDD7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18FF7-C91C-4CAA-90BD-7F6E32E85134}"/>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4" name="Footer Placeholder 3">
            <a:extLst>
              <a:ext uri="{FF2B5EF4-FFF2-40B4-BE49-F238E27FC236}">
                <a16:creationId xmlns:a16="http://schemas.microsoft.com/office/drawing/2014/main" id="{A6BE4465-FA81-43DE-A2D4-C0A534DE8A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3E81F-C06B-499F-B4D4-C83E4A513590}"/>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32908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D75C-1FC4-4856-98B1-5738F06A0EA7}"/>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3" name="Footer Placeholder 2">
            <a:extLst>
              <a:ext uri="{FF2B5EF4-FFF2-40B4-BE49-F238E27FC236}">
                <a16:creationId xmlns:a16="http://schemas.microsoft.com/office/drawing/2014/main" id="{23194219-D24D-491C-8CA0-8EDAB5F701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99125-D132-4593-9451-E7EA6D920CF0}"/>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918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A708-8706-4638-8811-FA696F79D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2B0A46-E9AB-46BB-8A1B-4BAEE8DE1F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BD8DD-6E3E-47E7-921F-0365CF5EC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B2152-95A3-4A79-8E70-C0D3350173DF}"/>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6" name="Footer Placeholder 5">
            <a:extLst>
              <a:ext uri="{FF2B5EF4-FFF2-40B4-BE49-F238E27FC236}">
                <a16:creationId xmlns:a16="http://schemas.microsoft.com/office/drawing/2014/main" id="{90BAEA3D-1D75-479D-A194-C9AD2C544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424C0-0340-4A43-90CE-68830A9651A2}"/>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168450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DCC6-4715-4F8C-8607-CC8F41F6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1B9E1-16EC-45DA-9044-2619A0AE3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676F62-4FA7-47DE-AA2D-6F615B94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7541A-F78B-4DA1-B94E-60AADCDB4C04}"/>
              </a:ext>
            </a:extLst>
          </p:cNvPr>
          <p:cNvSpPr>
            <a:spLocks noGrp="1"/>
          </p:cNvSpPr>
          <p:nvPr>
            <p:ph type="dt" sz="half" idx="10"/>
          </p:nvPr>
        </p:nvSpPr>
        <p:spPr/>
        <p:txBody>
          <a:bodyPr/>
          <a:lstStyle/>
          <a:p>
            <a:fld id="{BA3E14D3-2AE1-4E4A-8EB1-A62DF7B72650}" type="datetimeFigureOut">
              <a:rPr lang="en-US" smtClean="0"/>
              <a:t>11/25/2025</a:t>
            </a:fld>
            <a:endParaRPr lang="en-US"/>
          </a:p>
        </p:txBody>
      </p:sp>
      <p:sp>
        <p:nvSpPr>
          <p:cNvPr id="6" name="Footer Placeholder 5">
            <a:extLst>
              <a:ext uri="{FF2B5EF4-FFF2-40B4-BE49-F238E27FC236}">
                <a16:creationId xmlns:a16="http://schemas.microsoft.com/office/drawing/2014/main" id="{37E97758-44DC-4594-984B-957AB37AA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8DF08-F4A2-48C9-9FF8-4AF70F4B251F}"/>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7975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B8BB5-B0AA-4A37-A70D-25226F225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A7CE5-2B96-44CC-BD4B-B4A23B412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1BD14-A063-48BD-84FB-5F4F2D61C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E14D3-2AE1-4E4A-8EB1-A62DF7B72650}" type="datetimeFigureOut">
              <a:rPr lang="en-US" smtClean="0"/>
              <a:t>11/25/2025</a:t>
            </a:fld>
            <a:endParaRPr lang="en-US"/>
          </a:p>
        </p:txBody>
      </p:sp>
      <p:sp>
        <p:nvSpPr>
          <p:cNvPr id="5" name="Footer Placeholder 4">
            <a:extLst>
              <a:ext uri="{FF2B5EF4-FFF2-40B4-BE49-F238E27FC236}">
                <a16:creationId xmlns:a16="http://schemas.microsoft.com/office/drawing/2014/main" id="{78551029-9698-4983-91D0-1D0364E6E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1F3808-142B-410E-8E6E-C6807F5014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FA630-34EB-4244-8247-022D9570135E}" type="slidenum">
              <a:rPr lang="en-US" smtClean="0"/>
              <a:t>‹#›</a:t>
            </a:fld>
            <a:endParaRPr lang="en-US"/>
          </a:p>
        </p:txBody>
      </p:sp>
    </p:spTree>
    <p:extLst>
      <p:ext uri="{BB962C8B-B14F-4D97-AF65-F5344CB8AC3E}">
        <p14:creationId xmlns:p14="http://schemas.microsoft.com/office/powerpoint/2010/main" val="409788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73484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7201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4495787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2757264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4"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3.xml"/><Relationship Id="rId7" Type="http://schemas.microsoft.com/office/2007/relationships/hdphoto" Target="../media/hdphoto1.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slide" Target="slide10.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7.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7.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3.xml"/><Relationship Id="rId1" Type="http://schemas.openxmlformats.org/officeDocument/2006/relationships/tags" Target="../tags/tag1.xml"/><Relationship Id="rId5" Type="http://schemas.microsoft.com/office/2007/relationships/hdphoto" Target="../media/hdphoto3.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3.xml"/><Relationship Id="rId1" Type="http://schemas.openxmlformats.org/officeDocument/2006/relationships/tags" Target="../tags/tag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6.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29.gif"/><Relationship Id="rId5" Type="http://schemas.microsoft.com/office/2007/relationships/hdphoto" Target="../media/hdphoto2.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767837" y="2775740"/>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79124" y="51707"/>
            <a:ext cx="9803219" cy="3679353"/>
          </a:xfrm>
          <a:prstGeom prst="rect">
            <a:avLst/>
          </a:prstGeom>
        </p:spPr>
      </p:pic>
      <p:grpSp>
        <p:nvGrpSpPr>
          <p:cNvPr id="7" name="57"/>
          <p:cNvGrpSpPr/>
          <p:nvPr/>
        </p:nvGrpSpPr>
        <p:grpSpPr>
          <a:xfrm>
            <a:off x="7350106" y="5856577"/>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2277494" y="1223016"/>
            <a:ext cx="73298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rPr>
              <a:t>Chuyên đề cấp tổ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rPr>
              <a:t> Đức 2</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j-lt"/>
              <a:ea typeface="等线" panose="02010600030101010101" pitchFamily="2" charset="-122"/>
              <a:cs typeface="Arial-Rounded" panose="020B0500000000000000" pitchFamily="34" charset="0"/>
              <a:sym typeface="+mn-lt"/>
            </a:endParaRPr>
          </a:p>
        </p:txBody>
      </p:sp>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pic>
        <p:nvPicPr>
          <p:cNvPr id="20" name="55">
            <a:extLst>
              <a:ext uri="{FF2B5EF4-FFF2-40B4-BE49-F238E27FC236}">
                <a16:creationId xmlns:a16="http://schemas.microsoft.com/office/drawing/2014/main" id="{AC6B609C-E1C8-78CF-ED6E-B3912AC09464}"/>
              </a:ext>
            </a:extLst>
          </p:cNvPr>
          <p:cNvPicPr>
            <a:picLocks noChangeAspect="1"/>
          </p:cNvPicPr>
          <p:nvPr/>
        </p:nvPicPr>
        <p:blipFill rotWithShape="1">
          <a:blip r:embed="rId6" cstate="screen"/>
          <a:srcRect/>
          <a:stretch>
            <a:fillRect/>
          </a:stretch>
        </p:blipFill>
        <p:spPr>
          <a:xfrm>
            <a:off x="2279183" y="2575605"/>
            <a:ext cx="8009572" cy="3006160"/>
          </a:xfrm>
          <a:prstGeom prst="rect">
            <a:avLst/>
          </a:prstGeom>
        </p:spPr>
      </p:pic>
      <p:sp>
        <p:nvSpPr>
          <p:cNvPr id="22" name="TextBox 21">
            <a:extLst>
              <a:ext uri="{FF2B5EF4-FFF2-40B4-BE49-F238E27FC236}">
                <a16:creationId xmlns:a16="http://schemas.microsoft.com/office/drawing/2014/main" id="{E93E2572-DE44-05A5-8E5C-E62A130487EA}"/>
              </a:ext>
            </a:extLst>
          </p:cNvPr>
          <p:cNvSpPr txBox="1"/>
          <p:nvPr/>
        </p:nvSpPr>
        <p:spPr>
          <a:xfrm>
            <a:off x="4318214" y="3529827"/>
            <a:ext cx="5970541" cy="1200329"/>
          </a:xfrm>
          <a:prstGeom prst="rect">
            <a:avLst/>
          </a:prstGeom>
          <a:noFill/>
        </p:spPr>
        <p:txBody>
          <a:bodyPr wrap="square" rtlCol="0">
            <a:spAutoFit/>
          </a:bodyPr>
          <a:lstStyle/>
          <a:p>
            <a:r>
              <a:rPr lang="vi-VN" sz="2400" dirty="0">
                <a:solidFill>
                  <a:schemeClr val="accent1">
                    <a:lumMod val="75000"/>
                  </a:schemeClr>
                </a:solidFill>
                <a:latin typeface="+mj-lt"/>
              </a:rPr>
              <a:t>Giáo viên: Nguyễn Quỳnh Chi</a:t>
            </a:r>
          </a:p>
          <a:p>
            <a:r>
              <a:rPr lang="vi-VN" sz="2400" dirty="0">
                <a:solidFill>
                  <a:schemeClr val="accent1">
                    <a:lumMod val="75000"/>
                  </a:schemeClr>
                </a:solidFill>
                <a:latin typeface="+mj-lt"/>
              </a:rPr>
              <a:t>Lớp dạy: 2B2</a:t>
            </a:r>
          </a:p>
          <a:p>
            <a:r>
              <a:rPr lang="vi-VN" sz="2400" dirty="0">
                <a:solidFill>
                  <a:schemeClr val="accent1">
                    <a:lumMod val="75000"/>
                  </a:schemeClr>
                </a:solidFill>
                <a:latin typeface="+mj-lt"/>
              </a:rPr>
              <a:t>Bài 5: Quý trọng thời gian (Tiết 2) </a:t>
            </a:r>
            <a:endParaRPr lang="en-US" sz="2400"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250"/>
                                        <p:tgtEl>
                                          <p:spTgt spid="20"/>
                                        </p:tgtEl>
                                      </p:cBhvr>
                                    </p:animEffect>
                                    <p:anim calcmode="lin" valueType="num">
                                      <p:cBhvr>
                                        <p:cTn id="47" dur="1250" fill="hold"/>
                                        <p:tgtEl>
                                          <p:spTgt spid="20"/>
                                        </p:tgtEl>
                                        <p:attrNameLst>
                                          <p:attrName>ppt_x</p:attrName>
                                        </p:attrNameLst>
                                      </p:cBhvr>
                                      <p:tavLst>
                                        <p:tav tm="0">
                                          <p:val>
                                            <p:strVal val="#ppt_x"/>
                                          </p:val>
                                        </p:tav>
                                        <p:tav tm="100000">
                                          <p:val>
                                            <p:strVal val="#ppt_x"/>
                                          </p:val>
                                        </p:tav>
                                      </p:tavLst>
                                    </p:anim>
                                    <p:anim calcmode="lin" valueType="num">
                                      <p:cBhvr>
                                        <p:cTn id="48"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5"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8592" y="169581"/>
            <a:ext cx="1863218" cy="1863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E4E437-510C-46A8-ABF6-9D466468C647}"/>
              </a:ext>
            </a:extLst>
          </p:cNvPr>
          <p:cNvSpPr txBox="1"/>
          <p:nvPr/>
        </p:nvSpPr>
        <p:spPr>
          <a:xfrm>
            <a:off x="356754" y="6135464"/>
            <a:ext cx="10494448" cy="553998"/>
          </a:xfrm>
          <a:prstGeom prst="rect">
            <a:avLst/>
          </a:prstGeom>
          <a:noFill/>
        </p:spPr>
        <p:txBody>
          <a:bodyPr wrap="square" rtlCol="0">
            <a:spAutoFit/>
          </a:bodyPr>
          <a:lstStyle/>
          <a:p>
            <a:pPr algn="ctr"/>
            <a:r>
              <a:rPr lang="vi-VN" sz="3000" dirty="0">
                <a:latin typeface="UTM Avo" panose="02040603050506020204" pitchFamily="18" charset="0"/>
              </a:rPr>
              <a:t>Hùng luôn đặt báo thức để dậy đúng giờ</a:t>
            </a:r>
            <a:endParaRPr lang="en-US" sz="3000" dirty="0">
              <a:latin typeface="UTM Avo" panose="02040603050506020204" pitchFamily="18" charset="0"/>
            </a:endParaRPr>
          </a:p>
        </p:txBody>
      </p:sp>
      <p:pic>
        <p:nvPicPr>
          <p:cNvPr id="2" name="Tạo_Video_Ảnh_Với_Tiếng_Chuông">
            <a:hlinkClick r:id="" action="ppaction://media"/>
            <a:extLst>
              <a:ext uri="{FF2B5EF4-FFF2-40B4-BE49-F238E27FC236}">
                <a16:creationId xmlns:a16="http://schemas.microsoft.com/office/drawing/2014/main" id="{22AFF64A-0CA3-C4BF-1A5B-7B8A8404152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54626" y="480526"/>
            <a:ext cx="9753600" cy="5486400"/>
          </a:xfrm>
          <a:prstGeom prst="rect">
            <a:avLst/>
          </a:prstGeom>
        </p:spPr>
      </p:pic>
    </p:spTree>
    <p:extLst>
      <p:ext uri="{BB962C8B-B14F-4D97-AF65-F5344CB8AC3E}">
        <p14:creationId xmlns:p14="http://schemas.microsoft.com/office/powerpoint/2010/main" val="29796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7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1563512"/>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59"/>
              <a:ext cx="8285434" cy="1295844"/>
            </a:xfrm>
            <a:prstGeom prst="rect">
              <a:avLst/>
            </a:prstGeom>
            <a:noFill/>
            <a:effectLst/>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Điều gì có thể xảy ra trong tình huống dưới đây?</a:t>
              </a:r>
            </a:p>
          </p:txBody>
        </p:sp>
      </p:grpSp>
      <p:pic>
        <p:nvPicPr>
          <p:cNvPr id="13" name="Picture 12">
            <a:extLst>
              <a:ext uri="{FF2B5EF4-FFF2-40B4-BE49-F238E27FC236}">
                <a16:creationId xmlns:a16="http://schemas.microsoft.com/office/drawing/2014/main" id="{D9830940-4901-4BFA-AF42-D24EF5CAD1FA}"/>
              </a:ext>
            </a:extLst>
          </p:cNvPr>
          <p:cNvPicPr>
            <a:picLocks noChangeAspect="1"/>
          </p:cNvPicPr>
          <p:nvPr/>
        </p:nvPicPr>
        <p:blipFill>
          <a:blip r:embed="rId4"/>
          <a:stretch>
            <a:fillRect/>
          </a:stretch>
        </p:blipFill>
        <p:spPr>
          <a:xfrm>
            <a:off x="353459" y="1699374"/>
            <a:ext cx="5775901" cy="2749487"/>
          </a:xfrm>
          <a:prstGeom prst="rect">
            <a:avLst/>
          </a:prstGeom>
        </p:spPr>
      </p:pic>
      <p:pic>
        <p:nvPicPr>
          <p:cNvPr id="14" name="Picture 13">
            <a:extLst>
              <a:ext uri="{FF2B5EF4-FFF2-40B4-BE49-F238E27FC236}">
                <a16:creationId xmlns:a16="http://schemas.microsoft.com/office/drawing/2014/main" id="{317B2CA9-FD57-435E-B073-38C5AE8F509B}"/>
              </a:ext>
            </a:extLst>
          </p:cNvPr>
          <p:cNvPicPr>
            <a:picLocks noChangeAspect="1"/>
          </p:cNvPicPr>
          <p:nvPr/>
        </p:nvPicPr>
        <p:blipFill>
          <a:blip r:embed="rId5"/>
          <a:stretch>
            <a:fillRect/>
          </a:stretch>
        </p:blipFill>
        <p:spPr>
          <a:xfrm>
            <a:off x="6755019" y="1723297"/>
            <a:ext cx="5083522" cy="4117073"/>
          </a:xfrm>
          <a:prstGeom prst="rect">
            <a:avLst/>
          </a:prstGeom>
        </p:spPr>
      </p:pic>
      <p:pic>
        <p:nvPicPr>
          <p:cNvPr id="2" name="Picture 1">
            <a:extLst>
              <a:ext uri="{FF2B5EF4-FFF2-40B4-BE49-F238E27FC236}">
                <a16:creationId xmlns:a16="http://schemas.microsoft.com/office/drawing/2014/main" id="{95B0B4E9-062C-EC40-A072-C3F9537F5E3C}"/>
              </a:ext>
            </a:extLst>
          </p:cNvPr>
          <p:cNvPicPr>
            <a:picLocks noChangeAspect="1"/>
          </p:cNvPicPr>
          <p:nvPr/>
        </p:nvPicPr>
        <p:blipFill>
          <a:blip r:embed="rId6"/>
          <a:stretch>
            <a:fillRect/>
          </a:stretch>
        </p:blipFill>
        <p:spPr>
          <a:xfrm>
            <a:off x="115614" y="4448861"/>
            <a:ext cx="2746383" cy="2509291"/>
          </a:xfrm>
          <a:prstGeom prst="rect">
            <a:avLst/>
          </a:prstGeom>
        </p:spPr>
      </p:pic>
    </p:spTree>
    <p:extLst>
      <p:ext uri="{BB962C8B-B14F-4D97-AF65-F5344CB8AC3E}">
        <p14:creationId xmlns:p14="http://schemas.microsoft.com/office/powerpoint/2010/main" val="383965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snaptik.vn_lb8rT">
            <a:hlinkClick r:id="" action="ppaction://media"/>
            <a:extLst>
              <a:ext uri="{FF2B5EF4-FFF2-40B4-BE49-F238E27FC236}">
                <a16:creationId xmlns:a16="http://schemas.microsoft.com/office/drawing/2014/main" id="{90FCDA00-5F74-CD1D-B015-B4A86B7E9D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399" y="220718"/>
            <a:ext cx="6149761" cy="6126216"/>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345677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3960-AD60-BD2E-B4F6-569334BA5A69}"/>
              </a:ext>
            </a:extLst>
          </p:cNvPr>
          <p:cNvSpPr>
            <a:spLocks noGrp="1"/>
          </p:cNvSpPr>
          <p:nvPr>
            <p:ph type="title"/>
          </p:nvPr>
        </p:nvSpPr>
        <p:spPr>
          <a:xfrm>
            <a:off x="0" y="2623133"/>
            <a:ext cx="12260424" cy="1325563"/>
          </a:xfrm>
        </p:spPr>
        <p:txBody>
          <a:bodyPr>
            <a:normAutofit fontScale="90000"/>
          </a:bodyPr>
          <a:lstStyle/>
          <a:p>
            <a:pPr>
              <a:buFont typeface="Courier New" pitchFamily="49" charset="0"/>
              <a:buChar char="o"/>
            </a:pPr>
            <a:r>
              <a:rPr lang="vi-VN" b="1" dirty="0">
                <a:solidFill>
                  <a:srgbClr val="0070C0"/>
                </a:solidFill>
              </a:rPr>
              <a:t>Câu 1: Nếu Tùng thường xuyên đi ngủ muộn thì điều gì sẽ xảy ra ?</a:t>
            </a:r>
            <a:br>
              <a:rPr lang="vi-VN" b="1" dirty="0">
                <a:solidFill>
                  <a:srgbClr val="0070C0"/>
                </a:solidFill>
              </a:rPr>
            </a:br>
            <a:r>
              <a:rPr lang="vi-VN" b="1" dirty="0">
                <a:solidFill>
                  <a:srgbClr val="0070C0"/>
                </a:solidFill>
              </a:rPr>
              <a:t>    A. </a:t>
            </a:r>
            <a:r>
              <a:rPr lang="vi-VN" b="1" dirty="0">
                <a:solidFill>
                  <a:srgbClr val="0070C0"/>
                </a:solidFill>
                <a:ea typeface="Cambria" panose="02040503050406030204" pitchFamily="18" charset="0"/>
              </a:rPr>
              <a:t>Ít thời gian nghỉ ngơi</a:t>
            </a:r>
            <a:br>
              <a:rPr lang="vi-VN" b="1" dirty="0">
                <a:solidFill>
                  <a:srgbClr val="0070C0"/>
                </a:solidFill>
                <a:ea typeface="Cambria" panose="02040503050406030204" pitchFamily="18" charset="0"/>
              </a:rPr>
            </a:br>
            <a:r>
              <a:rPr lang="vi-VN" b="1" dirty="0">
                <a:solidFill>
                  <a:srgbClr val="0070C0"/>
                </a:solidFill>
                <a:ea typeface="Cambria" panose="02040503050406030204" pitchFamily="18" charset="0"/>
              </a:rPr>
              <a:t>    B. Ảnh hưởng đến sức khỏe và học tập.</a:t>
            </a:r>
            <a:br>
              <a:rPr lang="vi-VN" b="1" dirty="0">
                <a:solidFill>
                  <a:srgbClr val="0070C0"/>
                </a:solidFill>
                <a:ea typeface="Cambria" panose="02040503050406030204" pitchFamily="18" charset="0"/>
              </a:rPr>
            </a:br>
            <a:r>
              <a:rPr lang="vi-VN" b="1" dirty="0">
                <a:solidFill>
                  <a:srgbClr val="0070C0"/>
                </a:solidFill>
                <a:ea typeface="Cambria" panose="02040503050406030204" pitchFamily="18" charset="0"/>
              </a:rPr>
              <a:t>    C. Dễ bị ngủ quên, thức dậy muộn vào sáng hôm sau</a:t>
            </a:r>
            <a:br>
              <a:rPr lang="vi-VN" b="1" dirty="0">
                <a:solidFill>
                  <a:srgbClr val="0070C0"/>
                </a:solidFill>
                <a:ea typeface="Cambria" panose="02040503050406030204" pitchFamily="18" charset="0"/>
              </a:rPr>
            </a:br>
            <a:r>
              <a:rPr lang="vi-VN" b="1" dirty="0">
                <a:solidFill>
                  <a:srgbClr val="0070C0"/>
                </a:solidFill>
                <a:ea typeface="Cambria" panose="02040503050406030204" pitchFamily="18" charset="0"/>
              </a:rPr>
              <a:t>    D. Tất cả đáp án trên </a:t>
            </a:r>
            <a:br>
              <a:rPr lang="en-US" b="1" dirty="0">
                <a:solidFill>
                  <a:srgbClr val="0070C0"/>
                </a:solidFill>
                <a:ea typeface="Cambria" panose="02040503050406030204" pitchFamily="18" charset="0"/>
              </a:rPr>
            </a:br>
            <a:endParaRPr lang="en-US" b="1" dirty="0">
              <a:solidFill>
                <a:srgbClr val="0070C0"/>
              </a:solidFill>
            </a:endParaRPr>
          </a:p>
        </p:txBody>
      </p:sp>
      <p:sp>
        <p:nvSpPr>
          <p:cNvPr id="5" name="Flowchart: Connector 4">
            <a:extLst>
              <a:ext uri="{FF2B5EF4-FFF2-40B4-BE49-F238E27FC236}">
                <a16:creationId xmlns:a16="http://schemas.microsoft.com/office/drawing/2014/main" id="{3389ECB1-1764-1EE2-AB67-CB88FD848262}"/>
              </a:ext>
            </a:extLst>
          </p:cNvPr>
          <p:cNvSpPr/>
          <p:nvPr/>
        </p:nvSpPr>
        <p:spPr>
          <a:xfrm>
            <a:off x="382555" y="4030822"/>
            <a:ext cx="811763" cy="68113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solidFill>
                  <a:srgbClr val="0070C0"/>
                </a:solidFill>
                <a:latin typeface="+mj-lt"/>
              </a:rPr>
              <a:t>D</a:t>
            </a:r>
            <a:endParaRPr lang="en-US" sz="4000" dirty="0">
              <a:solidFill>
                <a:srgbClr val="0070C0"/>
              </a:solidFill>
              <a:latin typeface="+mj-lt"/>
            </a:endParaRPr>
          </a:p>
        </p:txBody>
      </p:sp>
      <p:pic>
        <p:nvPicPr>
          <p:cNvPr id="3" name="snaptik.vn_PsvYb">
            <a:hlinkClick r:id="" action="ppaction://media"/>
            <a:extLst>
              <a:ext uri="{FF2B5EF4-FFF2-40B4-BE49-F238E27FC236}">
                <a16:creationId xmlns:a16="http://schemas.microsoft.com/office/drawing/2014/main" id="{9FD2BE21-82FE-9697-9283-241F95FEB9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52318" y="4446233"/>
            <a:ext cx="4139682" cy="2388437"/>
          </a:xfrm>
          <a:prstGeom prst="rect">
            <a:avLst/>
          </a:prstGeom>
        </p:spPr>
      </p:pic>
    </p:spTree>
    <p:extLst>
      <p:ext uri="{BB962C8B-B14F-4D97-AF65-F5344CB8AC3E}">
        <p14:creationId xmlns:p14="http://schemas.microsoft.com/office/powerpoint/2010/main" val="451016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34"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1" nodeType="click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6FD8-0A83-1F3A-1413-0EB2745CBA66}"/>
              </a:ext>
            </a:extLst>
          </p:cNvPr>
          <p:cNvSpPr>
            <a:spLocks noGrp="1"/>
          </p:cNvSpPr>
          <p:nvPr>
            <p:ph type="title"/>
          </p:nvPr>
        </p:nvSpPr>
        <p:spPr>
          <a:xfrm>
            <a:off x="950166" y="2231247"/>
            <a:ext cx="10899711" cy="1325563"/>
          </a:xfrm>
        </p:spPr>
        <p:txBody>
          <a:bodyPr>
            <a:normAutofit fontScale="90000"/>
          </a:bodyPr>
          <a:lstStyle/>
          <a:p>
            <a:r>
              <a:rPr lang="vi-VN" b="1" dirty="0">
                <a:solidFill>
                  <a:srgbClr val="0070C0"/>
                </a:solidFill>
              </a:rPr>
              <a:t>Câu 2: Điều gì sẽ xảy ra khi Minh luôn thực hiện đúng giờ học, giờ chơi và tranh thủ thời gian làm việc nhà ?</a:t>
            </a:r>
            <a:br>
              <a:rPr lang="vi-VN" b="1" dirty="0">
                <a:solidFill>
                  <a:srgbClr val="0070C0"/>
                </a:solidFill>
              </a:rPr>
            </a:br>
            <a:r>
              <a:rPr lang="vi-VN" b="1" dirty="0">
                <a:solidFill>
                  <a:srgbClr val="0070C0"/>
                </a:solidFill>
              </a:rPr>
              <a:t>   A. </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Minh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là</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biết</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sử</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thời</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gian</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hợp</a:t>
            </a:r>
            <a:r>
              <a:rPr lang="en-US"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lí.</a:t>
            </a:r>
            <a:b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br>
            <a: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B. Minh sẽ hoàn thành tốt công việc</a:t>
            </a:r>
            <a:b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br>
            <a: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C. Minh có thời gian vui chơi, giải trí</a:t>
            </a:r>
            <a:b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br>
            <a:r>
              <a:rPr lang="vi-VN"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D. Tất cả đáp án trên </a:t>
            </a:r>
            <a:endParaRPr lang="en-US" b="1" dirty="0">
              <a:solidFill>
                <a:srgbClr val="0070C0"/>
              </a:solidFill>
            </a:endParaRPr>
          </a:p>
        </p:txBody>
      </p:sp>
      <p:sp>
        <p:nvSpPr>
          <p:cNvPr id="3" name="Oval 2">
            <a:extLst>
              <a:ext uri="{FF2B5EF4-FFF2-40B4-BE49-F238E27FC236}">
                <a16:creationId xmlns:a16="http://schemas.microsoft.com/office/drawing/2014/main" id="{C79E0F56-3C14-6F51-AFF8-B560E7ED9200}"/>
              </a:ext>
            </a:extLst>
          </p:cNvPr>
          <p:cNvSpPr/>
          <p:nvPr/>
        </p:nvSpPr>
        <p:spPr>
          <a:xfrm>
            <a:off x="1166327" y="4198776"/>
            <a:ext cx="905069" cy="73711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solidFill>
                  <a:srgbClr val="0070C0"/>
                </a:solidFill>
                <a:latin typeface="+mj-lt"/>
              </a:rPr>
              <a:t>D</a:t>
            </a:r>
            <a:endParaRPr lang="en-US" sz="4000" dirty="0">
              <a:solidFill>
                <a:srgbClr val="0070C0"/>
              </a:solidFill>
              <a:latin typeface="+mj-lt"/>
            </a:endParaRPr>
          </a:p>
        </p:txBody>
      </p:sp>
      <p:pic>
        <p:nvPicPr>
          <p:cNvPr id="4" name="snaptik.vn_PsvYb">
            <a:hlinkClick r:id="" action="ppaction://media"/>
            <a:extLst>
              <a:ext uri="{FF2B5EF4-FFF2-40B4-BE49-F238E27FC236}">
                <a16:creationId xmlns:a16="http://schemas.microsoft.com/office/drawing/2014/main" id="{290C26A4-C3F3-1F1A-6905-A0F0F7FBAB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52318" y="4446233"/>
            <a:ext cx="4139682" cy="2388437"/>
          </a:xfrm>
          <a:prstGeom prst="rect">
            <a:avLst/>
          </a:prstGeom>
        </p:spPr>
      </p:pic>
    </p:spTree>
    <p:extLst>
      <p:ext uri="{BB962C8B-B14F-4D97-AF65-F5344CB8AC3E}">
        <p14:creationId xmlns:p14="http://schemas.microsoft.com/office/powerpoint/2010/main" val="383817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320" y="216776"/>
            <a:ext cx="10393208" cy="913417"/>
          </a:xfrm>
        </p:spPr>
        <p:txBody>
          <a:bodyPr>
            <a:normAutofit fontScale="90000"/>
          </a:bodyPr>
          <a:lstStyle/>
          <a:p>
            <a:r>
              <a:rPr lang="vi-VN"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Bài tập 3: Em đưa ra lời khuyên gì cho bạn trong tranh?</a:t>
            </a:r>
            <a:br>
              <a:rPr lang="vi-VN"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endPar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6" y="1240971"/>
            <a:ext cx="3970364" cy="55389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92" y="1319091"/>
            <a:ext cx="3946216" cy="55389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620" y="1319091"/>
            <a:ext cx="3826843" cy="5476131"/>
          </a:xfrm>
          <a:prstGeom prst="rect">
            <a:avLst/>
          </a:prstGeom>
        </p:spPr>
      </p:pic>
    </p:spTree>
    <p:extLst>
      <p:ext uri="{BB962C8B-B14F-4D97-AF65-F5344CB8AC3E}">
        <p14:creationId xmlns:p14="http://schemas.microsoft.com/office/powerpoint/2010/main" val="3661609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21"/>
            <a:ext cx="4797048" cy="3342011"/>
          </a:xfrm>
        </p:spPr>
        <p:txBody>
          <a:bodyPr>
            <a:normAutofit/>
          </a:bodyPr>
          <a:lstStyle/>
          <a:p>
            <a:pPr algn="just">
              <a:lnSpc>
                <a:spcPct val="150000"/>
              </a:lnSpc>
            </a:pPr>
            <a:r>
              <a:rPr lang="vi-VN" sz="2800" b="1" dirty="0">
                <a:solidFill>
                  <a:srgbClr val="C00000"/>
                </a:solidFill>
                <a:latin typeface="Cambria" panose="02040503050406030204" pitchFamily="18" charset="0"/>
                <a:ea typeface="Cambria" panose="02040503050406030204" pitchFamily="18" charset="0"/>
              </a:rPr>
              <a:t>Cậu nên tập trung vẽ tranh xong rồi xem tivi nhé! Như vậy sẽ tiết kiệm thời gian mà vẫn hoàn thành hết công việc  đấy!</a:t>
            </a:r>
            <a:endParaRPr lang="en-US" sz="2800" b="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69" y="105568"/>
            <a:ext cx="6071596" cy="62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113" l="0" r="100000">
                        <a14:foregroundMark x1="88830" y1="14539" x2="95390" y2="10461"/>
                        <a14:foregroundMark x1="64184" y1="50887" x2="65780" y2="54433"/>
                        <a14:foregroundMark x1="66312" y1="52660" x2="67199" y2="51241"/>
                        <a14:foregroundMark x1="70213" y1="49823" x2="70213" y2="49823"/>
                        <a14:foregroundMark x1="70213" y1="49823" x2="70213" y2="49823"/>
                        <a14:foregroundMark x1="68972" y1="51241" x2="67908" y2="51773"/>
                        <a14:foregroundMark x1="65426" y1="51773" x2="65426" y2="51773"/>
                        <a14:foregroundMark x1="63475" y1="52128" x2="63475" y2="52128"/>
                        <a14:foregroundMark x1="63298" y1="52660" x2="63298" y2="52660"/>
                        <a14:foregroundMark x1="63298" y1="52660" x2="62411" y2="54078"/>
                        <a14:foregroundMark x1="61879" y1="54078" x2="61879" y2="54078"/>
                        <a14:foregroundMark x1="60993" y1="54078" x2="60993" y2="54078"/>
                        <a14:foregroundMark x1="60993" y1="54078" x2="60993" y2="54078"/>
                        <a14:foregroundMark x1="60816" y1="53546" x2="60816" y2="53546"/>
                        <a14:foregroundMark x1="41489" y1="59574" x2="41489" y2="59574"/>
                        <a14:foregroundMark x1="40426" y1="60993" x2="40426" y2="60993"/>
                        <a14:foregroundMark x1="36348" y1="65957" x2="36348" y2="65957"/>
                        <a14:foregroundMark x1="37766" y1="62234" x2="37766" y2="62234"/>
                        <a14:foregroundMark x1="37766" y1="62234" x2="37766" y2="62234"/>
                        <a14:foregroundMark x1="37766" y1="62234" x2="37766" y2="62234"/>
                        <a14:foregroundMark x1="33865" y1="61879" x2="33865" y2="61879"/>
                        <a14:foregroundMark x1="29965" y1="65603" x2="29965" y2="65603"/>
                        <a14:foregroundMark x1="29965" y1="65603" x2="31915" y2="64184"/>
                        <a14:foregroundMark x1="55851" y1="70567" x2="55851" y2="70567"/>
                        <a14:foregroundMark x1="55851" y1="70567" x2="55851" y2="70567"/>
                        <a14:foregroundMark x1="45745" y1="16844" x2="45745" y2="16844"/>
                        <a14:foregroundMark x1="45390" y1="17199" x2="45390" y2="17199"/>
                        <a14:foregroundMark x1="45390" y1="17199" x2="43972" y2="18617"/>
                        <a14:foregroundMark x1="39007" y1="22872" x2="39007" y2="22872"/>
                        <a14:foregroundMark x1="39007" y1="22872" x2="39007" y2="22872"/>
                        <a14:foregroundMark x1="64716" y1="96277" x2="64716" y2="96277"/>
                        <a14:foregroundMark x1="64894" y1="94858" x2="65780" y2="93085"/>
                        <a14:foregroundMark x1="65780" y1="93085" x2="45922" y2="93085"/>
                        <a14:foregroundMark x1="44326" y1="93085" x2="47518" y2="98227"/>
                        <a14:foregroundMark x1="71809" y1="94858" x2="71809" y2="94858"/>
                        <a14:foregroundMark x1="71809" y1="94858" x2="71809" y2="94858"/>
                        <a14:foregroundMark x1="73227" y1="93085" x2="73227" y2="93085"/>
                        <a14:foregroundMark x1="73227" y1="93085" x2="73227" y2="93085"/>
                        <a14:foregroundMark x1="73227" y1="93085" x2="72695" y2="94858"/>
                        <a14:foregroundMark x1="71809" y1="95390" x2="71809" y2="95390"/>
                        <a14:foregroundMark x1="70390" y1="89007" x2="70390" y2="89007"/>
                        <a14:foregroundMark x1="75709" y1="89362" x2="76773" y2="89894"/>
                        <a14:foregroundMark x1="78191" y1="78901" x2="79787" y2="76950"/>
                        <a14:foregroundMark x1="80319" y1="76064" x2="81383" y2="74645"/>
                        <a14:foregroundMark x1="82270" y1="71986" x2="83333" y2="71099"/>
                        <a14:foregroundMark x1="84752" y1="67376" x2="85284" y2="65957"/>
                        <a14:foregroundMark x1="86170" y1="64184" x2="86170" y2="64184"/>
                        <a14:foregroundMark x1="86879" y1="59043" x2="86879" y2="56383"/>
                        <a14:foregroundMark x1="82447" y1="39362" x2="82447" y2="39362"/>
                        <a14:foregroundMark x1="81915" y1="36525" x2="81915" y2="36525"/>
                        <a14:foregroundMark x1="81738" y1="35638" x2="81738" y2="35638"/>
                        <a14:foregroundMark x1="67908" y1="19504" x2="51773" y2="13652"/>
                        <a14:backgroundMark x1="58865" y1="16844" x2="58865" y2="16844"/>
                        <a14:backgroundMark x1="60284" y1="16844" x2="60284" y2="16844"/>
                        <a14:backgroundMark x1="61879" y1="16844" x2="64184" y2="17199"/>
                        <a14:backgroundMark x1="64716" y1="17199" x2="64716" y2="17199"/>
                        <a14:backgroundMark x1="64894" y1="17199" x2="66844" y2="17730"/>
                        <a14:backgroundMark x1="67908" y1="17730" x2="67908" y2="17730"/>
                        <a14:backgroundMark x1="67908" y1="17730" x2="67908" y2="17730"/>
                        <a14:backgroundMark x1="51241" y1="12234" x2="51241" y2="12234"/>
                        <a14:backgroundMark x1="56206" y1="15426" x2="56206" y2="15426"/>
                      </a14:backgroundRemoval>
                    </a14:imgEffect>
                  </a14:imgLayer>
                </a14:imgProps>
              </a:ext>
              <a:ext uri="{28A0092B-C50C-407E-A947-70E740481C1C}">
                <a14:useLocalDpi xmlns:a14="http://schemas.microsoft.com/office/drawing/2010/main" val="0"/>
              </a:ext>
            </a:extLst>
          </a:blip>
          <a:stretch>
            <a:fillRect/>
          </a:stretch>
        </p:blipFill>
        <p:spPr>
          <a:xfrm>
            <a:off x="7410540" y="3872270"/>
            <a:ext cx="3819439" cy="2024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0955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lập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biểu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gồm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cần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rồi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 tập trung làm lần lượt từng việ</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một nhé!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Như</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kiệm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bỏ</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2" y="461246"/>
            <a:ext cx="5866727" cy="60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41711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dừng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trò</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điện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để</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dành</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giúp</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đỡ</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bố</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mẹ</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nhé</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F709969A-1910-8990-4E8D-296E590DD6BA}"/>
              </a:ext>
            </a:extLst>
          </p:cNvPr>
          <p:cNvPicPr>
            <a:picLocks noChangeAspect="1"/>
          </p:cNvPicPr>
          <p:nvPr/>
        </p:nvPicPr>
        <p:blipFill>
          <a:blip r:embed="rId4"/>
          <a:stretch>
            <a:fillRect/>
          </a:stretch>
        </p:blipFill>
        <p:spPr>
          <a:xfrm>
            <a:off x="266700" y="2733743"/>
            <a:ext cx="5829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59276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E44591A0-E3EE-B252-703A-53EC59A52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528" y="898909"/>
            <a:ext cx="7193903" cy="5791702"/>
          </a:xfrm>
          <a:prstGeom prst="rect">
            <a:avLst/>
          </a:prstGeom>
        </p:spPr>
      </p:pic>
    </p:spTree>
    <p:extLst>
      <p:ext uri="{BB962C8B-B14F-4D97-AF65-F5344CB8AC3E}">
        <p14:creationId xmlns:p14="http://schemas.microsoft.com/office/powerpoint/2010/main" val="37771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9067-F22B-A1E2-90F8-163812AB42B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65FE88-4224-F40C-F71E-C5389BDEB033}"/>
              </a:ext>
            </a:extLst>
          </p:cNvPr>
          <p:cNvPicPr>
            <a:picLocks noChangeAspect="1"/>
          </p:cNvPicPr>
          <p:nvPr/>
        </p:nvPicPr>
        <p:blipFill>
          <a:blip r:embed="rId3"/>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60C3F983-C2DA-FB4C-3A11-D16F655E7D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38400" y="2161541"/>
            <a:ext cx="7315200" cy="2513145"/>
          </a:xfrm>
          <a:prstGeom prst="rect">
            <a:avLst/>
          </a:prstGeom>
        </p:spPr>
      </p:pic>
      <p:pic>
        <p:nvPicPr>
          <p:cNvPr id="4" name="Picture 3">
            <a:extLst>
              <a:ext uri="{FF2B5EF4-FFF2-40B4-BE49-F238E27FC236}">
                <a16:creationId xmlns:a16="http://schemas.microsoft.com/office/drawing/2014/main" id="{46D0BFC2-56BC-079E-2E7A-D0DCFB940BDB}"/>
              </a:ext>
            </a:extLst>
          </p:cNvPr>
          <p:cNvPicPr>
            <a:picLocks noChangeAspect="1"/>
          </p:cNvPicPr>
          <p:nvPr/>
        </p:nvPicPr>
        <p:blipFill>
          <a:blip r:embed="rId5"/>
          <a:stretch>
            <a:fillRect/>
          </a:stretch>
        </p:blipFill>
        <p:spPr>
          <a:xfrm>
            <a:off x="8839200" y="2161541"/>
            <a:ext cx="2209800" cy="3192246"/>
          </a:xfrm>
          <a:prstGeom prst="rect">
            <a:avLst/>
          </a:prstGeom>
        </p:spPr>
      </p:pic>
      <p:pic>
        <p:nvPicPr>
          <p:cNvPr id="7" name="Picture 6">
            <a:extLst>
              <a:ext uri="{FF2B5EF4-FFF2-40B4-BE49-F238E27FC236}">
                <a16:creationId xmlns:a16="http://schemas.microsoft.com/office/drawing/2014/main" id="{670281F7-3ED5-6CD3-31CF-5085660C4247}"/>
              </a:ext>
            </a:extLst>
          </p:cNvPr>
          <p:cNvPicPr>
            <a:picLocks noChangeAspect="1"/>
          </p:cNvPicPr>
          <p:nvPr/>
        </p:nvPicPr>
        <p:blipFill>
          <a:blip r:embed="rId6"/>
          <a:stretch>
            <a:fillRect/>
          </a:stretch>
        </p:blipFill>
        <p:spPr>
          <a:xfrm>
            <a:off x="2981702" y="2767526"/>
            <a:ext cx="5944115" cy="1322947"/>
          </a:xfrm>
          <a:prstGeom prst="rect">
            <a:avLst/>
          </a:prstGeom>
        </p:spPr>
      </p:pic>
    </p:spTree>
    <p:extLst>
      <p:ext uri="{BB962C8B-B14F-4D97-AF65-F5344CB8AC3E}">
        <p14:creationId xmlns:p14="http://schemas.microsoft.com/office/powerpoint/2010/main" val="15373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71BF42F8-AA6E-4E13-8559-168DF656C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 y="0"/>
            <a:ext cx="12223439" cy="6858000"/>
          </a:xfrm>
          <a:prstGeom prst="rect">
            <a:avLst/>
          </a:prstGeom>
        </p:spPr>
      </p:pic>
      <p:sp>
        <p:nvSpPr>
          <p:cNvPr id="3" name="矩形 4">
            <a:extLst>
              <a:ext uri="{FF2B5EF4-FFF2-40B4-BE49-F238E27FC236}">
                <a16:creationId xmlns:a16="http://schemas.microsoft.com/office/drawing/2014/main"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id="{46C044DE-CD12-5C48-8ECD-3EF9526B89EB}"/>
              </a:ext>
            </a:extLst>
          </p:cNvPr>
          <p:cNvPicPr>
            <a:picLocks noChangeAspect="1"/>
          </p:cNvPicPr>
          <p:nvPr/>
        </p:nvPicPr>
        <p:blipFill>
          <a:blip r:embed="rId3"/>
          <a:stretch>
            <a:fillRect/>
          </a:stretch>
        </p:blipFill>
        <p:spPr>
          <a:xfrm>
            <a:off x="9934824" y="8117"/>
            <a:ext cx="2257176" cy="968305"/>
          </a:xfrm>
          <a:prstGeom prst="rect">
            <a:avLst/>
          </a:prstGeom>
        </p:spPr>
      </p:pic>
      <p:sp>
        <p:nvSpPr>
          <p:cNvPr id="11" name="TextBox 10"/>
          <p:cNvSpPr txBox="1"/>
          <p:nvPr/>
        </p:nvSpPr>
        <p:spPr>
          <a:xfrm>
            <a:off x="401201" y="889965"/>
            <a:ext cx="11112097" cy="523220"/>
          </a:xfrm>
          <a:prstGeom prst="rect">
            <a:avLst/>
          </a:prstGeom>
          <a:noFill/>
        </p:spPr>
        <p:txBody>
          <a:bodyPr wrap="square" rtlCol="0">
            <a:spAutoFit/>
          </a:bodyPr>
          <a:lstStyle/>
          <a:p>
            <a:pPr lvl="0"/>
            <a:r>
              <a:rPr lang="vi-VN" altLang="zh-CN" sz="2800" i="1" dirty="0">
                <a:solidFill>
                  <a:prstClr val="white"/>
                </a:solidFill>
                <a:ea typeface="方正粗圆_GBK" pitchFamily="65" charset="-122"/>
                <a:cs typeface="Times New Roman" panose="02020603050405020304" pitchFamily="18" charset="0"/>
              </a:rPr>
              <a:t>1.</a:t>
            </a:r>
            <a:r>
              <a:rPr lang="en-US" altLang="zh-CN" sz="2800" i="1" dirty="0">
                <a:solidFill>
                  <a:prstClr val="white"/>
                </a:solidFill>
                <a:ea typeface="方正粗圆_GBK" pitchFamily="65" charset="-122"/>
                <a:cs typeface="Times New Roman" panose="02020603050405020304" pitchFamily="18" charset="0"/>
              </a:rPr>
              <a:t>Chia </a:t>
            </a:r>
            <a:r>
              <a:rPr lang="en-US" altLang="zh-CN" sz="2800" i="1" dirty="0" err="1">
                <a:solidFill>
                  <a:prstClr val="white"/>
                </a:solidFill>
                <a:ea typeface="方正粗圆_GBK" pitchFamily="65" charset="-122"/>
                <a:cs typeface="Times New Roman" panose="02020603050405020304" pitchFamily="18" charset="0"/>
              </a:rPr>
              <a:t>sẻ</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những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việc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em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đã</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và</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sẽ</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để</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sử</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dụng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hợp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id="{4A76387F-6609-4C19-AB3A-21617D4903FA}"/>
              </a:ext>
            </a:extLst>
          </p:cNvPr>
          <p:cNvSpPr txBox="1"/>
          <p:nvPr/>
        </p:nvSpPr>
        <p:spPr>
          <a:xfrm>
            <a:off x="401201" y="1588338"/>
            <a:ext cx="11112097"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2. </a:t>
            </a:r>
            <a:r>
              <a:rPr lang="en-US" altLang="zh-CN" sz="2800" i="1" dirty="0" err="1">
                <a:solidFill>
                  <a:prstClr val="white"/>
                </a:solidFill>
                <a:ea typeface="方正粗圆_GBK" pitchFamily="65" charset="-122"/>
                <a:cs typeface="Times New Roman" panose="02020603050405020304" pitchFamily="18" charset="0"/>
              </a:rPr>
              <a:t>Lập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biểu</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cho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các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hoạt</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động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trong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tuần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theo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mẫu</a:t>
            </a:r>
            <a:r>
              <a:rPr lang="en-US" altLang="zh-CN" sz="2800" i="1" dirty="0">
                <a:solidFill>
                  <a:prstClr val="white"/>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graphicFrame>
        <p:nvGraphicFramePr>
          <p:cNvPr id="5" name="Table 6">
            <a:extLst>
              <a:ext uri="{FF2B5EF4-FFF2-40B4-BE49-F238E27FC236}">
                <a16:creationId xmlns:a16="http://schemas.microsoft.com/office/drawing/2014/main" id="{F6D414D2-A531-44C7-A31C-37EA90DA6BB5}"/>
              </a:ext>
            </a:extLst>
          </p:cNvPr>
          <p:cNvGraphicFramePr>
            <a:graphicFrameLocks noGrp="1"/>
          </p:cNvGraphicFramePr>
          <p:nvPr>
            <p:extLst>
              <p:ext uri="{D42A27DB-BD31-4B8C-83A1-F6EECF244321}">
                <p14:modId xmlns:p14="http://schemas.microsoft.com/office/powerpoint/2010/main" val="28968681"/>
              </p:ext>
            </p:extLst>
          </p:nvPr>
        </p:nvGraphicFramePr>
        <p:xfrm>
          <a:off x="549350" y="2717385"/>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val="2791495758"/>
                    </a:ext>
                  </a:extLst>
                </a:gridCol>
                <a:gridCol w="1420999">
                  <a:extLst>
                    <a:ext uri="{9D8B030D-6E8A-4147-A177-3AD203B41FA5}">
                      <a16:colId xmlns:a16="http://schemas.microsoft.com/office/drawing/2014/main" val="2996268019"/>
                    </a:ext>
                  </a:extLst>
                </a:gridCol>
                <a:gridCol w="1420999">
                  <a:extLst>
                    <a:ext uri="{9D8B030D-6E8A-4147-A177-3AD203B41FA5}">
                      <a16:colId xmlns:a16="http://schemas.microsoft.com/office/drawing/2014/main" val="2853974405"/>
                    </a:ext>
                  </a:extLst>
                </a:gridCol>
                <a:gridCol w="1420999">
                  <a:extLst>
                    <a:ext uri="{9D8B030D-6E8A-4147-A177-3AD203B41FA5}">
                      <a16:colId xmlns:a16="http://schemas.microsoft.com/office/drawing/2014/main" val="3168024284"/>
                    </a:ext>
                  </a:extLst>
                </a:gridCol>
                <a:gridCol w="1659301">
                  <a:extLst>
                    <a:ext uri="{9D8B030D-6E8A-4147-A177-3AD203B41FA5}">
                      <a16:colId xmlns:a16="http://schemas.microsoft.com/office/drawing/2014/main" val="3821155512"/>
                    </a:ext>
                  </a:extLst>
                </a:gridCol>
                <a:gridCol w="1182697">
                  <a:extLst>
                    <a:ext uri="{9D8B030D-6E8A-4147-A177-3AD203B41FA5}">
                      <a16:colId xmlns:a16="http://schemas.microsoft.com/office/drawing/2014/main" val="3009647356"/>
                    </a:ext>
                  </a:extLst>
                </a:gridCol>
                <a:gridCol w="1420999">
                  <a:extLst>
                    <a:ext uri="{9D8B030D-6E8A-4147-A177-3AD203B41FA5}">
                      <a16:colId xmlns:a16="http://schemas.microsoft.com/office/drawing/2014/main" val="188194985"/>
                    </a:ext>
                  </a:extLst>
                </a:gridCol>
                <a:gridCol w="1420999">
                  <a:extLst>
                    <a:ext uri="{9D8B030D-6E8A-4147-A177-3AD203B41FA5}">
                      <a16:colId xmlns:a16="http://schemas.microsoft.com/office/drawing/2014/main" val="1563498013"/>
                    </a:ext>
                  </a:extLst>
                </a:gridCol>
              </a:tblGrid>
              <a:tr h="818917">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721534581"/>
                  </a:ext>
                </a:extLst>
              </a:tr>
            </a:tbl>
          </a:graphicData>
        </a:graphic>
      </p:graphicFrame>
    </p:spTree>
    <p:extLst>
      <p:ext uri="{BB962C8B-B14F-4D97-AF65-F5344CB8AC3E}">
        <p14:creationId xmlns:p14="http://schemas.microsoft.com/office/powerpoint/2010/main" val="2906675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18552-9497-F4CE-C2D7-E923907866FD}"/>
              </a:ext>
            </a:extLst>
          </p:cNvPr>
          <p:cNvSpPr>
            <a:spLocks noGrp="1"/>
          </p:cNvSpPr>
          <p:nvPr>
            <p:ph type="title"/>
          </p:nvPr>
        </p:nvSpPr>
        <p:spPr/>
        <p:txBody>
          <a:bodyPr/>
          <a:lstStyle/>
          <a:p>
            <a:pPr algn="ctr"/>
            <a:endParaRPr lang="en-US" sz="4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CDEED1B-4197-35A2-FB07-E61A3514E2E0}"/>
              </a:ext>
            </a:extLst>
          </p:cNvPr>
          <p:cNvSpPr txBox="1"/>
          <p:nvPr/>
        </p:nvSpPr>
        <p:spPr>
          <a:xfrm>
            <a:off x="1503680" y="248585"/>
            <a:ext cx="91517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Xây</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dựng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thời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gian</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biểu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cho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một</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ngày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endParaRPr>
          </a:p>
        </p:txBody>
      </p:sp>
      <p:pic>
        <p:nvPicPr>
          <p:cNvPr id="8" name="Hình ảnh 8">
            <a:extLst>
              <a:ext uri="{FF2B5EF4-FFF2-40B4-BE49-F238E27FC236}">
                <a16:creationId xmlns:a16="http://schemas.microsoft.com/office/drawing/2014/main" id="{A94CF5C0-990E-DE90-D0D0-FD307C641BCD}"/>
              </a:ext>
            </a:extLst>
          </p:cNvPr>
          <p:cNvPicPr>
            <a:picLocks noChangeAspect="1"/>
          </p:cNvPicPr>
          <p:nvPr/>
        </p:nvPicPr>
        <p:blipFill>
          <a:blip r:embed="rId3"/>
          <a:stretch>
            <a:fillRect/>
          </a:stretch>
        </p:blipFill>
        <p:spPr>
          <a:xfrm>
            <a:off x="1883231" y="1373522"/>
            <a:ext cx="7968342" cy="52405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26271933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66DE39-8E0B-4C37-9516-1B5603FE6486}"/>
              </a:ext>
            </a:extLst>
          </p:cNvPr>
          <p:cNvPicPr>
            <a:picLocks noChangeAspect="1"/>
          </p:cNvPicPr>
          <p:nvPr/>
        </p:nvPicPr>
        <p:blipFill>
          <a:blip r:embed="rId3"/>
          <a:stretch>
            <a:fillRect/>
          </a:stretch>
        </p:blipFill>
        <p:spPr>
          <a:xfrm>
            <a:off x="-23814" y="0"/>
            <a:ext cx="12215813" cy="6858000"/>
          </a:xfrm>
          <a:prstGeom prst="rect">
            <a:avLst/>
          </a:prstGeom>
        </p:spPr>
      </p:pic>
      <p:pic>
        <p:nvPicPr>
          <p:cNvPr id="2" name="Picture 1">
            <a:extLst>
              <a:ext uri="{FF2B5EF4-FFF2-40B4-BE49-F238E27FC236}">
                <a16:creationId xmlns:a16="http://schemas.microsoft.com/office/drawing/2014/main" id="{DACF085B-D9EA-9DAC-2A88-4AB1C58C66B8}"/>
              </a:ext>
            </a:extLst>
          </p:cNvPr>
          <p:cNvPicPr>
            <a:picLocks noChangeAspect="1"/>
          </p:cNvPicPr>
          <p:nvPr/>
        </p:nvPicPr>
        <p:blipFill>
          <a:blip r:embed="rId4"/>
          <a:stretch>
            <a:fillRect/>
          </a:stretch>
        </p:blipFill>
        <p:spPr>
          <a:xfrm>
            <a:off x="1241284" y="1028192"/>
            <a:ext cx="10495060" cy="4681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5427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 fill="hold"/>
                                        <p:tgtEl>
                                          <p:spTgt spid="2"/>
                                        </p:tgtEl>
                                        <p:attrNameLst>
                                          <p:attrName>ppt_w</p:attrName>
                                        </p:attrNameLst>
                                      </p:cBhvr>
                                      <p:tavLst>
                                        <p:tav tm="0">
                                          <p:val>
                                            <p:fltVal val="0"/>
                                          </p:val>
                                        </p:tav>
                                        <p:tav tm="100000">
                                          <p:val>
                                            <p:strVal val="#ppt_w"/>
                                          </p:val>
                                        </p:tav>
                                      </p:tavLst>
                                    </p:anim>
                                    <p:anim calcmode="lin" valueType="num">
                                      <p:cBhvr>
                                        <p:cTn id="8" dur="1900" fill="hold"/>
                                        <p:tgtEl>
                                          <p:spTgt spid="2"/>
                                        </p:tgtEl>
                                        <p:attrNameLst>
                                          <p:attrName>ppt_h</p:attrName>
                                        </p:attrNameLst>
                                      </p:cBhvr>
                                      <p:tavLst>
                                        <p:tav tm="0">
                                          <p:val>
                                            <p:fltVal val="0"/>
                                          </p:val>
                                        </p:tav>
                                        <p:tav tm="100000">
                                          <p:val>
                                            <p:strVal val="#ppt_h"/>
                                          </p:val>
                                        </p:tav>
                                      </p:tavLst>
                                    </p:anim>
                                    <p:anim calcmode="lin" valueType="num">
                                      <p:cBhvr>
                                        <p:cTn id="9" dur="1900" fill="hold"/>
                                        <p:tgtEl>
                                          <p:spTgt spid="2"/>
                                        </p:tgtEl>
                                        <p:attrNameLst>
                                          <p:attrName>style.rotation</p:attrName>
                                        </p:attrNameLst>
                                      </p:cBhvr>
                                      <p:tavLst>
                                        <p:tav tm="0">
                                          <p:val>
                                            <p:fltVal val="90"/>
                                          </p:val>
                                        </p:tav>
                                        <p:tav tm="100000">
                                          <p:val>
                                            <p:fltVal val="0"/>
                                          </p:val>
                                        </p:tav>
                                      </p:tavLst>
                                    </p:anim>
                                    <p:animEffect transition="in" filter="fade">
                                      <p:cBhvr>
                                        <p:cTn id="10" dur="1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EF0361C-CDAD-4143-9583-50202B9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154E522-159F-4E96-82E3-BB63B454C9E3}"/>
              </a:ext>
            </a:extLst>
          </p:cNvPr>
          <p:cNvPicPr>
            <a:picLocks noChangeAspect="1"/>
          </p:cNvPicPr>
          <p:nvPr/>
        </p:nvPicPr>
        <p:blipFill>
          <a:blip r:embed="rId4"/>
          <a:stretch>
            <a:fillRect/>
          </a:stretch>
        </p:blipFill>
        <p:spPr>
          <a:xfrm>
            <a:off x="2675863" y="2005460"/>
            <a:ext cx="6474513" cy="2847079"/>
          </a:xfrm>
          <a:prstGeom prst="rect">
            <a:avLst/>
          </a:prstGeom>
        </p:spPr>
      </p:pic>
    </p:spTree>
    <p:extLst>
      <p:ext uri="{BB962C8B-B14F-4D97-AF65-F5344CB8AC3E}">
        <p14:creationId xmlns:p14="http://schemas.microsoft.com/office/powerpoint/2010/main" val="1072068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naptik.vn_vK3zk">
            <a:hlinkClick r:id="" action="ppaction://media"/>
            <a:extLst>
              <a:ext uri="{FF2B5EF4-FFF2-40B4-BE49-F238E27FC236}">
                <a16:creationId xmlns:a16="http://schemas.microsoft.com/office/drawing/2014/main" id="{A7C641A3-095A-B214-9236-F83A21343E41}"/>
              </a:ext>
            </a:extLst>
          </p:cNvPr>
          <p:cNvPicPr>
            <a:picLocks noChangeAspect="1"/>
          </p:cNvPicPr>
          <p:nvPr>
            <a:videoFile r:link="rId1"/>
            <p:extLst>
              <p:ext uri="{DAA4B4D4-6D71-4841-9C94-3DE7FCFB9230}">
                <p14:media xmlns:p14="http://schemas.microsoft.com/office/powerpoint/2010/main" r:embed="rId2">
                  <p14:trim end="13739"/>
                </p14:media>
              </p:ext>
            </p:extLst>
          </p:nvPr>
        </p:nvPicPr>
        <p:blipFill>
          <a:blip r:embed="rId4"/>
          <a:stretch>
            <a:fillRect/>
          </a:stretch>
        </p:blipFill>
        <p:spPr>
          <a:xfrm>
            <a:off x="1" y="0"/>
            <a:ext cx="12191234" cy="6400800"/>
          </a:xfrm>
          <a:prstGeom prst="rect">
            <a:avLst/>
          </a:prstGeom>
        </p:spPr>
      </p:pic>
    </p:spTree>
    <p:extLst>
      <p:ext uri="{BB962C8B-B14F-4D97-AF65-F5344CB8AC3E}">
        <p14:creationId xmlns:p14="http://schemas.microsoft.com/office/powerpoint/2010/main" val="14468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id="{DF1166E1-9015-31A9-64C3-0272E450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67" y="1597889"/>
            <a:ext cx="8315665" cy="6425741"/>
          </a:xfrm>
          <a:prstGeom prst="rect">
            <a:avLst/>
          </a:prstGeom>
        </p:spPr>
      </p:pic>
    </p:spTree>
    <p:extLst>
      <p:ext uri="{BB962C8B-B14F-4D97-AF65-F5344CB8AC3E}">
        <p14:creationId xmlns:p14="http://schemas.microsoft.com/office/powerpoint/2010/main" val="42783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2516623" y="336727"/>
            <a:ext cx="8864700" cy="601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000" b="1" dirty="0">
                <a:solidFill>
                  <a:srgbClr val="FF0000"/>
                </a:solidFill>
              </a:rPr>
              <a:t>Em đồng tình hoặc không đồng tình với việc làm của bạn nào vì sao ?</a:t>
            </a:r>
            <a:endParaRPr lang="en-US" sz="2000" b="1" dirty="0">
              <a:solidFill>
                <a:srgbClr val="FF0000"/>
              </a:solidFill>
              <a:latin typeface="Goudy Stout"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83" y="1015492"/>
            <a:ext cx="8663514" cy="27796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83" y="3795167"/>
            <a:ext cx="8663512" cy="2976437"/>
          </a:xfrm>
          <a:prstGeom prst="rect">
            <a:avLst/>
          </a:prstGeom>
        </p:spPr>
      </p:pic>
      <p:pic>
        <p:nvPicPr>
          <p:cNvPr id="9" name="Picture 8">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2" y="-72672"/>
            <a:ext cx="2516623" cy="818794"/>
          </a:xfrm>
          <a:prstGeom prst="rect">
            <a:avLst/>
          </a:prstGeom>
        </p:spPr>
      </p:pic>
    </p:spTree>
    <p:extLst>
      <p:ext uri="{BB962C8B-B14F-4D97-AF65-F5344CB8AC3E}">
        <p14:creationId xmlns:p14="http://schemas.microsoft.com/office/powerpoint/2010/main" val="1642184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advTm="371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snaptik.vn_KWDT1">
            <a:hlinkClick r:id="" action="ppaction://media"/>
            <a:extLst>
              <a:ext uri="{FF2B5EF4-FFF2-40B4-BE49-F238E27FC236}">
                <a16:creationId xmlns:a16="http://schemas.microsoft.com/office/drawing/2014/main" id="{CE2488B4-8A62-D35B-27FB-878E888FCF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7122" y="464790"/>
            <a:ext cx="6663559" cy="5566833"/>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91887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802" y="732056"/>
            <a:ext cx="9650396" cy="4968947"/>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8397" y="516771"/>
            <a:ext cx="1863218" cy="1863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45F743-88F1-40F9-846D-597ED886F4A7}"/>
              </a:ext>
            </a:extLst>
          </p:cNvPr>
          <p:cNvSpPr txBox="1"/>
          <p:nvPr/>
        </p:nvSpPr>
        <p:spPr>
          <a:xfrm>
            <a:off x="831993" y="6064013"/>
            <a:ext cx="10236425" cy="553998"/>
          </a:xfrm>
          <a:prstGeom prst="rect">
            <a:avLst/>
          </a:prstGeom>
          <a:noFill/>
        </p:spPr>
        <p:txBody>
          <a:bodyPr wrap="square" rtlCol="0">
            <a:spAutoFit/>
          </a:bodyPr>
          <a:lstStyle/>
          <a:p>
            <a:pPr algn="ctr"/>
            <a:r>
              <a:rPr lang="vi-VN" sz="3000" dirty="0">
                <a:latin typeface="+mj-lt"/>
              </a:rPr>
              <a:t>Ngọc</a:t>
            </a:r>
            <a:r>
              <a:rPr lang="en-US" sz="3000" dirty="0">
                <a:latin typeface="+mj-lt"/>
              </a:rPr>
              <a:t> </a:t>
            </a:r>
            <a:r>
              <a:rPr lang="vi-VN" sz="3000" dirty="0">
                <a:latin typeface="+mj-lt"/>
              </a:rPr>
              <a:t>luôn </a:t>
            </a:r>
            <a:r>
              <a:rPr lang="en-US" sz="3000" dirty="0" err="1">
                <a:latin typeface="Times New Roman" panose="02020603050405020304" pitchFamily="18" charset="0"/>
                <a:cs typeface="Times New Roman" panose="02020603050405020304" pitchFamily="18" charset="0"/>
              </a:rPr>
              <a:t>ghi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nhớ</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làm</a:t>
            </a:r>
            <a:r>
              <a:rPr lang="vi-VN" sz="3000" dirty="0">
                <a:latin typeface="+mj-lt"/>
              </a:rPr>
              <a:t>.</a:t>
            </a:r>
            <a:endParaRPr lang="en-US" sz="3000" dirty="0">
              <a:latin typeface="+mj-lt"/>
            </a:endParaRPr>
          </a:p>
        </p:txBody>
      </p:sp>
    </p:spTree>
    <p:extLst>
      <p:ext uri="{BB962C8B-B14F-4D97-AF65-F5344CB8AC3E}">
        <p14:creationId xmlns:p14="http://schemas.microsoft.com/office/powerpoint/2010/main" val="22002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157428" y="1278847"/>
            <a:ext cx="1445709" cy="1493637"/>
          </a:xfrm>
          <a:prstGeom prst="rect">
            <a:avLst/>
          </a:prstGeom>
        </p:spPr>
      </p:pic>
      <p:sp>
        <p:nvSpPr>
          <p:cNvPr id="6" name="TextBox 5">
            <a:extLst>
              <a:ext uri="{FF2B5EF4-FFF2-40B4-BE49-F238E27FC236}">
                <a16:creationId xmlns:a16="http://schemas.microsoft.com/office/drawing/2014/main" id="{CA103861-D2DC-4D86-8625-EE80E031FE26}"/>
              </a:ext>
            </a:extLst>
          </p:cNvPr>
          <p:cNvSpPr txBox="1"/>
          <p:nvPr/>
        </p:nvSpPr>
        <p:spPr>
          <a:xfrm>
            <a:off x="1377485" y="6048624"/>
            <a:ext cx="9037467" cy="584775"/>
          </a:xfrm>
          <a:prstGeom prst="rect">
            <a:avLst/>
          </a:prstGeom>
          <a:noFill/>
        </p:spPr>
        <p:txBody>
          <a:bodyPr wrap="square" rtlCol="0">
            <a:spAutoFit/>
          </a:bodyPr>
          <a:lstStyle/>
          <a:p>
            <a:pPr algn="ctr"/>
            <a:r>
              <a:rPr lang="vi-VN" sz="3200" dirty="0">
                <a:latin typeface="UTM Avo" panose="02040603050506020204" pitchFamily="18" charset="0"/>
              </a:rPr>
              <a:t>Trang dành hết thời gian rảnh rỗi để xem tivi</a:t>
            </a:r>
            <a:endParaRPr lang="en-US" sz="3200" dirty="0">
              <a:latin typeface="UTM Avo" panose="020406030505060202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66ACBB95-07DE-1D29-7A25-220C1098C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018" y="304302"/>
            <a:ext cx="9347541" cy="5519723"/>
          </a:xfrm>
          <a:prstGeom prst="rect">
            <a:avLst/>
          </a:prstGeom>
        </p:spPr>
      </p:pic>
    </p:spTree>
    <p:extLst>
      <p:ext uri="{BB962C8B-B14F-4D97-AF65-F5344CB8AC3E}">
        <p14:creationId xmlns:p14="http://schemas.microsoft.com/office/powerpoint/2010/main" val="262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11" y="472440"/>
            <a:ext cx="10345109" cy="5144587"/>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8077" l="10000" r="90000"/>
                    </a14:imgEffect>
                  </a14:imgLayer>
                </a14:imgProps>
              </a:ext>
            </a:extLst>
          </a:blip>
          <a:srcRect l="22013" t="-527" r="22064" b="527"/>
          <a:stretch/>
        </p:blipFill>
        <p:spPr>
          <a:xfrm>
            <a:off x="76201" y="1041608"/>
            <a:ext cx="1445709" cy="1493637"/>
          </a:xfrm>
          <a:prstGeom prst="rect">
            <a:avLst/>
          </a:prstGeom>
        </p:spPr>
      </p:pic>
      <p:sp>
        <p:nvSpPr>
          <p:cNvPr id="6" name="TextBox 5">
            <a:extLst>
              <a:ext uri="{FF2B5EF4-FFF2-40B4-BE49-F238E27FC236}">
                <a16:creationId xmlns:a16="http://schemas.microsoft.com/office/drawing/2014/main" id="{08134819-DBD1-4E22-A7DF-FD6E9396E091}"/>
              </a:ext>
            </a:extLst>
          </p:cNvPr>
          <p:cNvSpPr txBox="1"/>
          <p:nvPr/>
        </p:nvSpPr>
        <p:spPr>
          <a:xfrm>
            <a:off x="580053" y="5893807"/>
            <a:ext cx="10463767" cy="584775"/>
          </a:xfrm>
          <a:prstGeom prst="rect">
            <a:avLst/>
          </a:prstGeom>
          <a:noFill/>
        </p:spPr>
        <p:txBody>
          <a:bodyPr wrap="square" rtlCol="0">
            <a:spAutoFit/>
          </a:bodyPr>
          <a:lstStyle/>
          <a:p>
            <a:pPr algn="ctr"/>
            <a:r>
              <a:rPr lang="en-US" sz="3200" dirty="0">
                <a:latin typeface="UTM Avo" panose="02040603050506020204" pitchFamily="18" charset="0"/>
              </a:rPr>
              <a:t>T</a:t>
            </a:r>
            <a:r>
              <a:rPr lang="vi-VN" sz="3200" dirty="0">
                <a:latin typeface="UTM Avo" panose="02040603050506020204" pitchFamily="18" charset="0"/>
              </a:rPr>
              <a:t>iến thường</a:t>
            </a:r>
            <a:r>
              <a:rPr lang="en-US" sz="3200" dirty="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đồ</a:t>
            </a:r>
            <a:r>
              <a:rPr lang="en-US" sz="3200" dirty="0">
                <a:latin typeface="UTM Avo" panose="02040603050506020204" pitchFamily="18" charset="0"/>
              </a:rPr>
              <a:t> </a:t>
            </a:r>
            <a:r>
              <a:rPr lang="en-US" sz="3200" dirty="0" err="1">
                <a:latin typeface="UTM Avo" panose="02040603050506020204" pitchFamily="18" charset="0"/>
              </a:rPr>
              <a:t>chơi</a:t>
            </a:r>
            <a:r>
              <a:rPr lang="vi-VN" sz="3200" dirty="0">
                <a:latin typeface="UTM Avo" panose="02040603050506020204" pitchFamily="18" charset="0"/>
              </a:rPr>
              <a:t> trong giờ học</a:t>
            </a:r>
            <a:endParaRPr lang="en-US" sz="3200" dirty="0">
              <a:latin typeface="UTM Avo" panose="02040603050506020204" pitchFamily="18" charset="0"/>
            </a:endParaRPr>
          </a:p>
        </p:txBody>
      </p:sp>
    </p:spTree>
    <p:extLst>
      <p:ext uri="{BB962C8B-B14F-4D97-AF65-F5344CB8AC3E}">
        <p14:creationId xmlns:p14="http://schemas.microsoft.com/office/powerpoint/2010/main" val="39159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1|0.9"/>
</p:tagLst>
</file>

<file path=ppt/tags/tag2.xml><?xml version="1.0" encoding="utf-8"?>
<p:tagLst xmlns:a="http://schemas.openxmlformats.org/drawingml/2006/main" xmlns:r="http://schemas.openxmlformats.org/officeDocument/2006/relationships" xmlns:p="http://schemas.openxmlformats.org/presentationml/2006/main">
  <p:tag name="TIMING" val="|0.9|22.9|1.4"/>
</p:tagLst>
</file>

<file path=ppt/tags/tag3.xml><?xml version="1.0" encoding="utf-8"?>
<p:tagLst xmlns:a="http://schemas.openxmlformats.org/drawingml/2006/main" xmlns:r="http://schemas.openxmlformats.org/officeDocument/2006/relationships" xmlns:p="http://schemas.openxmlformats.org/presentationml/2006/main">
  <p:tag name="TIMING" val="|0.9|22.9|1.4"/>
</p:tagLst>
</file>

<file path=ppt/tags/tag4.xml><?xml version="1.0" encoding="utf-8"?>
<p:tagLst xmlns:a="http://schemas.openxmlformats.org/drawingml/2006/main" xmlns:r="http://schemas.openxmlformats.org/officeDocument/2006/relationships" xmlns:p="http://schemas.openxmlformats.org/presentationml/2006/main">
  <p:tag name="TIMING" val="|0.9|22.9|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442</Words>
  <Application>Microsoft Office PowerPoint</Application>
  <PresentationFormat>Widescreen</PresentationFormat>
  <Paragraphs>40</Paragraphs>
  <Slides>23</Slides>
  <Notes>4</Notes>
  <HiddenSlides>0</HiddenSlides>
  <MMClips>6</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等线</vt:lpstr>
      <vt:lpstr>Microsoft YaHei</vt:lpstr>
      <vt:lpstr>Arial</vt:lpstr>
      <vt:lpstr>Averta Std CY Bold</vt:lpstr>
      <vt:lpstr>Calibri</vt:lpstr>
      <vt:lpstr>Calibri Light</vt:lpstr>
      <vt:lpstr>Cambria</vt:lpstr>
      <vt:lpstr>Courier New</vt:lpstr>
      <vt:lpstr>Goudy Stout</vt:lpstr>
      <vt:lpstr>Quicksand Medium</vt:lpstr>
      <vt:lpstr>Times New Roman</vt:lpstr>
      <vt:lpstr>UTM Avo</vt:lpstr>
      <vt:lpstr>方正粗圆_GBK</vt:lpstr>
      <vt:lpstr>Office Theme</vt:lpstr>
      <vt:lpstr>1_Office Theme</vt:lpstr>
      <vt:lpstr>Hoạt động</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Nếu Tùng thường xuyên đi ngủ muộn thì điều gì sẽ xảy ra ?     A. Ít thời gian nghỉ ngơi     B. Ảnh hưởng đến sức khỏe và học tập.     C. Dễ bị ngủ quên, thức dậy muộn vào sáng hôm sau     D. Tất cả đáp án trên  </vt:lpstr>
      <vt:lpstr>Câu 2: Điều gì sẽ xảy ra khi Minh luôn thực hiện đúng giờ học, giờ chơi và tranh thủ thời gian làm việc nhà ?    A. Minh là người biết sử dụng thời gian hợp lí.    B. Minh sẽ hoàn thành tốt công việc    C. Minh có thời gian vui chơi, giải trí    D. Tất cả đáp án trên </vt:lpstr>
      <vt:lpstr>Bài tập 3: Em đưa ra lời khuyên gì cho bạn trong tranh? </vt:lpstr>
      <vt:lpstr>Cậu nên tập trung vẽ tranh xong rồi xem tivi nhé! Như vậy sẽ tiết kiệm thời gian mà vẫn hoàn thành hết công việc  đấy!</vt:lpstr>
      <vt:lpstr>Cậu nên lập thời gian biểu gồm các công việc cần làm rồi cứ tập trung làm lần lượt từng việc một nhé! Như vậy sẽ tiết kiệm thời gian mà không bỏ sót công việc nào.</vt:lpstr>
      <vt:lpstr>Chiến ơi, cậu nên dừng chơi trò chơi điện tử để dành thời gian giúp đỡ bố mẹ công việc nhà nhé!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chi quynh</cp:lastModifiedBy>
  <cp:revision>119</cp:revision>
  <dcterms:created xsi:type="dcterms:W3CDTF">2021-07-11T12:17:36Z</dcterms:created>
  <dcterms:modified xsi:type="dcterms:W3CDTF">2025-11-25T05:17:05Z</dcterms:modified>
</cp:coreProperties>
</file>