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Lst>
  <p:notesMasterIdLst>
    <p:notesMasterId r:id="rId23"/>
  </p:notesMasterIdLst>
  <p:sldIdLst>
    <p:sldId id="555" r:id="rId4"/>
    <p:sldId id="358" r:id="rId5"/>
    <p:sldId id="521" r:id="rId6"/>
    <p:sldId id="333" r:id="rId7"/>
    <p:sldId id="334" r:id="rId8"/>
    <p:sldId id="547" r:id="rId9"/>
    <p:sldId id="336" r:id="rId10"/>
    <p:sldId id="311" r:id="rId11"/>
    <p:sldId id="335" r:id="rId12"/>
    <p:sldId id="523" r:id="rId13"/>
    <p:sldId id="524" r:id="rId14"/>
    <p:sldId id="256" r:id="rId15"/>
    <p:sldId id="548" r:id="rId16"/>
    <p:sldId id="550" r:id="rId17"/>
    <p:sldId id="549" r:id="rId18"/>
    <p:sldId id="542" r:id="rId19"/>
    <p:sldId id="541" r:id="rId20"/>
    <p:sldId id="552" r:id="rId21"/>
    <p:sldId id="55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6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7C130-C010-4207-9E73-BF9274BAA34A}"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AD5-C47B-48D7-A90C-560F7FD62FE7}" type="slidenum">
              <a:rPr lang="en-US" smtClean="0"/>
              <a:t>‹#›</a:t>
            </a:fld>
            <a:endParaRPr lang="en-US"/>
          </a:p>
        </p:txBody>
      </p:sp>
    </p:spTree>
    <p:extLst>
      <p:ext uri="{BB962C8B-B14F-4D97-AF65-F5344CB8AC3E}">
        <p14:creationId xmlns:p14="http://schemas.microsoft.com/office/powerpoint/2010/main" val="112565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F09849E-9011-4D69-9F1A-9BE227B7078D}" type="slidenum">
              <a:rPr lang="en-US" smtClean="0"/>
              <a:t>1</a:t>
            </a:fld>
            <a:endParaRPr lang="en-US"/>
          </a:p>
        </p:txBody>
      </p:sp>
    </p:spTree>
    <p:extLst>
      <p:ext uri="{BB962C8B-B14F-4D97-AF65-F5344CB8AC3E}">
        <p14:creationId xmlns:p14="http://schemas.microsoft.com/office/powerpoint/2010/main" val="28964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2</a:t>
            </a:fld>
            <a:endParaRPr lang="en-US"/>
          </a:p>
        </p:txBody>
      </p:sp>
    </p:spTree>
    <p:extLst>
      <p:ext uri="{BB962C8B-B14F-4D97-AF65-F5344CB8AC3E}">
        <p14:creationId xmlns:p14="http://schemas.microsoft.com/office/powerpoint/2010/main" val="413258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05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5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6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2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14</a:t>
            </a:fld>
            <a:endParaRPr lang="en-US"/>
          </a:p>
        </p:txBody>
      </p:sp>
    </p:spTree>
    <p:extLst>
      <p:ext uri="{BB962C8B-B14F-4D97-AF65-F5344CB8AC3E}">
        <p14:creationId xmlns:p14="http://schemas.microsoft.com/office/powerpoint/2010/main" val="237269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00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644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2006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9315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4764456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7091581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7343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571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405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744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4364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1080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102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1731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284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3776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47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4134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700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252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14488224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9972461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566251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8549370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9106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52210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9519051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243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0382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683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33709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5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822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213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293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4220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691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647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82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97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201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242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62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250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911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0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6156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1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753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025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1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96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331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19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653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966227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0454100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25466776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36975234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54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685443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80700-5D63-4E81-AC36-D158E29CA293}"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7294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8.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svg"/><Relationship Id="rId18" Type="http://schemas.openxmlformats.org/officeDocument/2006/relationships/image" Target="../media/image18.png"/><Relationship Id="rId3" Type="http://schemas.openxmlformats.org/officeDocument/2006/relationships/image" Target="../media/image7.jpeg"/><Relationship Id="rId21" Type="http://schemas.openxmlformats.org/officeDocument/2006/relationships/image" Target="../media/image20.jpeg"/><Relationship Id="rId7" Type="http://schemas.openxmlformats.org/officeDocument/2006/relationships/image" Target="../media/image11.jpeg"/><Relationship Id="rId12" Type="http://schemas.openxmlformats.org/officeDocument/2006/relationships/image" Target="../media/image15.png"/><Relationship Id="rId17" Type="http://schemas.openxmlformats.org/officeDocument/2006/relationships/image" Target="../media/image19.svg"/><Relationship Id="rId25"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2.svg"/><Relationship Id="rId1" Type="http://schemas.openxmlformats.org/officeDocument/2006/relationships/slideLayout" Target="../slideLayouts/slideLayout42.xml"/><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3.png"/><Relationship Id="rId5" Type="http://schemas.openxmlformats.org/officeDocument/2006/relationships/image" Target="../media/image9.png"/><Relationship Id="rId15" Type="http://schemas.openxmlformats.org/officeDocument/2006/relationships/image" Target="../media/image17.svg"/><Relationship Id="rId23" Type="http://schemas.openxmlformats.org/officeDocument/2006/relationships/image" Target="../media/image22.png"/><Relationship Id="rId10" Type="http://schemas.openxmlformats.org/officeDocument/2006/relationships/image" Target="../media/image12.svg"/><Relationship Id="rId19"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slide" Target="slide6.xml"/><Relationship Id="rId2" Type="http://schemas.openxmlformats.org/officeDocument/2006/relationships/image" Target="../media/image31.jpg"/><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2.wav"/><Relationship Id="rId7"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0.gif"/><Relationship Id="rId10" Type="http://schemas.openxmlformats.org/officeDocument/2006/relationships/slide" Target="slide7.xml"/><Relationship Id="rId4" Type="http://schemas.openxmlformats.org/officeDocument/2006/relationships/image" Target="../media/image31.jp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2.wav"/><Relationship Id="rId7"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0.gif"/><Relationship Id="rId10" Type="http://schemas.openxmlformats.org/officeDocument/2006/relationships/slide" Target="slide8.xml"/><Relationship Id="rId4" Type="http://schemas.openxmlformats.org/officeDocument/2006/relationships/image" Target="../media/image31.jp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BEB1B2B-6C0A-6356-AADF-04944FBAE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390"/>
            <a:ext cx="12192001" cy="6848610"/>
          </a:xfrm>
          <a:prstGeom prst="rect">
            <a:avLst/>
          </a:prstGeom>
        </p:spPr>
      </p:pic>
      <p:sp>
        <p:nvSpPr>
          <p:cNvPr id="6" name="TextBox 5">
            <a:extLst>
              <a:ext uri="{FF2B5EF4-FFF2-40B4-BE49-F238E27FC236}">
                <a16:creationId xmlns:a16="http://schemas.microsoft.com/office/drawing/2014/main" id="{C9FBABA7-9883-ECB9-7DA9-8452E17D3D20}"/>
              </a:ext>
            </a:extLst>
          </p:cNvPr>
          <p:cNvSpPr txBox="1"/>
          <p:nvPr/>
        </p:nvSpPr>
        <p:spPr>
          <a:xfrm>
            <a:off x="401320" y="1653960"/>
            <a:ext cx="11978640" cy="1077218"/>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MÔN </a:t>
            </a:r>
            <a:r>
              <a:rPr lang="vi-VN"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LỊCH SỬ &amp; ĐỊA LÍ</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a:p>
            <a:pPr algn="ct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 TRÌNH GIÁO DỤC PHỔ THÔNG 2018</a:t>
            </a:r>
          </a:p>
        </p:txBody>
      </p:sp>
      <p:sp>
        <p:nvSpPr>
          <p:cNvPr id="7" name="Text Box 32">
            <a:extLst>
              <a:ext uri="{FF2B5EF4-FFF2-40B4-BE49-F238E27FC236}">
                <a16:creationId xmlns:a16="http://schemas.microsoft.com/office/drawing/2014/main" id="{6307C5CE-F17C-112A-D1D1-26A6B5A54E34}"/>
              </a:ext>
            </a:extLst>
          </p:cNvPr>
          <p:cNvSpPr txBox="1">
            <a:spLocks noChangeArrowheads="1"/>
          </p:cNvSpPr>
          <p:nvPr/>
        </p:nvSpPr>
        <p:spPr bwMode="auto">
          <a:xfrm>
            <a:off x="2165076" y="561537"/>
            <a:ext cx="8451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rPr>
              <a:t>SỞ</a:t>
            </a:r>
            <a:r>
              <a:rPr lang="en-US" altLang="en-US"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rPr>
              <a:t>GIÁO DỤC VÀ ĐÀO TẠO </a:t>
            </a:r>
            <a:r>
              <a:rPr lang="vi-VN" altLang="en-US"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rPr>
              <a:t>THÀNH PHỐ HẢI PHÒNG</a:t>
            </a:r>
            <a:endParaRPr lang="en-US"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endParaRPr>
          </a:p>
        </p:txBody>
      </p:sp>
      <p:sp>
        <p:nvSpPr>
          <p:cNvPr id="8" name="WordArt 41">
            <a:extLst>
              <a:ext uri="{FF2B5EF4-FFF2-40B4-BE49-F238E27FC236}">
                <a16:creationId xmlns:a16="http://schemas.microsoft.com/office/drawing/2014/main" id="{F1901807-378D-4845-E4DC-3FF5AF7027DD}"/>
              </a:ext>
            </a:extLst>
          </p:cNvPr>
          <p:cNvSpPr>
            <a:spLocks noChangeArrowheads="1" noChangeShapeType="1" noTextEdit="1"/>
          </p:cNvSpPr>
          <p:nvPr/>
        </p:nvSpPr>
        <p:spPr bwMode="auto">
          <a:xfrm>
            <a:off x="4734560" y="3528159"/>
            <a:ext cx="3902630" cy="323801"/>
          </a:xfrm>
          <a:prstGeom prst="rect">
            <a:avLst/>
          </a:prstGeom>
        </p:spPr>
        <p:txBody>
          <a:bodyPr wrap="none" fromWordArt="1">
            <a:prstTxWarp prst="textPlain">
              <a:avLst>
                <a:gd name="adj" fmla="val 49900"/>
              </a:avLst>
            </a:prstTxWarp>
          </a:bodyPr>
          <a:lstStyle/>
          <a:p>
            <a:pPr algn="ctr"/>
            <a:r>
              <a:rPr lang="en-US" b="1" kern="10" spc="50" dirty="0" err="1">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Năm</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b="1" kern="10" spc="50" dirty="0" err="1">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học</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b="1" kern="10" spc="50" dirty="0" smtClean="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2025 </a:t>
            </a:r>
            <a:r>
              <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b="1" kern="10" spc="50" dirty="0" smtClean="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rPr>
              <a:t>2026 </a:t>
            </a:r>
            <a:endParaRPr lang="en-US" b="1" kern="10" spc="50" dirty="0">
              <a:ln w="9525" cmpd="sng">
                <a:solidFill>
                  <a:schemeClr val="accent1"/>
                </a:solidFill>
                <a:prstDash val="solid"/>
              </a:ln>
              <a:solidFill>
                <a:srgbClr val="CC00CC"/>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6BE43B5-907D-8CFA-3235-D69FF9F6C9DC}"/>
              </a:ext>
            </a:extLst>
          </p:cNvPr>
          <p:cNvSpPr txBox="1"/>
          <p:nvPr/>
        </p:nvSpPr>
        <p:spPr>
          <a:xfrm>
            <a:off x="2620807" y="4620617"/>
            <a:ext cx="7337983" cy="954107"/>
          </a:xfrm>
          <a:prstGeom prst="rect">
            <a:avLst/>
          </a:prstGeom>
          <a:noFill/>
        </p:spPr>
        <p:txBody>
          <a:bodyPr wrap="square" rtlCol="0">
            <a:spAutoFit/>
          </a:bodyPr>
          <a:lstStyle/>
          <a:p>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Giáo</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viên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Nhữ</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Ngọc</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Quỳnh</a:t>
            </a:r>
            <a:endPar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Đơn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vị</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Trường</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Tiểu</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smtClean="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học</a:t>
            </a:r>
            <a:r>
              <a:rPr lang="en-US" sz="2800" b="1" spc="50" dirty="0" smtClean="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Tiên</a:t>
            </a:r>
            <a:r>
              <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8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Lãng</a:t>
            </a:r>
            <a:endParaRPr lang="en-US" sz="2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10" name="Text Box 32">
            <a:extLst>
              <a:ext uri="{FF2B5EF4-FFF2-40B4-BE49-F238E27FC236}">
                <a16:creationId xmlns:a16="http://schemas.microsoft.com/office/drawing/2014/main" id="{6307C5CE-F17C-112A-D1D1-26A6B5A54E34}"/>
              </a:ext>
            </a:extLst>
          </p:cNvPr>
          <p:cNvSpPr txBox="1">
            <a:spLocks noChangeArrowheads="1"/>
          </p:cNvSpPr>
          <p:nvPr/>
        </p:nvSpPr>
        <p:spPr bwMode="auto">
          <a:xfrm>
            <a:off x="2235200" y="961647"/>
            <a:ext cx="8451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2060"/>
                </a:solidFill>
                <a:effectLst>
                  <a:outerShdw blurRad="38100" dist="38100" dir="2700000" algn="tl">
                    <a:srgbClr val="000000">
                      <a:alpha val="43137"/>
                    </a:srgbClr>
                  </a:outerShdw>
                </a:effectLst>
                <a:latin typeface="Times New Roman" panose="02020603050405020304" pitchFamily="18" charset="0"/>
              </a:rPr>
              <a:t>TRƯỜNG </a:t>
            </a:r>
            <a:r>
              <a:rPr lang="en-US" altLang="en-US" sz="2000" b="1" smtClean="0">
                <a:solidFill>
                  <a:srgbClr val="002060"/>
                </a:solidFill>
                <a:effectLst>
                  <a:outerShdw blurRad="38100" dist="38100" dir="2700000" algn="tl">
                    <a:srgbClr val="000000">
                      <a:alpha val="43137"/>
                    </a:srgbClr>
                  </a:outerShdw>
                </a:effectLst>
                <a:latin typeface="Times New Roman" panose="02020603050405020304" pitchFamily="18" charset="0"/>
              </a:rPr>
              <a:t>TH </a:t>
            </a:r>
            <a:r>
              <a:rPr lang="en-US" altLang="en-US" sz="2000" b="1" dirty="0">
                <a:solidFill>
                  <a:srgbClr val="002060"/>
                </a:solidFill>
                <a:effectLst>
                  <a:outerShdw blurRad="38100" dist="38100" dir="2700000" algn="tl">
                    <a:srgbClr val="000000">
                      <a:alpha val="43137"/>
                    </a:srgbClr>
                  </a:outerShdw>
                </a:effectLst>
                <a:latin typeface="Times New Roman" panose="02020603050405020304" pitchFamily="18" charset="0"/>
              </a:rPr>
              <a:t>TIÊN LÃNG </a:t>
            </a:r>
          </a:p>
        </p:txBody>
      </p:sp>
      <p:cxnSp>
        <p:nvCxnSpPr>
          <p:cNvPr id="12" name="Straight Connector 11"/>
          <p:cNvCxnSpPr/>
          <p:nvPr/>
        </p:nvCxnSpPr>
        <p:spPr>
          <a:xfrm flipV="1">
            <a:off x="4565570" y="1386525"/>
            <a:ext cx="3957360" cy="25636"/>
          </a:xfrm>
          <a:prstGeom prst="line">
            <a:avLst/>
          </a:prstGeom>
        </p:spPr>
        <p:style>
          <a:lnRef idx="3">
            <a:schemeClr val="dk1"/>
          </a:lnRef>
          <a:fillRef idx="0">
            <a:schemeClr val="dk1"/>
          </a:fillRef>
          <a:effectRef idx="2">
            <a:schemeClr val="dk1"/>
          </a:effectRef>
          <a:fontRef idx="minor">
            <a:schemeClr val="tx1"/>
          </a:fontRef>
        </p:style>
      </p:cxnSp>
      <p:pic>
        <p:nvPicPr>
          <p:cNvPr id="13" name="Picture 12" descr="Bộ SGK Lớp 6 - Kết nối tri thức với cuộc sống - Công ty Cổ phần Đầu tư và  Phát triển Giáo dục Phương Nam">
            <a:extLst>
              <a:ext uri="{FF2B5EF4-FFF2-40B4-BE49-F238E27FC236}">
                <a16:creationId xmlns:a16="http://schemas.microsoft.com/office/drawing/2014/main" id="{2C640D32-185A-0A0B-A87F-176130683FE8}"/>
              </a:ext>
            </a:extLst>
          </p:cNvPr>
          <p:cNvPicPr/>
          <p:nvPr/>
        </p:nvPicPr>
        <p:blipFill rotWithShape="1">
          <a:blip r:embed="rId4" cstate="print">
            <a:extLst>
              <a:ext uri="{28A0092B-C50C-407E-A947-70E740481C1C}">
                <a14:useLocalDpi xmlns:a14="http://schemas.microsoft.com/office/drawing/2010/main" val="0"/>
              </a:ext>
            </a:extLst>
          </a:blip>
          <a:srcRect l="-1" t="11803" r="3829" b="7963"/>
          <a:stretch/>
        </p:blipFill>
        <p:spPr bwMode="auto">
          <a:xfrm>
            <a:off x="120970" y="9390"/>
            <a:ext cx="1913569" cy="17170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56198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7" name="TextBox 6">
            <a:extLst>
              <a:ext uri="{FF2B5EF4-FFF2-40B4-BE49-F238E27FC236}">
                <a16:creationId xmlns:a16="http://schemas.microsoft.com/office/drawing/2014/main" id="{AADCDEDF-6C32-4102-BFB1-74779CB6472D}"/>
              </a:ext>
            </a:extLst>
          </p:cNvPr>
          <p:cNvSpPr txBox="1"/>
          <p:nvPr/>
        </p:nvSpPr>
        <p:spPr>
          <a:xfrm>
            <a:off x="944244" y="446286"/>
            <a:ext cx="10085706" cy="1569660"/>
          </a:xfrm>
          <a:prstGeom prst="rect">
            <a:avLst/>
          </a:prstGeom>
          <a:noFill/>
        </p:spPr>
        <p:txBody>
          <a:bodyPr wrap="square" rtlCol="0">
            <a:spAutoFit/>
          </a:bodyPr>
          <a:lstStyle/>
          <a:p>
            <a:pPr algn="just" defTabSz="609630"/>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thông tin và quan sát các hình 5, 6, em hãy nêu ý nghĩa của Quốc kì, Quốc huy, Quốc ca nước Cộng hoà xã hội chủ nghĩa Việt Nam.</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DDC38893-6C0A-9DED-3B16-9544E7E59D4F}"/>
              </a:ext>
            </a:extLst>
          </p:cNvPr>
          <p:cNvPicPr>
            <a:picLocks noChangeAspect="1"/>
          </p:cNvPicPr>
          <p:nvPr/>
        </p:nvPicPr>
        <p:blipFill>
          <a:blip r:embed="rId3"/>
          <a:stretch>
            <a:fillRect/>
          </a:stretch>
        </p:blipFill>
        <p:spPr>
          <a:xfrm>
            <a:off x="1081087" y="2614612"/>
            <a:ext cx="4319588" cy="3504976"/>
          </a:xfrm>
          <a:prstGeom prst="rect">
            <a:avLst/>
          </a:prstGeom>
        </p:spPr>
      </p:pic>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4"/>
          <a:stretch>
            <a:fillRect/>
          </a:stretch>
        </p:blipFill>
        <p:spPr>
          <a:xfrm>
            <a:off x="7277100" y="2428875"/>
            <a:ext cx="3051526" cy="3609975"/>
          </a:xfrm>
          <a:prstGeom prst="rect">
            <a:avLst/>
          </a:prstGeom>
        </p:spPr>
      </p:pic>
    </p:spTree>
    <p:extLst>
      <p:ext uri="{BB962C8B-B14F-4D97-AF65-F5344CB8AC3E}">
        <p14:creationId xmlns:p14="http://schemas.microsoft.com/office/powerpoint/2010/main" val="2856585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3" name="Picture 2">
            <a:extLst>
              <a:ext uri="{FF2B5EF4-FFF2-40B4-BE49-F238E27FC236}">
                <a16:creationId xmlns:a16="http://schemas.microsoft.com/office/drawing/2014/main" id="{78EAB38C-F8AF-E141-EC30-EB6D7C378389}"/>
              </a:ext>
            </a:extLst>
          </p:cNvPr>
          <p:cNvPicPr>
            <a:picLocks noChangeAspect="1"/>
          </p:cNvPicPr>
          <p:nvPr/>
        </p:nvPicPr>
        <p:blipFill>
          <a:blip r:embed="rId3"/>
          <a:stretch>
            <a:fillRect/>
          </a:stretch>
        </p:blipFill>
        <p:spPr>
          <a:xfrm>
            <a:off x="3938587" y="1452562"/>
            <a:ext cx="4319588" cy="3504976"/>
          </a:xfrm>
          <a:prstGeom prst="rect">
            <a:avLst/>
          </a:prstGeom>
        </p:spPr>
      </p:pic>
      <p:cxnSp>
        <p:nvCxnSpPr>
          <p:cNvPr id="8" name="Straight Connector 7">
            <a:extLst>
              <a:ext uri="{FF2B5EF4-FFF2-40B4-BE49-F238E27FC236}">
                <a16:creationId xmlns:a16="http://schemas.microsoft.com/office/drawing/2014/main" id="{DCDDB125-8655-C669-0CE0-968FFCD182E9}"/>
              </a:ext>
            </a:extLst>
          </p:cNvPr>
          <p:cNvCxnSpPr>
            <a:cxnSpLocks/>
            <a:endCxn id="11" idx="3"/>
          </p:cNvCxnSpPr>
          <p:nvPr/>
        </p:nvCxnSpPr>
        <p:spPr>
          <a:xfrm flipH="1" flipV="1">
            <a:off x="3286125" y="188292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7B235BB-26D5-BD8B-C865-B56FB71D21F8}"/>
              </a:ext>
            </a:extLst>
          </p:cNvPr>
          <p:cNvSpPr/>
          <p:nvPr/>
        </p:nvSpPr>
        <p:spPr>
          <a:xfrm>
            <a:off x="66675" y="91787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kì nước Cộng hoà xã hội chủ nghĩa Việt Nam hình chữ nhật, chiều rộng bằng hai phần ba chiều dài</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70730FC-86FE-15CF-2E94-22601B87F5BA}"/>
              </a:ext>
            </a:extLst>
          </p:cNvPr>
          <p:cNvCxnSpPr>
            <a:cxnSpLocks/>
            <a:stCxn id="14" idx="1"/>
          </p:cNvCxnSpPr>
          <p:nvPr/>
        </p:nvCxnSpPr>
        <p:spPr>
          <a:xfrm flipH="1">
            <a:off x="8201025" y="182880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79756F4-3A89-8D58-F926-EB1839FF75B0}"/>
              </a:ext>
            </a:extLst>
          </p:cNvPr>
          <p:cNvSpPr/>
          <p:nvPr/>
        </p:nvSpPr>
        <p:spPr>
          <a:xfrm>
            <a:off x="8772525" y="1152525"/>
            <a:ext cx="3181350" cy="13525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ở giữa có ngôi sao vàng năm cánh.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B08B1861-1051-D8F4-FCF5-B0215E289D0E}"/>
              </a:ext>
            </a:extLst>
          </p:cNvPr>
          <p:cNvCxnSpPr>
            <a:cxnSpLocks/>
            <a:endCxn id="21" idx="3"/>
          </p:cNvCxnSpPr>
          <p:nvPr/>
        </p:nvCxnSpPr>
        <p:spPr>
          <a:xfrm flipH="1">
            <a:off x="3324225" y="3714750"/>
            <a:ext cx="742950" cy="12430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6727B66-5FFF-3554-1213-C8F505A51532}"/>
              </a:ext>
            </a:extLst>
          </p:cNvPr>
          <p:cNvSpPr/>
          <p:nvPr/>
        </p:nvSpPr>
        <p:spPr>
          <a:xfrm>
            <a:off x="104775" y="4114800"/>
            <a:ext cx="3219450"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 </a:t>
            </a: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tượng trưng cho cách mạng, màu vàng tượng trưng cho dân tộc Việt Nam.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02189457-0ADA-9C0D-0A36-FF83668719A1}"/>
              </a:ext>
            </a:extLst>
          </p:cNvPr>
          <p:cNvCxnSpPr>
            <a:cxnSpLocks/>
            <a:stCxn id="25" idx="1"/>
          </p:cNvCxnSpPr>
          <p:nvPr/>
        </p:nvCxnSpPr>
        <p:spPr>
          <a:xfrm flipH="1" flipV="1">
            <a:off x="8229600" y="3705225"/>
            <a:ext cx="619124" cy="11049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A8F46D46-88E2-7EC6-CF59-57C3CE56CC01}"/>
              </a:ext>
            </a:extLst>
          </p:cNvPr>
          <p:cNvSpPr/>
          <p:nvPr/>
        </p:nvSpPr>
        <p:spPr>
          <a:xfrm>
            <a:off x="8848724" y="3609975"/>
            <a:ext cx="3343275"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Năm cánh sao tượng trưng cho năm tầng lớp: trí thức, nông dân, công nhân, thương nhân, binh sĩ cùng đoàn kết trong đại gia đình các dân tộc Việt Nam.</a:t>
            </a:r>
            <a:endParaRPr lang="en-US" sz="2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47134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1"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215189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3"/>
          <a:stretch>
            <a:fillRect/>
          </a:stretch>
        </p:blipFill>
        <p:spPr>
          <a:xfrm>
            <a:off x="4695825" y="1695450"/>
            <a:ext cx="3051526" cy="3609975"/>
          </a:xfrm>
          <a:prstGeom prst="rect">
            <a:avLst/>
          </a:prstGeom>
        </p:spPr>
      </p:pic>
      <p:cxnSp>
        <p:nvCxnSpPr>
          <p:cNvPr id="8" name="Straight Connector 7">
            <a:extLst>
              <a:ext uri="{FF2B5EF4-FFF2-40B4-BE49-F238E27FC236}">
                <a16:creationId xmlns:a16="http://schemas.microsoft.com/office/drawing/2014/main" id="{BAB7DCEF-5C4C-18C2-5878-37F12516B576}"/>
              </a:ext>
            </a:extLst>
          </p:cNvPr>
          <p:cNvCxnSpPr>
            <a:cxnSpLocks/>
            <a:endCxn id="10" idx="3"/>
          </p:cNvCxnSpPr>
          <p:nvPr/>
        </p:nvCxnSpPr>
        <p:spPr>
          <a:xfrm flipH="1" flipV="1">
            <a:off x="4171950" y="220677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AD4194D-8E55-D81E-BD10-7B60923B95AD}"/>
              </a:ext>
            </a:extLst>
          </p:cNvPr>
          <p:cNvSpPr/>
          <p:nvPr/>
        </p:nvSpPr>
        <p:spPr>
          <a:xfrm>
            <a:off x="952500" y="124172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Q</a:t>
            </a:r>
            <a:r>
              <a:rPr lang="vi-VN" sz="2400" b="1" dirty="0">
                <a:solidFill>
                  <a:schemeClr val="bg1"/>
                </a:solidFill>
                <a:latin typeface="Cambria" panose="02040503050406030204" pitchFamily="18" charset="0"/>
                <a:ea typeface="Cambria" panose="02040503050406030204" pitchFamily="18" charset="0"/>
              </a:rPr>
              <a:t>uốc huy nước Cộng hoà xã hội chủ nghĩa Việt Nam hình tròn, nền đỏ</a:t>
            </a:r>
            <a:endParaRPr lang="en-US" sz="2400" b="1" dirty="0">
              <a:solidFill>
                <a:schemeClr val="bg1"/>
              </a:solidFill>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47EB6F2-E62E-BB2E-39C6-6DD73FD320A9}"/>
              </a:ext>
            </a:extLst>
          </p:cNvPr>
          <p:cNvCxnSpPr>
            <a:cxnSpLocks/>
          </p:cNvCxnSpPr>
          <p:nvPr/>
        </p:nvCxnSpPr>
        <p:spPr>
          <a:xfrm flipH="1">
            <a:off x="7410450" y="219075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15177A1-FD2F-A885-AF44-4AAB0E466953}"/>
              </a:ext>
            </a:extLst>
          </p:cNvPr>
          <p:cNvSpPr/>
          <p:nvPr/>
        </p:nvSpPr>
        <p:spPr>
          <a:xfrm>
            <a:off x="8029575" y="904875"/>
            <a:ext cx="354330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Ở</a:t>
            </a:r>
            <a:r>
              <a:rPr lang="vi-VN" sz="2000" b="1" dirty="0">
                <a:solidFill>
                  <a:schemeClr val="bg1"/>
                </a:solidFill>
                <a:latin typeface="Cambria" panose="02040503050406030204" pitchFamily="18" charset="0"/>
                <a:ea typeface="Cambria" panose="02040503050406030204" pitchFamily="18" charset="0"/>
              </a:rPr>
              <a:t> giữa có ngôi sao vàng năm cánh, xung quanh có bông lúa, ở dưới có nửa bánh xe răng và dòng chữ Cộng hoà xã hội chủ nghĩa Việt Nam.</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D1F1A15A-20B1-C105-C283-9CF669AAA9D7}"/>
              </a:ext>
            </a:extLst>
          </p:cNvPr>
          <p:cNvCxnSpPr>
            <a:cxnSpLocks/>
          </p:cNvCxnSpPr>
          <p:nvPr/>
        </p:nvCxnSpPr>
        <p:spPr>
          <a:xfrm flipH="1">
            <a:off x="4391025" y="3781425"/>
            <a:ext cx="895350" cy="1171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4C7331F-6051-981B-F393-73081A7135DF}"/>
              </a:ext>
            </a:extLst>
          </p:cNvPr>
          <p:cNvSpPr/>
          <p:nvPr/>
        </p:nvSpPr>
        <p:spPr>
          <a:xfrm>
            <a:off x="990600" y="4152900"/>
            <a:ext cx="3400425"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Trong đó, hình ảnh bông lúa vàng bao quanh tượng trưng cho nông nghiệp; bánh xe tượng trưng cho công nghiệp.</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628001CE-532B-1587-FEE8-5E7FC098583D}"/>
              </a:ext>
            </a:extLst>
          </p:cNvPr>
          <p:cNvCxnSpPr>
            <a:cxnSpLocks/>
          </p:cNvCxnSpPr>
          <p:nvPr/>
        </p:nvCxnSpPr>
        <p:spPr>
          <a:xfrm flipH="1" flipV="1">
            <a:off x="7181850" y="3629025"/>
            <a:ext cx="1066800" cy="1266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1CD5BE13-DF82-9C8B-8F05-26E98DA635D2}"/>
              </a:ext>
            </a:extLst>
          </p:cNvPr>
          <p:cNvSpPr/>
          <p:nvPr/>
        </p:nvSpPr>
        <p:spPr>
          <a:xfrm>
            <a:off x="8267699" y="3619500"/>
            <a:ext cx="3371851"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huy thể hiện khát vọng về một nền hoà bình, độc lập, tự do và về một nước Việt Nam phát triển thịnh vượng, sánh vai cùng các quốc gia trên thế giới.</a:t>
            </a:r>
            <a:endParaRPr lang="en-US" sz="2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18220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ÀO CỜ  Quốc ca có lời  chuẩn_720pFH">
            <a:hlinkClick r:id="" action="ppaction://media"/>
            <a:extLst>
              <a:ext uri="{FF2B5EF4-FFF2-40B4-BE49-F238E27FC236}">
                <a16:creationId xmlns:a16="http://schemas.microsoft.com/office/drawing/2014/main" id="{43F77A73-1A1D-343C-C2CF-3B8B6DD2B5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981825"/>
          </a:xfrm>
          <a:prstGeom prst="rect">
            <a:avLst/>
          </a:prstGeom>
        </p:spPr>
      </p:pic>
    </p:spTree>
    <p:extLst>
      <p:ext uri="{BB962C8B-B14F-4D97-AF65-F5344CB8AC3E}">
        <p14:creationId xmlns:p14="http://schemas.microsoft.com/office/powerpoint/2010/main" val="37156310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bản Quốc ca Việt Nam không bị hạn chế bản quyền trên Báo QĐND ĐT">
            <a:extLst>
              <a:ext uri="{FF2B5EF4-FFF2-40B4-BE49-F238E27FC236}">
                <a16:creationId xmlns:a16="http://schemas.microsoft.com/office/drawing/2014/main" id="{1CF1671F-BAD2-8D0B-AFEC-14781D57B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6007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DCB869A0-6DAC-9917-679E-C243A415229E}"/>
              </a:ext>
            </a:extLst>
          </p:cNvPr>
          <p:cNvCxnSpPr>
            <a:cxnSpLocks/>
          </p:cNvCxnSpPr>
          <p:nvPr/>
        </p:nvCxnSpPr>
        <p:spPr>
          <a:xfrm flipH="1">
            <a:off x="5629275" y="1971675"/>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51C76FC-872B-CE85-7105-D8C87B85B98E}"/>
              </a:ext>
            </a:extLst>
          </p:cNvPr>
          <p:cNvSpPr/>
          <p:nvPr/>
        </p:nvSpPr>
        <p:spPr>
          <a:xfrm>
            <a:off x="7105650" y="1028700"/>
            <a:ext cx="459105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nước Cộng hoà xã hội chủ nghĩa Việt Nam là nhạc và lời của bài Tiến quân ca</a:t>
            </a:r>
            <a:r>
              <a:rPr lang="en-US" sz="2800" b="1" dirty="0">
                <a:solidFill>
                  <a:schemeClr val="bg1"/>
                </a:solidFill>
                <a:latin typeface="Cambria" panose="02040503050406030204" pitchFamily="18" charset="0"/>
                <a:ea typeface="Cambria" panose="02040503050406030204" pitchFamily="18" charset="0"/>
              </a:rPr>
              <a:t>.</a:t>
            </a:r>
            <a:endParaRPr lang="vi-VN" sz="2800" b="1" dirty="0">
              <a:solidFill>
                <a:schemeClr val="bg1"/>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8430B37E-C500-97B8-70E5-1D346C80A67E}"/>
              </a:ext>
            </a:extLst>
          </p:cNvPr>
          <p:cNvCxnSpPr>
            <a:cxnSpLocks/>
          </p:cNvCxnSpPr>
          <p:nvPr/>
        </p:nvCxnSpPr>
        <p:spPr>
          <a:xfrm flipH="1">
            <a:off x="5686425" y="4819650"/>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B1C0B0B-BADC-6B90-742A-FBF599C0B72B}"/>
              </a:ext>
            </a:extLst>
          </p:cNvPr>
          <p:cNvSpPr/>
          <p:nvPr/>
        </p:nvSpPr>
        <p:spPr>
          <a:xfrm>
            <a:off x="7162800" y="3562350"/>
            <a:ext cx="4591050" cy="320039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thể hiện sự hi sinh to lớn, chiến thắng vinh quang của thế hệ đi trước; đồng thời, cũng thể hiện khát vọng độc lập, tự do và phát triển của Việt Nam.</a:t>
            </a:r>
          </a:p>
        </p:txBody>
      </p:sp>
    </p:spTree>
    <p:extLst>
      <p:ext uri="{BB962C8B-B14F-4D97-AF65-F5344CB8AC3E}">
        <p14:creationId xmlns:p14="http://schemas.microsoft.com/office/powerpoint/2010/main" val="33580806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3C252729-C276-49ED-1DDD-9BD09A406A63}"/>
              </a:ext>
            </a:extLst>
          </p:cNvPr>
          <p:cNvPicPr>
            <a:picLocks noChangeAspect="1"/>
          </p:cNvPicPr>
          <p:nvPr/>
        </p:nvPicPr>
        <p:blipFill>
          <a:blip r:embed="rId5"/>
          <a:stretch>
            <a:fillRect/>
          </a:stretch>
        </p:blipFill>
        <p:spPr>
          <a:xfrm>
            <a:off x="3266738" y="806712"/>
            <a:ext cx="7773074" cy="5663675"/>
          </a:xfrm>
          <a:prstGeom prst="rect">
            <a:avLst/>
          </a:prstGeom>
        </p:spPr>
      </p:pic>
    </p:spTree>
    <p:extLst>
      <p:ext uri="{BB962C8B-B14F-4D97-AF65-F5344CB8AC3E}">
        <p14:creationId xmlns:p14="http://schemas.microsoft.com/office/powerpoint/2010/main" val="2912176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784FD646-F604-B065-FAAA-64A17BF17845}"/>
              </a:ext>
            </a:extLst>
          </p:cNvPr>
          <p:cNvPicPr>
            <a:picLocks noChangeAspect="1"/>
          </p:cNvPicPr>
          <p:nvPr/>
        </p:nvPicPr>
        <p:blipFill>
          <a:blip r:embed="rId5"/>
          <a:stretch>
            <a:fillRect/>
          </a:stretch>
        </p:blipFill>
        <p:spPr>
          <a:xfrm>
            <a:off x="3557497" y="778137"/>
            <a:ext cx="6486706" cy="5663675"/>
          </a:xfrm>
          <a:prstGeom prst="rect">
            <a:avLst/>
          </a:prstGeom>
        </p:spPr>
      </p:pic>
    </p:spTree>
    <p:extLst>
      <p:ext uri="{BB962C8B-B14F-4D97-AF65-F5344CB8AC3E}">
        <p14:creationId xmlns:p14="http://schemas.microsoft.com/office/powerpoint/2010/main" val="1082608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142875"/>
            <a:ext cx="11633200" cy="6384925"/>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Lễ khai giảng ở ngôi trường đặc biệt, hát Quốc ca bằng ký hiệu">
            <a:extLst>
              <a:ext uri="{FF2B5EF4-FFF2-40B4-BE49-F238E27FC236}">
                <a16:creationId xmlns:a16="http://schemas.microsoft.com/office/drawing/2014/main" id="{B815ED75-3B9D-68AC-30A4-29C86A2F9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318473"/>
            <a:ext cx="7753350" cy="5164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C137D8-4790-95F8-571F-698CC9538497}"/>
              </a:ext>
            </a:extLst>
          </p:cNvPr>
          <p:cNvSpPr txBox="1"/>
          <p:nvPr/>
        </p:nvSpPr>
        <p:spPr>
          <a:xfrm>
            <a:off x="3600450" y="5553075"/>
            <a:ext cx="5076825" cy="954107"/>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Quốc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quốc</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lễ</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cờ</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50506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3302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0C137D8-4790-95F8-571F-698CC9538497}"/>
              </a:ext>
            </a:extLst>
          </p:cNvPr>
          <p:cNvSpPr txBox="1"/>
          <p:nvPr/>
        </p:nvSpPr>
        <p:spPr>
          <a:xfrm>
            <a:off x="3876675" y="5438775"/>
            <a:ext cx="50768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huy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giấy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khen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Mẫu giấy khen đúng tiêu chuẩn là như thế nào?">
            <a:extLst>
              <a:ext uri="{FF2B5EF4-FFF2-40B4-BE49-F238E27FC236}">
                <a16:creationId xmlns:a16="http://schemas.microsoft.com/office/drawing/2014/main" id="{B14EA779-8CFC-1630-1934-A81A4EF50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38149"/>
            <a:ext cx="7296150" cy="502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454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pic>
        <p:nvPicPr>
          <p:cNvPr id="17" name="Picture 16">
            <a:extLst>
              <a:ext uri="{FF2B5EF4-FFF2-40B4-BE49-F238E27FC236}">
                <a16:creationId xmlns:a16="http://schemas.microsoft.com/office/drawing/2014/main" id="{2CCA398C-E70E-72C4-4606-33A31CC537EB}"/>
              </a:ext>
            </a:extLst>
          </p:cNvPr>
          <p:cNvPicPr>
            <a:picLocks noChangeAspect="1"/>
          </p:cNvPicPr>
          <p:nvPr/>
        </p:nvPicPr>
        <p:blipFill>
          <a:blip r:embed="rId25"/>
          <a:stretch>
            <a:fillRect/>
          </a:stretch>
        </p:blipFill>
        <p:spPr>
          <a:xfrm>
            <a:off x="4721233" y="3938849"/>
            <a:ext cx="2749534"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A469BEF9-2818-D78E-3305-565CC8AF49A6}"/>
              </a:ext>
            </a:extLst>
          </p:cNvPr>
          <p:cNvPicPr>
            <a:picLocks noChangeAspect="1"/>
          </p:cNvPicPr>
          <p:nvPr/>
        </p:nvPicPr>
        <p:blipFill>
          <a:blip r:embed="rId5"/>
          <a:stretch>
            <a:fillRect/>
          </a:stretch>
        </p:blipFill>
        <p:spPr>
          <a:xfrm>
            <a:off x="4168664" y="1051354"/>
            <a:ext cx="5492972" cy="4755292"/>
          </a:xfrm>
          <a:prstGeom prst="rect">
            <a:avLst/>
          </a:prstGeom>
        </p:spPr>
      </p:pic>
    </p:spTree>
    <p:extLst>
      <p:ext uri="{BB962C8B-B14F-4D97-AF65-F5344CB8AC3E}">
        <p14:creationId xmlns:p14="http://schemas.microsoft.com/office/powerpoint/2010/main" val="2425176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671" b="19990"/>
          <a:stretch/>
        </p:blipFill>
        <p:spPr>
          <a:xfrm>
            <a:off x="0" y="0"/>
            <a:ext cx="12477750" cy="7372349"/>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671673" y="862266"/>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04853" y="1184568"/>
            <a:ext cx="1148089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VƯỢT CHƯỚNG NGẠI VẬT</a:t>
            </a:r>
          </a:p>
        </p:txBody>
      </p:sp>
    </p:spTree>
    <p:extLst>
      <p:ext uri="{BB962C8B-B14F-4D97-AF65-F5344CB8AC3E}">
        <p14:creationId xmlns:p14="http://schemas.microsoft.com/office/powerpoint/2010/main" val="38330342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071"/>
            <a:ext cx="24384000" cy="9861326"/>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375226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6900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4227872"/>
            <a:ext cx="4683803" cy="7996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Campuchia</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Hàn</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Quốc</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6536121" y="550774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a:solidFill>
                  <a:prstClr val="white"/>
                </a:solidFill>
                <a:latin typeface="Cambria" panose="02040503050406030204" pitchFamily="18" charset="0"/>
                <a:ea typeface="Cambria" panose="02040503050406030204" pitchFamily="18" charset="0"/>
              </a:rPr>
              <a:t>D. Trung </a:t>
            </a:r>
            <a:r>
              <a:rPr lang="en-US" sz="2800" dirty="0" err="1">
                <a:solidFill>
                  <a:prstClr val="white"/>
                </a:solidFill>
                <a:latin typeface="Cambria" panose="02040503050406030204" pitchFamily="18" charset="0"/>
                <a:ea typeface="Cambria" panose="02040503050406030204" pitchFamily="18" charset="0"/>
              </a:rPr>
              <a:t>quốc</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Thái Lan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Thái Lan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83845" y="673091"/>
            <a:ext cx="10232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lang="en-US" sz="3200" dirty="0" err="1">
                <a:solidFill>
                  <a:prstClr val="white"/>
                </a:solidFill>
                <a:latin typeface="Cambria" panose="02040503050406030204" pitchFamily="18" charset="0"/>
                <a:ea typeface="Cambria" panose="02040503050406030204" pitchFamily="18" charset="0"/>
              </a:rPr>
              <a:t>Trên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đất</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liền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nước</a:t>
            </a:r>
            <a:r>
              <a:rPr lang="en-US" sz="3200" dirty="0">
                <a:solidFill>
                  <a:prstClr val="white"/>
                </a:solidFill>
                <a:latin typeface="Cambria" panose="02040503050406030204" pitchFamily="18" charset="0"/>
                <a:ea typeface="Cambria" panose="02040503050406030204" pitchFamily="18" charset="0"/>
              </a:rPr>
              <a:t> ta </a:t>
            </a:r>
            <a:r>
              <a:rPr lang="en-US" sz="3200" dirty="0" err="1">
                <a:solidFill>
                  <a:prstClr val="white"/>
                </a:solidFill>
                <a:latin typeface="Cambria" panose="02040503050406030204" pitchFamily="18" charset="0"/>
                <a:ea typeface="Cambria" panose="02040503050406030204" pitchFamily="18" charset="0"/>
              </a:rPr>
              <a:t>có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chung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biên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giới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với</a:t>
            </a:r>
            <a:r>
              <a:rPr lang="en-US" sz="3200" dirty="0">
                <a:solidFill>
                  <a:prstClr val="white"/>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5325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3.33333E-6 4.81481E-6 L -1 4.81481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19" name="Rectangle 18"/>
          <p:cNvSpPr/>
          <p:nvPr/>
        </p:nvSpPr>
        <p:spPr>
          <a:xfrm>
            <a:off x="719073" y="552709"/>
            <a:ext cx="10500851" cy="16965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5725" y="555490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5</a:t>
            </a: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6</a:t>
            </a:r>
          </a:p>
        </p:txBody>
      </p:sp>
      <p:sp>
        <p:nvSpPr>
          <p:cNvPr id="22" name="Rectangle 21"/>
          <p:cNvSpPr/>
          <p:nvPr/>
        </p:nvSpPr>
        <p:spPr>
          <a:xfrm>
            <a:off x="6639418" y="45095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lang="en-US" sz="2800" noProof="0" dirty="0">
                <a:solidFill>
                  <a:prstClr val="white"/>
                </a:solidFill>
                <a:latin typeface="Cambria" panose="02040503050406030204" pitchFamily="18" charset="0"/>
                <a:ea typeface="Cambria" panose="02040503050406030204" pitchFamily="18" charset="0"/>
              </a:rPr>
              <a:t>3</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3093" y="42837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36765" y="5196056"/>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792442" y="786831"/>
            <a:ext cx="87420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ta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bao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nhiêu</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phố</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trực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thuộc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trung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ương</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42406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6.25E-7 1.11111E-6 L -1 1.1111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6.25E-7 2.22222E-6 L -1 2.22222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F45C09CF-A928-0374-E08A-757E7EE9C8AE}"/>
              </a:ext>
            </a:extLst>
          </p:cNvPr>
          <p:cNvPicPr>
            <a:picLocks noChangeAspect="1"/>
          </p:cNvPicPr>
          <p:nvPr/>
        </p:nvPicPr>
        <p:blipFill>
          <a:blip r:embed="rId5"/>
          <a:stretch>
            <a:fillRect/>
          </a:stretch>
        </p:blipFill>
        <p:spPr>
          <a:xfrm>
            <a:off x="3848189" y="568587"/>
            <a:ext cx="6724471" cy="5663675"/>
          </a:xfrm>
          <a:prstGeom prst="rect">
            <a:avLst/>
          </a:prstGeom>
        </p:spPr>
      </p:pic>
    </p:spTree>
    <p:extLst>
      <p:ext uri="{BB962C8B-B14F-4D97-AF65-F5344CB8AC3E}">
        <p14:creationId xmlns:p14="http://schemas.microsoft.com/office/powerpoint/2010/main" val="4049241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34ED35-6BF6-48F3-A3C0-238BADFC94CA}"/>
              </a:ext>
            </a:extLst>
          </p:cNvPr>
          <p:cNvSpPr txBox="1"/>
          <p:nvPr/>
        </p:nvSpPr>
        <p:spPr>
          <a:xfrm>
            <a:off x="4724400" y="1572082"/>
            <a:ext cx="5600700" cy="3046988"/>
          </a:xfrm>
          <a:prstGeom prst="rect">
            <a:avLst/>
          </a:prstGeom>
          <a:noFill/>
        </p:spPr>
        <p:txBody>
          <a:bodyPr wrap="square" rtlCol="0">
            <a:spAutoFit/>
          </a:bodyPr>
          <a:lstStyle/>
          <a:p>
            <a:pPr algn="ctr" defTabSz="609630"/>
            <a:r>
              <a:rPr lang="en-US" sz="4800" b="1" dirty="0">
                <a:solidFill>
                  <a:srgbClr val="002060"/>
                </a:solidFill>
                <a:latin typeface="Cambria" panose="02040503050406030204" pitchFamily="18" charset="0"/>
                <a:ea typeface="Cambria" panose="02040503050406030204" pitchFamily="18" charset="0"/>
              </a:rPr>
              <a:t>3.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kì</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huy</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quốc</a:t>
            </a:r>
            <a:r>
              <a:rPr lang="en-US" sz="4800" b="1" dirty="0">
                <a:solidFill>
                  <a:srgbClr val="002060"/>
                </a:solidFill>
                <a:latin typeface="Cambria" panose="02040503050406030204" pitchFamily="18" charset="0"/>
                <a:ea typeface="Cambria" panose="02040503050406030204" pitchFamily="18" charset="0"/>
              </a:rPr>
              <a:t> ca </a:t>
            </a:r>
            <a:r>
              <a:rPr lang="en-US" sz="4800" b="1" dirty="0" err="1">
                <a:solidFill>
                  <a:srgbClr val="002060"/>
                </a:solidFill>
                <a:latin typeface="Cambria" panose="02040503050406030204" pitchFamily="18" charset="0"/>
                <a:ea typeface="Cambria" panose="02040503050406030204" pitchFamily="18" charset="0"/>
              </a:rPr>
              <a:t>Cộng</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hoà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xã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hội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nghĩa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Việt</a:t>
            </a:r>
            <a:r>
              <a:rPr lang="en-US" sz="4800" b="1" dirty="0">
                <a:solidFill>
                  <a:srgbClr val="002060"/>
                </a:solidFill>
                <a:latin typeface="Cambria" panose="02040503050406030204" pitchFamily="18" charset="0"/>
                <a:ea typeface="Cambria" panose="02040503050406030204" pitchFamily="18" charset="0"/>
              </a:rPr>
              <a:t> Nam</a:t>
            </a:r>
            <a:endParaRPr lang="en-US" sz="8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753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533</Words>
  <Application>Microsoft Office PowerPoint</Application>
  <PresentationFormat>Widescreen</PresentationFormat>
  <Paragraphs>51</Paragraphs>
  <Slides>19</Slides>
  <Notes>8</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#9Slide05 Kathya</vt:lpstr>
      <vt:lpstr>Arial</vt:lpstr>
      <vt:lpstr>Calibri</vt:lpstr>
      <vt:lpstr>Calibri Light</vt:lpstr>
      <vt:lpstr>Cambria</vt:lpstr>
      <vt:lpstr>Times New Roman</vt:lpstr>
      <vt:lpstr>UTM Seagull</vt:lpstr>
      <vt:lpstr>1_Office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2024-06-01T07:38:36Z</dcterms:created>
  <dcterms:modified xsi:type="dcterms:W3CDTF">2025-10-07T14:58:23Z</dcterms:modified>
</cp:coreProperties>
</file>