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9" r:id="rId4"/>
    <p:sldMasterId id="2147483691" r:id="rId5"/>
    <p:sldMasterId id="2147483693" r:id="rId6"/>
    <p:sldMasterId id="2147483705" r:id="rId7"/>
  </p:sldMasterIdLst>
  <p:notesMasterIdLst>
    <p:notesMasterId r:id="rId34"/>
  </p:notesMasterIdLst>
  <p:sldIdLst>
    <p:sldId id="257" r:id="rId8"/>
    <p:sldId id="283" r:id="rId9"/>
    <p:sldId id="261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69" r:id="rId23"/>
    <p:sldId id="272" r:id="rId24"/>
    <p:sldId id="273" r:id="rId25"/>
    <p:sldId id="274" r:id="rId26"/>
    <p:sldId id="276" r:id="rId27"/>
    <p:sldId id="275" r:id="rId28"/>
    <p:sldId id="278" r:id="rId29"/>
    <p:sldId id="277" r:id="rId30"/>
    <p:sldId id="279" r:id="rId31"/>
    <p:sldId id="284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0" d="100"/>
          <a:sy n="60" d="100"/>
        </p:scale>
        <p:origin x="8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91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3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06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0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5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8.png"/><Relationship Id="rId18" Type="http://schemas.openxmlformats.org/officeDocument/2006/relationships/image" Target="../media/image41.GIF"/><Relationship Id="rId26" Type="http://schemas.microsoft.com/office/2007/relationships/hdphoto" Target="../media/hdphoto10.wdp"/><Relationship Id="rId3" Type="http://schemas.openxmlformats.org/officeDocument/2006/relationships/image" Target="../media/image32.png"/><Relationship Id="rId21" Type="http://schemas.openxmlformats.org/officeDocument/2006/relationships/image" Target="../media/image43.png"/><Relationship Id="rId7" Type="http://schemas.openxmlformats.org/officeDocument/2006/relationships/image" Target="../media/image34.png"/><Relationship Id="rId12" Type="http://schemas.openxmlformats.org/officeDocument/2006/relationships/image" Target="../media/image37.GIF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openxmlformats.org/officeDocument/2006/relationships/image" Target="../media/image31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47.GIF"/><Relationship Id="rId1" Type="http://schemas.openxmlformats.org/officeDocument/2006/relationships/slideLayout" Target="../slideLayouts/slideLayout53.xml"/><Relationship Id="rId6" Type="http://schemas.microsoft.com/office/2007/relationships/hdphoto" Target="../media/hdphoto2.wdp"/><Relationship Id="rId11" Type="http://schemas.openxmlformats.org/officeDocument/2006/relationships/image" Target="../media/image36.GIF"/><Relationship Id="rId24" Type="http://schemas.microsoft.com/office/2007/relationships/hdphoto" Target="../media/hdphoto9.wdp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23" Type="http://schemas.openxmlformats.org/officeDocument/2006/relationships/image" Target="../media/image44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42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46.png"/><Relationship Id="rId30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91440"/>
            <a:ext cx="11773535" cy="1325880"/>
          </a:xfrm>
        </p:spPr>
        <p:txBody>
          <a:bodyPr>
            <a:normAutofit/>
          </a:bodyPr>
          <a:lstStyle/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1. Đọc khổ thơ tương ứng với từng bức tranh dưới đây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235" y="1203960"/>
            <a:ext cx="8778240" cy="5342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035" y="1793875"/>
            <a:ext cx="2879090" cy="3555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935" y="957580"/>
            <a:ext cx="2415540" cy="311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725" y="4459605"/>
            <a:ext cx="2701290" cy="178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2. Tìm những câu thơ tả các bạn học sinh trong giờ ra chơi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3940" y="1098550"/>
            <a:ext cx="2665730" cy="16960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38200" y="2548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3. Bạn nhỏ yêu những gì ở trường, lớp của mình?</a:t>
            </a:r>
          </a:p>
        </p:txBody>
      </p:sp>
      <p:sp>
        <p:nvSpPr>
          <p:cNvPr id="6" name="Cloud 5"/>
          <p:cNvSpPr/>
          <p:nvPr/>
        </p:nvSpPr>
        <p:spPr>
          <a:xfrm>
            <a:off x="3702050" y="3418840"/>
            <a:ext cx="5212715" cy="143002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hàng cây mát, sân trường, khung cửa sổ</a:t>
            </a:r>
          </a:p>
        </p:txBody>
      </p:sp>
      <p:sp>
        <p:nvSpPr>
          <p:cNvPr id="7" name="Title 1"/>
          <p:cNvSpPr>
            <a:spLocks noGrp="1"/>
          </p:cNvSpPr>
          <p:nvPr/>
        </p:nvSpPr>
        <p:spPr>
          <a:xfrm>
            <a:off x="777240" y="46285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4. Bạn nhỏ nhớ gì về cô giáo khi không đến lớp?</a:t>
            </a:r>
          </a:p>
        </p:txBody>
      </p:sp>
      <p:sp>
        <p:nvSpPr>
          <p:cNvPr id="8" name="Cloud 7"/>
          <p:cNvSpPr/>
          <p:nvPr/>
        </p:nvSpPr>
        <p:spPr>
          <a:xfrm>
            <a:off x="3722370" y="5598795"/>
            <a:ext cx="5212715" cy="11264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Nhớ lời cô ngọt ngào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 bldLvl="0" animBg="1"/>
      <p:bldP spid="6" grpId="1" animBg="1"/>
      <p:bldP spid="7" grpId="0"/>
      <p:bldP spid="7" grpId="1"/>
      <p:bldP spid="8" grpId="0" bldLvl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040765" y="7600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>
                <a:latin typeface="Arial-Rounded" panose="020B0500000000000000" charset="0"/>
                <a:cs typeface="Arial-Rounded" panose="020B0500000000000000" charset="0"/>
              </a:rPr>
              <a:t>1. Từ nào trong bài thơ thể hiện rõ nhất tình cảm của bạn nhỏ dành cho trường lớp?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266700"/>
            <a:ext cx="845820" cy="7924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01185" y="2419350"/>
            <a:ext cx="2404110" cy="13182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Yêu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614680" y="364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Kết hợp từ ngữ ở cột A với từ ngữ ở cột B để tạo câu nêu đặc điểm?</a:t>
            </a:r>
          </a:p>
        </p:txBody>
      </p:sp>
      <p:sp>
        <p:nvSpPr>
          <p:cNvPr id="5" name="Oval 4"/>
          <p:cNvSpPr/>
          <p:nvPr/>
        </p:nvSpPr>
        <p:spPr>
          <a:xfrm>
            <a:off x="2778760" y="1562100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7657465" y="1490345"/>
            <a:ext cx="1044575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06830" y="25457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Gương mặt các bạn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266825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Lời cô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266825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59220" y="247459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nhộn nhịp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20180" y="3803015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ngọt ngào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59220" y="5101590"/>
            <a:ext cx="4068445" cy="8013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hồng hào</a:t>
            </a:r>
          </a:p>
        </p:txBody>
      </p:sp>
      <p:cxnSp>
        <p:nvCxnSpPr>
          <p:cNvPr id="13" name="Straight Arrow Connector 12"/>
          <p:cNvCxnSpPr>
            <a:stCxn id="7" idx="3"/>
            <a:endCxn id="12" idx="1"/>
          </p:cNvCxnSpPr>
          <p:nvPr/>
        </p:nvCxnSpPr>
        <p:spPr>
          <a:xfrm>
            <a:off x="5375275" y="2946400"/>
            <a:ext cx="1083945" cy="25558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1" idx="1"/>
          </p:cNvCxnSpPr>
          <p:nvPr/>
        </p:nvCxnSpPr>
        <p:spPr>
          <a:xfrm>
            <a:off x="5335270" y="4203700"/>
            <a:ext cx="1184910" cy="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3"/>
            <a:endCxn id="10" idx="1"/>
          </p:cNvCxnSpPr>
          <p:nvPr/>
        </p:nvCxnSpPr>
        <p:spPr>
          <a:xfrm flipV="1">
            <a:off x="5335270" y="2875280"/>
            <a:ext cx="1123950" cy="26269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0230" y="173355"/>
            <a:ext cx="6853555" cy="600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2225" y="182245"/>
            <a:ext cx="7401560" cy="6177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"/>
          <a:stretch>
            <a:fillRect/>
          </a:stretch>
        </p:blipFill>
        <p:spPr bwMode="auto">
          <a:xfrm>
            <a:off x="0" y="1547625"/>
            <a:ext cx="12191999" cy="275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0320" y="2047298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Em yêu mái trường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70320" y="2918484"/>
            <a:ext cx="1249679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320" b="1" dirty="0">
                <a:solidFill>
                  <a:srgbClr val="7030A0"/>
                </a:solidFill>
                <a:latin typeface="HP001 4 hàng" panose="020B0603050302020204" pitchFamily="34" charset="0"/>
              </a:rPr>
              <a:t>Có hàng cây mát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94970" y="238760"/>
            <a:ext cx="3418205" cy="9836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Viết từ ứng dụng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489450" y="1442085"/>
            <a:ext cx="384175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72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B0A765D2-56CE-4BDE-93FA-52146B3ED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954" y="4280237"/>
            <a:ext cx="3188719" cy="267117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696277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06094" y="336501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0965" y="142240"/>
            <a:ext cx="3042285" cy="730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1. Nghe kể chuyện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294630" y="42545"/>
            <a:ext cx="36614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Arial-Rounded" panose="020B0500000000000000" charset="0"/>
                <a:cs typeface="Arial-Rounded" panose="020B0500000000000000" charset="0"/>
              </a:rPr>
              <a:t>Bữa ăn trưa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1770" y="801370"/>
            <a:ext cx="7315200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955" y="3964305"/>
            <a:ext cx="6865620" cy="2804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0890" y="152400"/>
            <a:ext cx="8292465" cy="625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85" y="200850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Chọn kể 1-2 đoạn của câu chuyện theo tranh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4765" y="82550"/>
            <a:ext cx="8257540" cy="2004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54045" y="2769235"/>
            <a:ext cx="6856730" cy="19373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Những món ăn nào em yêu thích?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Em ngồi ăn cạnh bạn nào?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Trước bữa ăn, em làm gì?</a:t>
            </a:r>
          </a:p>
          <a:p>
            <a:pPr algn="just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- Sau bữa ăn, em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0CEC-97B5-4A60-9C71-EBC9746E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rgbClr val="0070C0"/>
                </a:solidFill>
              </a:rPr>
              <a:t>CỦNG CỐ BÀI HỌC</a:t>
            </a: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33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2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 2A hẹn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bài 1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3815" y="264160"/>
            <a:ext cx="9874250" cy="591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312035" y="1815465"/>
            <a:ext cx="7658100" cy="3022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2. Bạn nhỏ trong bài hát có tình cảm như thế nào với ngôi trường của mình?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10051415" y="5184775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" grpId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Yêu lắm trường ơi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80515" y="1208405"/>
            <a:ext cx="9074785" cy="521208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9951085" y="5083810"/>
            <a:ext cx="2078990" cy="946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  <p:sp>
        <p:nvSpPr>
          <p:cNvPr id="2" name="Oval 1"/>
          <p:cNvSpPr/>
          <p:nvPr/>
        </p:nvSpPr>
        <p:spPr>
          <a:xfrm>
            <a:off x="1176020" y="11410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3" name="Oval 2"/>
          <p:cNvSpPr/>
          <p:nvPr/>
        </p:nvSpPr>
        <p:spPr>
          <a:xfrm>
            <a:off x="4229100" y="200342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170420" y="39509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>
            <a:fillRect/>
          </a:stretch>
        </p:blipFill>
        <p:spPr>
          <a:xfrm>
            <a:off x="760997" y="107059"/>
            <a:ext cx="2514600" cy="9702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bldLvl="0" animBg="1"/>
      <p:bldP spid="2" grpId="1" animBg="1"/>
      <p:bldP spid="3" grpId="0" bldLvl="0" animBg="1"/>
      <p:bldP spid="3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307</Words>
  <Application>Microsoft Office PowerPoint</Application>
  <PresentationFormat>Widescreen</PresentationFormat>
  <Paragraphs>65</Paragraphs>
  <Slides>26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Times New Roman</vt:lpstr>
      <vt:lpstr>1_Office Theme</vt:lpstr>
      <vt:lpstr>4_Office 主题</vt:lpstr>
      <vt:lpstr>2_Office Theme</vt:lpstr>
      <vt:lpstr>2_Office 主题​​</vt:lpstr>
      <vt:lpstr>3_Office Theme</vt:lpstr>
      <vt:lpstr>4_Office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khổ thơ tương ứng với từng bức tranh dưới đây</vt:lpstr>
      <vt:lpstr>2. Tìm những câu thơ tả các bạn học sinh trong giờ ra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kể 1-2 đoạn của câu chuyện theo tranh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Owl zZz</cp:lastModifiedBy>
  <cp:revision>5</cp:revision>
  <dcterms:created xsi:type="dcterms:W3CDTF">2021-05-25T03:09:35Z</dcterms:created>
  <dcterms:modified xsi:type="dcterms:W3CDTF">2025-11-11T13:27:50Z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