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 id="2147483706" r:id="rId7"/>
  </p:sldMasterIdLst>
  <p:notesMasterIdLst>
    <p:notesMasterId r:id="rId44"/>
  </p:notesMasterIdLst>
  <p:sldIdLst>
    <p:sldId id="257" r:id="rId8"/>
    <p:sldId id="258" r:id="rId9"/>
    <p:sldId id="299" r:id="rId10"/>
    <p:sldId id="260" r:id="rId11"/>
    <p:sldId id="261" r:id="rId12"/>
    <p:sldId id="263" r:id="rId13"/>
    <p:sldId id="262" r:id="rId14"/>
    <p:sldId id="266" r:id="rId15"/>
    <p:sldId id="267" r:id="rId16"/>
    <p:sldId id="265" r:id="rId17"/>
    <p:sldId id="269" r:id="rId18"/>
    <p:sldId id="270" r:id="rId19"/>
    <p:sldId id="274" r:id="rId20"/>
    <p:sldId id="271" r:id="rId21"/>
    <p:sldId id="272" r:id="rId22"/>
    <p:sldId id="273" r:id="rId23"/>
    <p:sldId id="275" r:id="rId24"/>
    <p:sldId id="276" r:id="rId25"/>
    <p:sldId id="277" r:id="rId26"/>
    <p:sldId id="278" r:id="rId27"/>
    <p:sldId id="279" r:id="rId28"/>
    <p:sldId id="280" r:id="rId29"/>
    <p:sldId id="281" r:id="rId30"/>
    <p:sldId id="282" r:id="rId31"/>
    <p:sldId id="283" r:id="rId32"/>
    <p:sldId id="284" r:id="rId33"/>
    <p:sldId id="286" r:id="rId34"/>
    <p:sldId id="287" r:id="rId35"/>
    <p:sldId id="289" r:id="rId36"/>
    <p:sldId id="290" r:id="rId37"/>
    <p:sldId id="291" r:id="rId38"/>
    <p:sldId id="292" r:id="rId39"/>
    <p:sldId id="293" r:id="rId40"/>
    <p:sldId id="294" r:id="rId41"/>
    <p:sldId id="295"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854" autoAdjust="0"/>
  </p:normalViewPr>
  <p:slideViewPr>
    <p:cSldViewPr snapToGrid="0">
      <p:cViewPr varScale="1">
        <p:scale>
          <a:sx n="60" d="100"/>
          <a:sy n="60" d="100"/>
        </p:scale>
        <p:origin x="8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347021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178161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815052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36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a:solidFill>
                  <a:prstClr val="black"/>
                </a:solidFill>
              </a:r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70754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C616C-8299-4076-8D87-B2DE53346399}"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EC616C-8299-4076-8D87-B2DE5334639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11/11/2025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EC616C-8299-4076-8D87-B2DE53346399}"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11/11/2025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C616C-8299-4076-8D87-B2DE53346399}"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C616C-8299-4076-8D87-B2DE53346399}"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EC616C-8299-4076-8D87-B2DE53346399}"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6.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8.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C616C-8299-4076-8D87-B2DE53346399}" type="datetimeFigureOut">
              <a:rPr lang="en-US" smtClean="0"/>
              <a:t>11/11/2025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C64DD-8407-4FEB-8D26-3F636BF0C7D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8.xml"/><Relationship Id="rId7" Type="http://schemas.openxmlformats.org/officeDocument/2006/relationships/image" Target="../media/image40.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7.png"/><Relationship Id="rId18" Type="http://schemas.microsoft.com/office/2007/relationships/hdphoto" Target="../media/hdphoto8.wdp"/><Relationship Id="rId3" Type="http://schemas.openxmlformats.org/officeDocument/2006/relationships/image" Target="../media/image14.png"/><Relationship Id="rId21" Type="http://schemas.openxmlformats.org/officeDocument/2006/relationships/image" Target="../media/image21.png"/><Relationship Id="rId7" Type="http://schemas.openxmlformats.org/officeDocument/2006/relationships/slide" Target="slide5.xml"/><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notesSlide" Target="../notesSlides/notesSlide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18.png"/><Relationship Id="rId23" Type="http://schemas.openxmlformats.org/officeDocument/2006/relationships/image" Target="../media/image22.GIF"/><Relationship Id="rId10" Type="http://schemas.microsoft.com/office/2007/relationships/hdphoto" Target="../media/hdphoto5.wdp"/><Relationship Id="rId19"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6.wdp"/><Relationship Id="rId22" Type="http://schemas.microsoft.com/office/2007/relationships/hdphoto" Target="../media/hdphoto10.wdp"/></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59.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6.png"/><Relationship Id="rId18" Type="http://schemas.openxmlformats.org/officeDocument/2006/relationships/audio" Target="../media/audio3.wav"/><Relationship Id="rId3" Type="http://schemas.openxmlformats.org/officeDocument/2006/relationships/image" Target="../media/image50.jpeg"/><Relationship Id="rId7" Type="http://schemas.openxmlformats.org/officeDocument/2006/relationships/image" Target="../media/image52.png"/><Relationship Id="rId12" Type="http://schemas.openxmlformats.org/officeDocument/2006/relationships/image" Target="../media/image55.png"/><Relationship Id="rId17" Type="http://schemas.openxmlformats.org/officeDocument/2006/relationships/image" Target="../media/image59.GIF"/><Relationship Id="rId2" Type="http://schemas.openxmlformats.org/officeDocument/2006/relationships/notesSlide" Target="../notesSlides/notesSlide18.xml"/><Relationship Id="rId16" Type="http://schemas.openxmlformats.org/officeDocument/2006/relationships/image" Target="../media/image58.png"/><Relationship Id="rId1" Type="http://schemas.openxmlformats.org/officeDocument/2006/relationships/slideLayout" Target="../slideLayouts/slideLayout59.xml"/><Relationship Id="rId6" Type="http://schemas.openxmlformats.org/officeDocument/2006/relationships/image" Target="../media/image51.png"/><Relationship Id="rId11" Type="http://schemas.openxmlformats.org/officeDocument/2006/relationships/slide" Target="slide34.xml"/><Relationship Id="rId5" Type="http://schemas.openxmlformats.org/officeDocument/2006/relationships/audio" Target="../media/audio1.wav"/><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slide" Target="slide32.xml"/><Relationship Id="rId9" Type="http://schemas.openxmlformats.org/officeDocument/2006/relationships/image" Target="../media/image53.png"/><Relationship Id="rId14" Type="http://schemas.openxmlformats.org/officeDocument/2006/relationships/slide" Target="slide35.xml"/></Relationships>
</file>

<file path=ppt/slides/_rels/slide32.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7.GIF"/><Relationship Id="rId3" Type="http://schemas.openxmlformats.org/officeDocument/2006/relationships/audio" Target="../media/audio4.wav"/><Relationship Id="rId7" Type="http://schemas.openxmlformats.org/officeDocument/2006/relationships/image" Target="../media/image61.jpeg"/><Relationship Id="rId12"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2.png"/><Relationship Id="rId11" Type="http://schemas.openxmlformats.org/officeDocument/2006/relationships/image" Target="../media/image65.GIF"/><Relationship Id="rId5" Type="http://schemas.openxmlformats.org/officeDocument/2006/relationships/image" Target="../media/image51.png"/><Relationship Id="rId15" Type="http://schemas.openxmlformats.org/officeDocument/2006/relationships/slide" Target="slide31.xml"/><Relationship Id="rId10" Type="http://schemas.openxmlformats.org/officeDocument/2006/relationships/image" Target="../media/image64.GIF"/><Relationship Id="rId4" Type="http://schemas.openxmlformats.org/officeDocument/2006/relationships/image" Target="../media/image60.GIF"/><Relationship Id="rId9" Type="http://schemas.openxmlformats.org/officeDocument/2006/relationships/image" Target="../media/image63.png"/><Relationship Id="rId14" Type="http://schemas.openxmlformats.org/officeDocument/2006/relationships/image" Target="../media/image68.GIF"/></Relationships>
</file>

<file path=ppt/slides/_rels/slide33.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7.GIF"/><Relationship Id="rId3" Type="http://schemas.openxmlformats.org/officeDocument/2006/relationships/audio" Target="../media/audio4.wav"/><Relationship Id="rId7" Type="http://schemas.openxmlformats.org/officeDocument/2006/relationships/image" Target="../media/image61.jpeg"/><Relationship Id="rId12"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4.png"/><Relationship Id="rId11" Type="http://schemas.openxmlformats.org/officeDocument/2006/relationships/image" Target="../media/image65.GIF"/><Relationship Id="rId5" Type="http://schemas.openxmlformats.org/officeDocument/2006/relationships/image" Target="../media/image53.png"/><Relationship Id="rId15" Type="http://schemas.openxmlformats.org/officeDocument/2006/relationships/slide" Target="slide31.xml"/><Relationship Id="rId10" Type="http://schemas.openxmlformats.org/officeDocument/2006/relationships/image" Target="../media/image64.GIF"/><Relationship Id="rId4" Type="http://schemas.openxmlformats.org/officeDocument/2006/relationships/image" Target="../media/image60.GIF"/><Relationship Id="rId9" Type="http://schemas.openxmlformats.org/officeDocument/2006/relationships/image" Target="../media/image63.png"/><Relationship Id="rId14" Type="http://schemas.openxmlformats.org/officeDocument/2006/relationships/image" Target="../media/image68.GIF"/></Relationships>
</file>

<file path=ppt/slides/_rels/slide34.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7.GIF"/><Relationship Id="rId3" Type="http://schemas.openxmlformats.org/officeDocument/2006/relationships/audio" Target="../media/audio4.wav"/><Relationship Id="rId7" Type="http://schemas.openxmlformats.org/officeDocument/2006/relationships/image" Target="../media/image61.jpeg"/><Relationship Id="rId12"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6.png"/><Relationship Id="rId11" Type="http://schemas.openxmlformats.org/officeDocument/2006/relationships/image" Target="../media/image65.GIF"/><Relationship Id="rId5" Type="http://schemas.openxmlformats.org/officeDocument/2006/relationships/image" Target="../media/image55.png"/><Relationship Id="rId15" Type="http://schemas.openxmlformats.org/officeDocument/2006/relationships/slide" Target="slide31.xml"/><Relationship Id="rId10" Type="http://schemas.openxmlformats.org/officeDocument/2006/relationships/image" Target="../media/image64.GIF"/><Relationship Id="rId4" Type="http://schemas.openxmlformats.org/officeDocument/2006/relationships/image" Target="../media/image60.GIF"/><Relationship Id="rId9" Type="http://schemas.openxmlformats.org/officeDocument/2006/relationships/image" Target="../media/image69.png"/><Relationship Id="rId14" Type="http://schemas.openxmlformats.org/officeDocument/2006/relationships/image" Target="../media/image68.GIF"/></Relationships>
</file>

<file path=ppt/slides/_rels/slide35.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67.GIF"/><Relationship Id="rId3" Type="http://schemas.openxmlformats.org/officeDocument/2006/relationships/audio" Target="../media/audio4.wav"/><Relationship Id="rId7" Type="http://schemas.openxmlformats.org/officeDocument/2006/relationships/image" Target="../media/image61.jpeg"/><Relationship Id="rId12" Type="http://schemas.openxmlformats.org/officeDocument/2006/relationships/image" Target="../media/image66.GIF"/><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8.png"/><Relationship Id="rId11" Type="http://schemas.openxmlformats.org/officeDocument/2006/relationships/image" Target="../media/image65.GIF"/><Relationship Id="rId5" Type="http://schemas.openxmlformats.org/officeDocument/2006/relationships/image" Target="../media/image57.png"/><Relationship Id="rId15" Type="http://schemas.openxmlformats.org/officeDocument/2006/relationships/slide" Target="slide31.xml"/><Relationship Id="rId10" Type="http://schemas.openxmlformats.org/officeDocument/2006/relationships/image" Target="../media/image64.GIF"/><Relationship Id="rId4" Type="http://schemas.openxmlformats.org/officeDocument/2006/relationships/image" Target="../media/image60.GIF"/><Relationship Id="rId9" Type="http://schemas.openxmlformats.org/officeDocument/2006/relationships/image" Target="../media/image63.png"/><Relationship Id="rId14" Type="http://schemas.openxmlformats.org/officeDocument/2006/relationships/image" Target="../media/image68.GIF"/></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1.wav"/><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12.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12.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12.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13.wdp"/><Relationship Id="rId5" Type="http://schemas.openxmlformats.org/officeDocument/2006/relationships/slide" Target="slide3.xml"/><Relationship Id="rId10"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1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endParaRPr lang="en-US" sz="2000" b="1" dirty="0">
                <a:latin typeface="Times New Roman" panose="02020603050405020304" pitchFamily="18" charset="0"/>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34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Cùng nhau </a:t>
            </a:r>
            <a:r>
              <a:rPr lang="en-US" sz="3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1588770" y="0"/>
            <a:ext cx="9013825" cy="5327650"/>
          </a:xfrm>
          <a:prstGeom prst="rect">
            <a:avLst/>
          </a:prstGeom>
        </p:spPr>
      </p:pic>
      <p:sp>
        <p:nvSpPr>
          <p:cNvPr id="6" name="Cloud Callout 5"/>
          <p:cNvSpPr/>
          <p:nvPr/>
        </p:nvSpPr>
        <p:spPr>
          <a:xfrm>
            <a:off x="5161915" y="954405"/>
            <a:ext cx="1562100" cy="1186815"/>
          </a:xfrm>
          <a:prstGeom prst="cloudCallout">
            <a:avLst>
              <a:gd name="adj1" fmla="val 76585"/>
              <a:gd name="adj2" fmla="val 7359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sách</a:t>
            </a:r>
          </a:p>
        </p:txBody>
      </p:sp>
      <p:sp>
        <p:nvSpPr>
          <p:cNvPr id="7" name="Cloud Callout 6"/>
          <p:cNvSpPr/>
          <p:nvPr/>
        </p:nvSpPr>
        <p:spPr>
          <a:xfrm>
            <a:off x="9391650" y="2744470"/>
            <a:ext cx="2738755" cy="1186815"/>
          </a:xfrm>
          <a:prstGeom prst="cloudCallout">
            <a:avLst>
              <a:gd name="adj1" fmla="val -59105"/>
              <a:gd name="adj2" fmla="val 1394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nhà xuất bản</a:t>
            </a:r>
          </a:p>
        </p:txBody>
      </p:sp>
      <p:sp>
        <p:nvSpPr>
          <p:cNvPr id="8" name="Cloud Callout 7"/>
          <p:cNvSpPr/>
          <p:nvPr/>
        </p:nvSpPr>
        <p:spPr>
          <a:xfrm>
            <a:off x="9524365" y="1047750"/>
            <a:ext cx="2058035" cy="1186815"/>
          </a:xfrm>
          <a:prstGeom prst="cloudCallout">
            <a:avLst>
              <a:gd name="adj1" fmla="val -55243"/>
              <a:gd name="adj2" fmla="val -9050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Tên tác giả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bldLvl="0" animBg="1"/>
      <p:bldP spid="7" grpId="1" animBg="1"/>
      <p:bldP spid="8" grpId="0" bldLvl="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3"/>
          <a:stretch>
            <a:fillRect/>
          </a:stretch>
        </p:blipFill>
        <p:spPr>
          <a:xfrm>
            <a:off x="1552575" y="1143635"/>
            <a:ext cx="9406255" cy="4885055"/>
          </a:xfrm>
          <a:prstGeom prst="rect">
            <a:avLst/>
          </a:prstGeom>
        </p:spPr>
      </p:pic>
      <p:sp>
        <p:nvSpPr>
          <p:cNvPr id="7" name="Cloud 6"/>
          <p:cNvSpPr/>
          <p:nvPr/>
        </p:nvSpPr>
        <p:spPr>
          <a:xfrm>
            <a:off x="10312400" y="5885180"/>
            <a:ext cx="1998345"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3"/>
          <a:stretch>
            <a:fillRect/>
          </a:stretch>
        </p:blipFill>
        <p:spPr>
          <a:xfrm>
            <a:off x="1552575" y="1143635"/>
            <a:ext cx="9406255" cy="4885055"/>
          </a:xfrm>
          <a:prstGeom prst="rect">
            <a:avLst/>
          </a:prstGeom>
        </p:spPr>
      </p:pic>
      <p:cxnSp>
        <p:nvCxnSpPr>
          <p:cNvPr id="24" name="Straight Connector 23"/>
          <p:cNvCxnSpPr/>
          <p:nvPr/>
        </p:nvCxnSpPr>
        <p:spPr>
          <a:xfrm flipH="1">
            <a:off x="5660815" y="106872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H="1">
            <a:off x="7354360" y="15094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5316010" y="18446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89235" y="23018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072170" y="26981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216690" y="31045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309785" y="35210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148370" y="42722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309785" y="466853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215035" y="509525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586730" y="5953125"/>
            <a:ext cx="5203190" cy="768350"/>
            <a:chOff x="708943" y="6033135"/>
            <a:chExt cx="5825836" cy="768350"/>
          </a:xfrm>
        </p:grpSpPr>
        <p:sp>
          <p:nvSpPr>
            <p:cNvPr id="32"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0"/>
            <p:cNvSpPr txBox="1"/>
            <p:nvPr/>
          </p:nvSpPr>
          <p:spPr>
            <a:xfrm>
              <a:off x="1016462" y="6033135"/>
              <a:ext cx="5167386" cy="768350"/>
            </a:xfrm>
            <a:prstGeom prst="rect">
              <a:avLst/>
            </a:prstGeom>
            <a:noFill/>
          </p:spPr>
          <p:txBody>
            <a:bodyPr wrap="square">
              <a:spAutoFit/>
            </a:bodyPr>
            <a:lstStyle/>
            <a:p>
              <a:pPr algn="ct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4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1+#ppt_w/2"/>
                                          </p:val>
                                        </p:tav>
                                        <p:tav tm="100000">
                                          <p:val>
                                            <p:strVal val="#ppt_x"/>
                                          </p:val>
                                        </p:tav>
                                      </p:tavLst>
                                    </p:anim>
                                    <p:anim calcmode="lin" valueType="num">
                                      <p:cBhvr additive="base">
                                        <p:cTn id="63"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3"/>
          <a:stretch>
            <a:fillRect/>
          </a:stretch>
        </p:blipFill>
        <p:spPr>
          <a:xfrm>
            <a:off x="1552575" y="1143635"/>
            <a:ext cx="9406255" cy="4885055"/>
          </a:xfrm>
          <a:prstGeom prst="rect">
            <a:avLst/>
          </a:prstGeom>
        </p:spPr>
      </p:pic>
      <p:sp>
        <p:nvSpPr>
          <p:cNvPr id="7" name="Cloud 6"/>
          <p:cNvSpPr/>
          <p:nvPr/>
        </p:nvSpPr>
        <p:spPr>
          <a:xfrm>
            <a:off x="9349105" y="5885180"/>
            <a:ext cx="2961640" cy="84518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algn="ctr"/>
            <a:r>
              <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theo đoạn</a:t>
            </a:r>
          </a:p>
        </p:txBody>
      </p:sp>
      <p:pic>
        <p:nvPicPr>
          <p:cNvPr id="2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754380"/>
            <a:ext cx="527050" cy="158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2174875"/>
            <a:ext cx="5270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6845" y="3057525"/>
            <a:ext cx="52705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7805" y="3909695"/>
            <a:ext cx="527050" cy="155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1030605" y="131572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p>
        </p:txBody>
      </p:sp>
      <p:sp>
        <p:nvSpPr>
          <p:cNvPr id="8" name="Oval 7"/>
          <p:cNvSpPr/>
          <p:nvPr/>
        </p:nvSpPr>
        <p:spPr>
          <a:xfrm>
            <a:off x="1095375" y="250253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p>
        </p:txBody>
      </p:sp>
      <p:sp>
        <p:nvSpPr>
          <p:cNvPr id="9" name="Oval 8"/>
          <p:cNvSpPr/>
          <p:nvPr/>
        </p:nvSpPr>
        <p:spPr>
          <a:xfrm>
            <a:off x="1095375" y="3357880"/>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3</a:t>
            </a:r>
          </a:p>
        </p:txBody>
      </p:sp>
      <p:sp>
        <p:nvSpPr>
          <p:cNvPr id="10" name="Oval 9"/>
          <p:cNvSpPr/>
          <p:nvPr/>
        </p:nvSpPr>
        <p:spPr>
          <a:xfrm>
            <a:off x="1176655" y="4460875"/>
            <a:ext cx="457200"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4</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ox(i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ox(i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ox(i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ox(i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bldLvl="0" animBg="1"/>
      <p:bldP spid="8" grpId="0" bldLvl="0" animBg="1"/>
      <p:bldP spid="9" grpId="0" bldLvl="0" animBg="1"/>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830955" y="239395"/>
            <a:ext cx="4592320" cy="706755"/>
          </a:xfrm>
          <a:prstGeom prst="rect">
            <a:avLst/>
          </a:prstGeom>
          <a:noFill/>
        </p:spPr>
        <p:txBody>
          <a:bodyPr wrap="square" rtlCol="0">
            <a:spAutoFit/>
          </a:bodyPr>
          <a:lstStyle/>
          <a:p>
            <a:pPr algn="ctr"/>
            <a:r>
              <a:rPr lang="en-US" sz="4000" b="1">
                <a:latin typeface="Arial-Rounded" panose="020B0500000000000000" pitchFamily="34" charset="0"/>
                <a:cs typeface="Arial-Rounded" panose="020B0500000000000000" pitchFamily="34" charset="0"/>
              </a:rPr>
              <a:t>Cuốn sách của em</a:t>
            </a:r>
          </a:p>
        </p:txBody>
      </p:sp>
      <p:pic>
        <p:nvPicPr>
          <p:cNvPr id="5" name="Content Placeholder 4" descr="Capture"/>
          <p:cNvPicPr>
            <a:picLocks noGrp="1" noChangeAspect="1"/>
          </p:cNvPicPr>
          <p:nvPr>
            <p:ph sz="half" idx="1"/>
          </p:nvPr>
        </p:nvPicPr>
        <p:blipFill>
          <a:blip r:embed="rId3"/>
          <a:stretch>
            <a:fillRect/>
          </a:stretch>
        </p:blipFill>
        <p:spPr>
          <a:xfrm>
            <a:off x="1552575" y="1143635"/>
            <a:ext cx="9406255" cy="4885055"/>
          </a:xfrm>
          <a:prstGeom prst="rect">
            <a:avLst/>
          </a:prstGeom>
        </p:spPr>
      </p:pic>
      <p:grpSp>
        <p:nvGrpSpPr>
          <p:cNvPr id="22" name="Group 21"/>
          <p:cNvGrpSpPr/>
          <p:nvPr/>
        </p:nvGrpSpPr>
        <p:grpSpPr>
          <a:xfrm>
            <a:off x="5388118" y="6072371"/>
            <a:ext cx="5825836" cy="664479"/>
            <a:chOff x="708943" y="6110866"/>
            <a:chExt cx="5825836" cy="664479"/>
          </a:xfrm>
        </p:grpSpPr>
        <p:sp>
          <p:nvSpPr>
            <p:cNvPr id="2" name="TextBox 22"/>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algn="ct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799816" y="6129014"/>
              <a:ext cx="5660976" cy="646331"/>
            </a:xfrm>
            <a:prstGeom prst="rect">
              <a:avLst/>
            </a:prstGeom>
            <a:noFill/>
          </p:spPr>
          <p:txBody>
            <a:bodyPr wrap="square">
              <a:spAutoFit/>
            </a:bodyPr>
            <a:lstStyle/>
            <a:p>
              <a:pPr algn="ct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5130" y="791845"/>
            <a:ext cx="8568055" cy="4563110"/>
          </a:xfrm>
          <a:prstGeom prst="rect">
            <a:avLst/>
          </a:prstGeom>
        </p:spPr>
      </p:pic>
      <p:cxnSp>
        <p:nvCxnSpPr>
          <p:cNvPr id="5" name="Straight Arrow Connector 4"/>
          <p:cNvCxnSpPr/>
          <p:nvPr/>
        </p:nvCxnSpPr>
        <p:spPr>
          <a:xfrm>
            <a:off x="4735830" y="2489835"/>
            <a:ext cx="527685" cy="83185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a:off x="4735830" y="3190240"/>
            <a:ext cx="537845" cy="69977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V="1">
            <a:off x="4745990" y="2459990"/>
            <a:ext cx="466725" cy="13487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4776470" y="4498340"/>
            <a:ext cx="446405" cy="243840"/>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Rounded" panose="020B0500000000000000" pitchFamily="34" charset="0"/>
                <a:cs typeface="Arial-Rounded" panose="020B0500000000000000" pitchFamily="34" charset="0"/>
              </a:rPr>
              <a:t>Qua tên sách, em có thể biết được điều gì?</a:t>
            </a:r>
          </a:p>
        </p:txBody>
      </p:sp>
      <p:sp>
        <p:nvSpPr>
          <p:cNvPr id="4" name="Title 1"/>
          <p:cNvSpPr>
            <a:spLocks noGrp="1"/>
          </p:cNvSpPr>
          <p:nvPr/>
        </p:nvSpPr>
        <p:spPr>
          <a:xfrm>
            <a:off x="1223645" y="26371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atin typeface="Arial-Rounded" panose="020B0500000000000000" pitchFamily="34" charset="0"/>
                <a:cs typeface="Arial-Rounded" panose="020B0500000000000000" pitchFamily="34" charset="0"/>
              </a:rPr>
              <a:t>Biết được nhiều ý nghĩa, biết sơ qua về nội dung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72720"/>
            <a:ext cx="11580495" cy="1325880"/>
          </a:xfrm>
        </p:spPr>
        <p:txBody>
          <a:bodyPr>
            <a:normAutofit/>
          </a:bodyPr>
          <a:lstStyle/>
          <a:p>
            <a:r>
              <a:rPr lang="en-US" sz="3110">
                <a:latin typeface="Arial-Rounded" panose="020B0500000000000000" pitchFamily="34" charset="0"/>
                <a:cs typeface="Arial-Rounded" panose="020B0500000000000000" pitchFamily="34" charset="0"/>
              </a:rPr>
              <a:t>3. Sắp xếp các thông tin theo đúng trình tự bài đọc</a:t>
            </a:r>
          </a:p>
        </p:txBody>
      </p:sp>
      <p:sp>
        <p:nvSpPr>
          <p:cNvPr id="4" name="Rounded Rectangle 3"/>
          <p:cNvSpPr/>
          <p:nvPr/>
        </p:nvSpPr>
        <p:spPr>
          <a:xfrm>
            <a:off x="729615" y="1825625"/>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a. Tác giả</a:t>
            </a:r>
          </a:p>
        </p:txBody>
      </p:sp>
      <p:sp>
        <p:nvSpPr>
          <p:cNvPr id="5" name="Rounded Rectangle 4"/>
          <p:cNvSpPr/>
          <p:nvPr/>
        </p:nvSpPr>
        <p:spPr>
          <a:xfrm>
            <a:off x="720090" y="3083560"/>
            <a:ext cx="2079625"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b. Mục lục</a:t>
            </a:r>
          </a:p>
        </p:txBody>
      </p:sp>
      <p:sp>
        <p:nvSpPr>
          <p:cNvPr id="6" name="Rounded Rectangle 5"/>
          <p:cNvSpPr/>
          <p:nvPr/>
        </p:nvSpPr>
        <p:spPr>
          <a:xfrm>
            <a:off x="6673215" y="1825625"/>
            <a:ext cx="2606040"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c. Tên sách</a:t>
            </a:r>
          </a:p>
        </p:txBody>
      </p:sp>
      <p:sp>
        <p:nvSpPr>
          <p:cNvPr id="7" name="Rounded Rectangle 6"/>
          <p:cNvSpPr/>
          <p:nvPr/>
        </p:nvSpPr>
        <p:spPr>
          <a:xfrm>
            <a:off x="6683375" y="3007995"/>
            <a:ext cx="2727960" cy="8420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10">
                <a:latin typeface="Arial-Rounded" panose="020B0500000000000000" pitchFamily="34" charset="0"/>
                <a:cs typeface="Arial-Rounded" panose="020B0500000000000000" pitchFamily="34" charset="0"/>
              </a:rPr>
              <a:t>d. Nhà xuất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6" presetClass="path" presetSubtype="0" accel="50000" decel="50000" fill="hold" grpId="0" nodeType="clickEffect">
                                  <p:stCondLst>
                                    <p:cond delay="0"/>
                                  </p:stCondLst>
                                  <p:childTnLst>
                                    <p:animMotion origin="layout" path="M -0.000832839 -0.00756978 L -0.000832839 0.00951376 C -0.000832839 0.0171672 -0.144223 0.0265973 -0.260599 0.0265973 L -0.520364 0.0265973 " pathEditMode="relative" rAng="0" ptsTypes="">
                                      <p:cBhvr>
                                        <p:cTn id="11" dur="2000" fill="hold"/>
                                        <p:tgtEl>
                                          <p:spTgt spid="6"/>
                                        </p:tgtEl>
                                        <p:attrNameLst>
                                          <p:attrName>ppt_x</p:attrName>
                                          <p:attrName>ppt_y</p:attrName>
                                        </p:attrNameLst>
                                      </p:cBhvr>
                                      <p:rCtr x="-259" y="17"/>
                                    </p:animMotion>
                                  </p:childTnLst>
                                </p:cTn>
                              </p:par>
                            </p:childTnLst>
                          </p:cTn>
                        </p:par>
                      </p:childTnLst>
                    </p:cTn>
                  </p:par>
                  <p:par>
                    <p:cTn id="12" fill="hold">
                      <p:stCondLst>
                        <p:cond delay="indefinite"/>
                      </p:stCondLst>
                      <p:childTnLst>
                        <p:par>
                          <p:cTn id="13" fill="hold">
                            <p:stCondLst>
                              <p:cond delay="0"/>
                            </p:stCondLst>
                            <p:childTnLst>
                              <p:par>
                                <p:cTn id="14" presetID="36" presetClass="path" presetSubtype="0" accel="50000" decel="50000" fill="hold" grpId="0" nodeType="clickEffect">
                                  <p:stCondLst>
                                    <p:cond delay="0"/>
                                  </p:stCondLst>
                                  <p:childTnLst>
                                    <p:animMotion origin="layout" path="M 1.28533e-05 4.62243e-05 L 1.28533e-05 0.0873148 C 1.28533e-05 0.126411 0.000127854 0.174583 0.000221188 0.174583 L 0.000429523 0.174583 " pathEditMode="relative" rAng="0" ptsTypes="">
                                      <p:cBhvr>
                                        <p:cTn id="15" dur="2000" fill="hold"/>
                                        <p:tgtEl>
                                          <p:spTgt spid="4"/>
                                        </p:tgtEl>
                                        <p:attrNameLst>
                                          <p:attrName>ppt_x</p:attrName>
                                          <p:attrName>ppt_y</p:attrName>
                                        </p:attrNameLst>
                                      </p:cBhvr>
                                      <p:rCtr x="0" y="87"/>
                                    </p:animMotion>
                                  </p:childTnLst>
                                </p:cTn>
                              </p:par>
                            </p:childTnLst>
                          </p:cTn>
                        </p:par>
                      </p:childTnLst>
                    </p:cTn>
                  </p:par>
                  <p:par>
                    <p:cTn id="16" fill="hold">
                      <p:stCondLst>
                        <p:cond delay="indefinite"/>
                      </p:stCondLst>
                      <p:childTnLst>
                        <p:par>
                          <p:cTn id="17" fill="hold">
                            <p:stCondLst>
                              <p:cond delay="0"/>
                            </p:stCondLst>
                            <p:childTnLst>
                              <p:par>
                                <p:cTn id="18" presetID="36" presetClass="path" presetSubtype="0" accel="50000" decel="50000" fill="hold" grpId="0" nodeType="clickEffect">
                                  <p:stCondLst>
                                    <p:cond delay="0"/>
                                  </p:stCondLst>
                                  <p:childTnLst>
                                    <p:animMotion origin="layout" path="M -0.00505408 -0.01333 L -0.00505408 -0.0880059 C -0.00505408 -0.121461 -0.00493908 -0.162682 -0.00484575 -0.162682 L -0.00463741 -0.162682 " pathEditMode="relative" rAng="0" ptsTypes="">
                                      <p:cBhvr>
                                        <p:cTn id="19" dur="2000" fill="hold"/>
                                        <p:tgtEl>
                                          <p:spTgt spid="7"/>
                                        </p:tgtEl>
                                        <p:attrNameLst>
                                          <p:attrName>ppt_x</p:attrName>
                                          <p:attrName>ppt_y</p:attrName>
                                        </p:attrNameLst>
                                      </p:cBhvr>
                                      <p:rCtr x="0" y="-74"/>
                                    </p:animMotion>
                                  </p:childTnLst>
                                </p:cTn>
                              </p:par>
                            </p:childTnLst>
                          </p:cTn>
                        </p:par>
                      </p:childTnLst>
                    </p:cTn>
                  </p:par>
                  <p:par>
                    <p:cTn id="20" fill="hold">
                      <p:stCondLst>
                        <p:cond delay="indefinite"/>
                      </p:stCondLst>
                      <p:childTnLst>
                        <p:par>
                          <p:cTn id="21" fill="hold">
                            <p:stCondLst>
                              <p:cond delay="0"/>
                            </p:stCondLst>
                            <p:childTnLst>
                              <p:par>
                                <p:cTn id="22" presetID="36" presetClass="path" presetSubtype="0" accel="50000" decel="50000" fill="hold" grpId="0" nodeType="clickEffect">
                                  <p:stCondLst>
                                    <p:cond delay="0"/>
                                  </p:stCondLst>
                                  <p:childTnLst>
                                    <p:animMotion origin="layout" path="M -6.3625e-06 3.72932e-05 L -6.3625e-06 -0.00584233 C -6.3625e-06 -0.00847641 0.142249 -0.011722 0.257702 -0.011722 L 0.51541 -0.011722 " pathEditMode="relative" rAng="0" ptsTypes="">
                                      <p:cBhvr>
                                        <p:cTn id="23" dur="2000" fill="hold"/>
                                        <p:tgtEl>
                                          <p:spTgt spid="5"/>
                                        </p:tgtEl>
                                        <p:attrNameLst>
                                          <p:attrName>ppt_x</p:attrName>
                                          <p:attrName>ppt_y</p:attrName>
                                        </p:attrNameLst>
                                      </p:cBhvr>
                                      <p:rCtr x="258" y="-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5" grpId="0" animBg="1"/>
      <p:bldP spid="6" grpId="0" bldLvl="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pture"/>
          <p:cNvPicPr>
            <a:picLocks noGrp="1" noChangeAspect="1"/>
          </p:cNvPicPr>
          <p:nvPr>
            <p:ph idx="1"/>
          </p:nvPr>
        </p:nvPicPr>
        <p:blipFill>
          <a:blip r:embed="rId2"/>
          <a:stretch>
            <a:fillRect/>
          </a:stretch>
        </p:blipFill>
        <p:spPr>
          <a:xfrm>
            <a:off x="1797685" y="466090"/>
            <a:ext cx="8597265" cy="3937000"/>
          </a:xfrm>
          <a:prstGeom prst="rect">
            <a:avLst/>
          </a:prstGeom>
        </p:spPr>
      </p:pic>
      <p:sp>
        <p:nvSpPr>
          <p:cNvPr id="7" name="Rounded Rectangle 6"/>
          <p:cNvSpPr/>
          <p:nvPr/>
        </p:nvSpPr>
        <p:spPr>
          <a:xfrm>
            <a:off x="3133725" y="4655820"/>
            <a:ext cx="6906260" cy="1125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latin typeface="Arial-Rounded" panose="020B0500000000000000" pitchFamily="34" charset="0"/>
                <a:cs typeface="Arial-Rounded" panose="020B0500000000000000" pitchFamily="34" charset="0"/>
              </a:rPr>
              <a:t>a. Phần 2 có 3 mục: Xương rồng, Thông, đước</a:t>
            </a:r>
          </a:p>
          <a:p>
            <a:pPr algn="just"/>
            <a:r>
              <a:rPr lang="en-US" sz="2400">
                <a:latin typeface="Arial-Rounded" panose="020B0500000000000000" pitchFamily="34" charset="0"/>
                <a:cs typeface="Arial-Rounded" panose="020B0500000000000000" pitchFamily="34" charset="0"/>
              </a:rPr>
              <a:t>b. Để tìm hiểu về cây xương rồng, em đọc trang 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3"/>
          <a:stretch>
            <a:fillRect/>
          </a:stretch>
        </p:blipFill>
        <p:spPr>
          <a:xfrm>
            <a:off x="175260" y="365125"/>
            <a:ext cx="662940" cy="655320"/>
          </a:xfrm>
          <a:prstGeom prst="rect">
            <a:avLst/>
          </a:prstGeom>
        </p:spPr>
      </p:pic>
      <p:sp>
        <p:nvSpPr>
          <p:cNvPr id="5" name="Text Box 4"/>
          <p:cNvSpPr txBox="1"/>
          <p:nvPr/>
        </p:nvSpPr>
        <p:spPr>
          <a:xfrm>
            <a:off x="1206500" y="375285"/>
            <a:ext cx="9138920" cy="58356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Sắp xếp các từ ngữ sau vào nhóm thích hợp?</a:t>
            </a:r>
          </a:p>
        </p:txBody>
      </p:sp>
      <p:pic>
        <p:nvPicPr>
          <p:cNvPr id="6" name="Picture 5"/>
          <p:cNvPicPr>
            <a:picLocks noChangeAspect="1"/>
          </p:cNvPicPr>
          <p:nvPr/>
        </p:nvPicPr>
        <p:blipFill>
          <a:blip r:embed="rId4"/>
          <a:stretch>
            <a:fillRect/>
          </a:stretch>
        </p:blipFill>
        <p:spPr>
          <a:xfrm>
            <a:off x="1529080" y="1339215"/>
            <a:ext cx="8881745" cy="3926205"/>
          </a:xfrm>
          <a:prstGeom prst="rect">
            <a:avLst/>
          </a:prstGeom>
        </p:spPr>
      </p:pic>
      <p:cxnSp>
        <p:nvCxnSpPr>
          <p:cNvPr id="7" name="Straight Arrow Connector 6"/>
          <p:cNvCxnSpPr/>
          <p:nvPr/>
        </p:nvCxnSpPr>
        <p:spPr>
          <a:xfrm>
            <a:off x="2900045" y="2312670"/>
            <a:ext cx="629285" cy="2038985"/>
          </a:xfrm>
          <a:prstGeom prst="straightConnector1">
            <a:avLst/>
          </a:prstGeom>
          <a:ln w="34925">
            <a:tailEnd type="arrow" w="med" len="med"/>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flipH="1">
            <a:off x="3589655" y="2434590"/>
            <a:ext cx="1947545" cy="19469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11575" y="2616835"/>
            <a:ext cx="5031105" cy="168402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360545" y="3793490"/>
            <a:ext cx="4149090" cy="588010"/>
          </a:xfrm>
          <a:prstGeom prst="straightConnector1">
            <a:avLst/>
          </a:prstGeom>
          <a:ln w="31750">
            <a:tailEnd type="arrow" w="med" len="med"/>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a:off x="7870190" y="3630930"/>
            <a:ext cx="699770" cy="720725"/>
          </a:xfrm>
          <a:prstGeom prst="straightConnector1">
            <a:avLst/>
          </a:prstGeom>
          <a:ln w="34925">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lạnh</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b="1" dirty="0">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nên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hạt</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dẻ</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trữ</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Rounded" panose="020B0500000000000000" pitchFamily="34" charset="0"/>
                <a:ea typeface="Arial-Rounded" panose="020B0500000000000000" pitchFamily="34" charset="0"/>
                <a:cs typeface="Arial-Rounded" panose="020B0500000000000000" pitchFamily="34" charset="0"/>
              </a:rPr>
              <a:t>Vâng</a:t>
            </a:r>
            <a:r>
              <a:rPr lang="en-US" sz="2000" b="1" dirty="0">
                <a:latin typeface="Arial-Rounded" panose="020B0500000000000000" pitchFamily="34" charset="0"/>
                <a:ea typeface="Arial-Rounded" panose="020B0500000000000000" pitchFamily="34" charset="0"/>
                <a:cs typeface="Arial-Rounded" panose="020B0500000000000000" pitchFamily="34" charset="0"/>
              </a:rPr>
              <a:t> ạ!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Bây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b="1" dirty="0">
                <a:latin typeface="Arial-Rounded" panose="020B0500000000000000" pitchFamily="34" charset="0"/>
                <a:ea typeface="Arial-Rounded" panose="020B0500000000000000" pitchFamily="34" charset="0"/>
                <a:cs typeface="Arial-Rounded" panose="020B0500000000000000" pitchFamily="34" charset="0"/>
              </a:rPr>
              <a:t> ta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ngay</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thôi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mẹ</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2. Nói tiếp để hoàn thành câu</a:t>
            </a:r>
          </a:p>
        </p:txBody>
      </p:sp>
      <p:sp>
        <p:nvSpPr>
          <p:cNvPr id="3" name="Content Placeholder 2"/>
          <p:cNvSpPr>
            <a:spLocks noGrp="1"/>
          </p:cNvSpPr>
          <p:nvPr>
            <p:ph idx="1"/>
          </p:nvPr>
        </p:nvSpPr>
        <p:spPr/>
        <p:txBody>
          <a:bodyPr/>
          <a:lstStyle/>
          <a:p>
            <a:pPr marL="0" indent="0">
              <a:buNone/>
            </a:pPr>
            <a:r>
              <a:rPr lang="en-US" sz="4000">
                <a:latin typeface="Arial-Rounded" panose="020B0500000000000000" pitchFamily="34" charset="0"/>
                <a:cs typeface="Arial-Rounded" panose="020B0500000000000000" pitchFamily="34" charset="0"/>
              </a:rPr>
              <a:t>a. Tên sách được đặt ở (.....)</a:t>
            </a:r>
          </a:p>
          <a:p>
            <a:pPr marL="0" indent="0">
              <a:buNone/>
            </a:pPr>
            <a:r>
              <a:rPr lang="en-US" sz="4000">
                <a:latin typeface="Arial-Rounded" panose="020B0500000000000000" pitchFamily="34" charset="0"/>
                <a:cs typeface="Arial-Rounded" panose="020B0500000000000000" pitchFamily="34" charset="0"/>
              </a:rPr>
              <a:t>b. Tên tác giả được đặt ở (.......)</a:t>
            </a:r>
          </a:p>
        </p:txBody>
      </p:sp>
      <p:sp>
        <p:nvSpPr>
          <p:cNvPr id="4" name="Text Box 3"/>
          <p:cNvSpPr txBox="1"/>
          <p:nvPr/>
        </p:nvSpPr>
        <p:spPr>
          <a:xfrm>
            <a:off x="6764655" y="1825625"/>
            <a:ext cx="5243195" cy="706755"/>
          </a:xfrm>
          <a:prstGeom prst="rect">
            <a:avLst/>
          </a:prstGeom>
          <a:noFill/>
        </p:spPr>
        <p:txBody>
          <a:bodyPr wrap="square" rtlCol="0">
            <a:spAutoFit/>
          </a:bodyPr>
          <a:lstStyle/>
          <a:p>
            <a:r>
              <a:rPr lang="en-US" sz="4000">
                <a:solidFill>
                  <a:srgbClr val="C00000"/>
                </a:solidFill>
                <a:latin typeface="Arial-Rounded" panose="020B0500000000000000" pitchFamily="34" charset="0"/>
                <a:cs typeface="Arial-Rounded" panose="020B0500000000000000" pitchFamily="34" charset="0"/>
              </a:rPr>
              <a:t>khoảng giữa bìa sách</a:t>
            </a:r>
          </a:p>
        </p:txBody>
      </p:sp>
      <p:sp>
        <p:nvSpPr>
          <p:cNvPr id="5" name="Text Box 4"/>
          <p:cNvSpPr txBox="1"/>
          <p:nvPr/>
        </p:nvSpPr>
        <p:spPr>
          <a:xfrm>
            <a:off x="7393305" y="2532380"/>
            <a:ext cx="5243195" cy="706755"/>
          </a:xfrm>
          <a:prstGeom prst="rect">
            <a:avLst/>
          </a:prstGeom>
          <a:noFill/>
        </p:spPr>
        <p:txBody>
          <a:bodyPr wrap="square" rtlCol="0">
            <a:spAutoFit/>
          </a:bodyPr>
          <a:lstStyle/>
          <a:p>
            <a:r>
              <a:rPr lang="en-US" sz="4000">
                <a:solidFill>
                  <a:srgbClr val="C00000"/>
                </a:solidFill>
                <a:latin typeface="Arial-Rounded" panose="020B0500000000000000" pitchFamily="34" charset="0"/>
                <a:cs typeface="Arial-Rounded" panose="020B0500000000000000" pitchFamily="34" charset="0"/>
              </a:rPr>
              <a:t>phía trên của bìa sách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5"/>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6"/>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7"/>
          <a:srcRect l="46256" t="-41660" r="-22977" b="41660"/>
          <a:stretch>
            <a:fillRect/>
          </a:stretch>
        </p:blipFill>
        <p:spPr>
          <a:xfrm>
            <a:off x="247650" y="5041900"/>
            <a:ext cx="1512570" cy="1569085"/>
          </a:xfrm>
          <a:prstGeom prst="rect">
            <a:avLst/>
          </a:prstGeom>
        </p:spPr>
      </p:pic>
      <p:pic>
        <p:nvPicPr>
          <p:cNvPr id="3" name="chu G">
            <a:hlinkClick r:id="" action="ppaction://media"/>
          </p:cNvPr>
          <p:cNvPicPr>
            <a:picLocks noGrp="1"/>
          </p:cNvPicPr>
          <p:nvPr>
            <p:ph sz="half" idx="2"/>
            <a:videoFile r:link="rId2"/>
            <p:extLst>
              <p:ext uri="{DAA4B4D4-6D71-4841-9C94-3DE7FCFB9230}">
                <p14:media xmlns:p14="http://schemas.microsoft.com/office/powerpoint/2010/main" r:embed="rId1"/>
              </p:ext>
            </p:extLst>
          </p:nvPr>
        </p:nvPicPr>
        <p:blipFill>
          <a:blip r:embed="rId8"/>
          <a:stretch>
            <a:fillRect/>
          </a:stretch>
        </p:blipFill>
        <p:spPr>
          <a:xfrm>
            <a:off x="3039110" y="241300"/>
            <a:ext cx="6428105" cy="5916930"/>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015365"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Gần mực thì đen gần đèn thì sáng</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Content Placeholder 1" descr="Capture"/>
          <p:cNvPicPr>
            <a:picLocks noGrp="1" noChangeAspect="1"/>
          </p:cNvPicPr>
          <p:nvPr>
            <p:ph idx="1"/>
          </p:nvPr>
        </p:nvPicPr>
        <p:blipFill>
          <a:blip r:embed="rId3"/>
          <a:stretch>
            <a:fillRect/>
          </a:stretch>
        </p:blipFill>
        <p:spPr>
          <a:xfrm>
            <a:off x="1908175" y="365125"/>
            <a:ext cx="8740775" cy="6125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00200" y="152400"/>
            <a:ext cx="9133840" cy="625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pitchFamily="34" charset="0"/>
                <a:ea typeface="Arial" panose="020B0604020202020204" pitchFamily="34" charset="0"/>
                <a:cs typeface="Arial-Rounded" panose="020B0500000000000000" pitchFamily="34"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8"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You are given 3 candies </a:t>
            </a: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lang="en-US" sz="40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endPar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Arial-Rounded" panose="020B0500000000000000" pitchFamily="34" charset="0"/>
                <a:ea typeface="Tahoma" panose="020B0604030504040204" pitchFamily="34" charset="0"/>
                <a:cs typeface="Arial-Rounded" panose="020B0500000000000000" pitchFamily="34" charset="0"/>
              </a:rPr>
              <a:t>Nói về việc chim hoàng anh hát hay</a:t>
            </a:r>
            <a:endPar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5 candies </a:t>
            </a: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endPar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Nhờ chim hoàng anh dạy hát cho.</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You are given 7 candies </a:t>
            </a: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Vì sao quạ bỏ các bạn bay đi?</a:t>
            </a:r>
            <a:endPar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Vì quạ chán nản, không kiên nhẫn học nên bay đi</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Câu chuyện kết thúc như thế nào?</a:t>
            </a:r>
            <a:endPar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Arial-Rounded" panose="020B0500000000000000" pitchFamily="34" charset="0"/>
                <a:ea typeface="Tahoma" panose="020B0604030504040204" pitchFamily="34" charset="0"/>
                <a:cs typeface="Arial-Rounded" panose="020B0500000000000000" pitchFamily="34" charset="0"/>
              </a:rPr>
              <a:t>Họa mi và vẹt nhờ chăm chỉ học tập nên hát được giọng êm ái còn quạ chỉ phát ra được tiếng kêu buồn bã: quạ, quạ...</a:t>
            </a:r>
            <a:endParaRPr kumimoji="0" lang="en-US" altLang="vi-VN" sz="28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14320" y="1831975"/>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pic>
        <p:nvPicPr>
          <p:cNvPr id="6" name="Picture 5">
            <a:extLst>
              <a:ext uri="{FF2B5EF4-FFF2-40B4-BE49-F238E27FC236}">
                <a16:creationId xmlns:a16="http://schemas.microsoft.com/office/drawing/2014/main" id="{57B2B6DF-AACA-4E8C-BBF8-D415DF581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00"/>
          </a:solidFill>
        </p:spPr>
      </p:pic>
      <p:sp>
        <p:nvSpPr>
          <p:cNvPr id="7" name="Rounded Rectangle 4">
            <a:extLst>
              <a:ext uri="{FF2B5EF4-FFF2-40B4-BE49-F238E27FC236}">
                <a16:creationId xmlns:a16="http://schemas.microsoft.com/office/drawing/2014/main" id="{7A7E79C3-7BE1-4913-8803-D781AC50489B}"/>
              </a:ext>
            </a:extLst>
          </p:cNvPr>
          <p:cNvSpPr/>
          <p:nvPr/>
        </p:nvSpPr>
        <p:spPr>
          <a:xfrm>
            <a:off x="3741490" y="1383283"/>
            <a:ext cx="6937695" cy="3100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99C5470-4686-4C41-8141-BAC393C5343D}"/>
              </a:ext>
            </a:extLst>
          </p:cNvPr>
          <p:cNvSpPr txBox="1"/>
          <p:nvPr/>
        </p:nvSpPr>
        <p:spPr>
          <a:xfrm>
            <a:off x="4009938" y="1507517"/>
            <a:ext cx="6065240" cy="2800767"/>
          </a:xfrm>
          <a:prstGeom prst="rect">
            <a:avLst/>
          </a:prstGeom>
          <a:noFill/>
        </p:spPr>
        <p:txBody>
          <a:bodyPr wrap="square" rtlCol="0">
            <a:spAutoFit/>
          </a:bodyPr>
          <a:lstStyle/>
          <a:p>
            <a:pPr algn="ctr"/>
            <a:r>
              <a:rPr lang="en-US" sz="8800" b="1" dirty="0">
                <a:solidFill>
                  <a:srgbClr val="FF0000"/>
                </a:solidFill>
              </a:rPr>
              <a:t>CỦNG CỐ BÀI HỌC</a:t>
            </a:r>
          </a:p>
        </p:txBody>
      </p:sp>
      <p:pic>
        <p:nvPicPr>
          <p:cNvPr id="9" name="图片 2">
            <a:extLst>
              <a:ext uri="{FF2B5EF4-FFF2-40B4-BE49-F238E27FC236}">
                <a16:creationId xmlns:a16="http://schemas.microsoft.com/office/drawing/2014/main" id="{761442B4-6800-4499-9B4E-8658FAA8F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6970" y="4671704"/>
            <a:ext cx="1694696" cy="2161906"/>
          </a:xfrm>
          <a:prstGeom prst="rect">
            <a:avLst/>
          </a:prstGeom>
        </p:spPr>
      </p:pic>
      <p:pic>
        <p:nvPicPr>
          <p:cNvPr id="10" name="图片 6">
            <a:extLst>
              <a:ext uri="{FF2B5EF4-FFF2-40B4-BE49-F238E27FC236}">
                <a16:creationId xmlns:a16="http://schemas.microsoft.com/office/drawing/2014/main" id="{F2CE36C6-FC38-4A5D-B1B9-055C877DB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1571" y="3987066"/>
            <a:ext cx="3188719" cy="2671178"/>
          </a:xfrm>
          <a:prstGeom prst="rect">
            <a:avLst/>
          </a:prstGeom>
        </p:spPr>
      </p:pic>
      <p:pic>
        <p:nvPicPr>
          <p:cNvPr id="11" name="Picture 10">
            <a:extLst>
              <a:ext uri="{FF2B5EF4-FFF2-40B4-BE49-F238E27FC236}">
                <a16:creationId xmlns:a16="http://schemas.microsoft.com/office/drawing/2014/main" id="{99E2EEB4-55AA-4771-956C-60519DA162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6243" y="0"/>
            <a:ext cx="1385757" cy="1379158"/>
          </a:xfrm>
          <a:prstGeom prst="rect">
            <a:avLst/>
          </a:prstGeom>
        </p:spPr>
      </p:pic>
      <p:pic>
        <p:nvPicPr>
          <p:cNvPr id="12" name="Picture 2">
            <a:extLst>
              <a:ext uri="{FF2B5EF4-FFF2-40B4-BE49-F238E27FC236}">
                <a16:creationId xmlns:a16="http://schemas.microsoft.com/office/drawing/2014/main" id="{6CE86F04-5BA6-4241-8DB3-0E4505770990}"/>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250" fill="hold"/>
                                        <p:tgtEl>
                                          <p:spTgt spid="10"/>
                                        </p:tgtEl>
                                        <p:attrNameLst>
                                          <p:attrName>ppt_x</p:attrName>
                                        </p:attrNameLst>
                                      </p:cBhvr>
                                      <p:tavLst>
                                        <p:tav tm="0">
                                          <p:val>
                                            <p:strVal val="1+#ppt_w/2"/>
                                          </p:val>
                                        </p:tav>
                                        <p:tav tm="100000">
                                          <p:val>
                                            <p:strVal val="#ppt_x"/>
                                          </p:val>
                                        </p:tav>
                                      </p:tavLst>
                                    </p:anim>
                                    <p:anim calcmode="lin" valueType="num">
                                      <p:cBhvr additive="base">
                                        <p:cTn id="33" dur="1250" fill="hold"/>
                                        <p:tgtEl>
                                          <p:spTgt spid="10"/>
                                        </p:tgtEl>
                                        <p:attrNameLst>
                                          <p:attrName>ppt_y</p:attrName>
                                        </p:attrNameLst>
                                      </p:cBhvr>
                                      <p:tavLst>
                                        <p:tav tm="0">
                                          <p:val>
                                            <p:strVal val="#ppt_y"/>
                                          </p:val>
                                        </p:tav>
                                        <p:tav tm="100000">
                                          <p:val>
                                            <p:strVal val="#ppt_y"/>
                                          </p:val>
                                        </p:tav>
                                      </p:tavLst>
                                    </p:anim>
                                  </p:childTnLst>
                                </p:cTn>
                              </p:par>
                              <p:par>
                                <p:cTn id="34" presetID="42" presetClass="entr" presetSubtype="0" fill="hold" nodeType="withEffect">
                                  <p:stCondLst>
                                    <p:cond delay="156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9660"/>
          </a:xfrm>
          <a:prstGeom prst="rect">
            <a:avLst/>
          </a:prstGeom>
          <a:noFill/>
        </p:spPr>
        <p:txBody>
          <a:bodyPr wrap="square" rtlCol="0">
            <a:spAutoFit/>
          </a:bodyP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Bài trước chúng ta học bài gì?</a:t>
            </a:r>
          </a:p>
        </p:txBody>
      </p:sp>
      <p:sp>
        <p:nvSpPr>
          <p:cNvPr id="28" name="TextBox 27"/>
          <p:cNvSpPr txBox="1"/>
          <p:nvPr/>
        </p:nvSpPr>
        <p:spPr>
          <a:xfrm>
            <a:off x="4114800" y="4824139"/>
            <a:ext cx="4419600" cy="768350"/>
          </a:xfrm>
          <a:prstGeom prst="rect">
            <a:avLst/>
          </a:prstGeom>
          <a:noFill/>
        </p:spPr>
        <p:txBody>
          <a:bodyPr wrap="square" rtlCol="0">
            <a:spAutoFit/>
          </a:bodyPr>
          <a:lstStyle/>
          <a:p>
            <a:pPr algn="ctr"/>
            <a:r>
              <a:rPr lang="en-US" sz="4400" b="1" dirty="0">
                <a:latin typeface="Arial-Rounded" panose="020B0500000000000000" pitchFamily="34" charset="0"/>
                <a:ea typeface="Arial-Rounded" panose="020B0500000000000000" pitchFamily="34" charset="0"/>
                <a:cs typeface="Arial-Rounded" panose="020B0500000000000000" pitchFamily="34" charset="0"/>
              </a:rPr>
              <a:t>Em học vẽ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322070"/>
          </a:xfrm>
          <a:prstGeom prst="rect">
            <a:avLst/>
          </a:prstGeom>
          <a:noFill/>
        </p:spPr>
        <p:txBody>
          <a:bodyPr wrap="square" rtlCol="0">
            <a:spAutoFit/>
          </a:bodyP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bài Em học vẽ, bạn nhỏ ngồi vẽ ở đâu?</a:t>
            </a:r>
          </a:p>
        </p:txBody>
      </p:sp>
      <p:sp>
        <p:nvSpPr>
          <p:cNvPr id="28" name="TextBox 27"/>
          <p:cNvSpPr txBox="1"/>
          <p:nvPr/>
        </p:nvSpPr>
        <p:spPr>
          <a:xfrm>
            <a:off x="3913799" y="4209149"/>
            <a:ext cx="5307792" cy="645160"/>
          </a:xfrm>
          <a:prstGeom prst="rect">
            <a:avLst/>
          </a:prstGeom>
          <a:noFill/>
        </p:spPr>
        <p:txBody>
          <a:bodyPr wrap="square" rtlCol="0">
            <a:spAutoFit/>
          </a:bodyP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lớp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657225"/>
          </a:xfrm>
          <a:prstGeom prst="rect">
            <a:avLst/>
          </a:prstGeom>
          <a:noFill/>
        </p:spPr>
        <p:txBody>
          <a:bodyPr wrap="square" rtlCol="0">
            <a:spAutoFit/>
          </a:bodyPr>
          <a:lstStyle/>
          <a:p>
            <a:pPr algn="ctr">
              <a:lnSpc>
                <a:spcPct val="115000"/>
              </a:lnSpc>
              <a:spcAft>
                <a:spcPts val="0"/>
              </a:spcAft>
            </a:pPr>
            <a:r>
              <a:rPr lang="en-US" sz="3200" b="1" dirty="0">
                <a:latin typeface="Arial-Rounded" panose="020B0500000000000000" pitchFamily="34" charset="0"/>
                <a:ea typeface="Arial-Rounded" panose="020B0500000000000000" pitchFamily="34" charset="0"/>
                <a:cs typeface="Arial-Rounded" panose="020B0500000000000000" pitchFamily="34" charset="0"/>
              </a:rPr>
              <a:t>Bài thơ Em học vẽ gồm mấy khổ thơ?</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95600" y="4176337"/>
            <a:ext cx="6705600" cy="583565"/>
          </a:xfrm>
          <a:prstGeom prst="rect">
            <a:avLst/>
          </a:prstGeom>
          <a:noFill/>
        </p:spPr>
        <p:txBody>
          <a:bodyPr wrap="square" rtlCol="0">
            <a:spAutoFit/>
          </a:bodyP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4 khổ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246626" y="4470501"/>
            <a:ext cx="4279776"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algn="ct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 hình chữ nhật, Chữ nghĩa đầy mình, Ai mà muốn giỏi, Sẽ phải nhìn tôi - Là gì?</a:t>
            </a:r>
          </a:p>
        </p:txBody>
      </p:sp>
      <p:sp>
        <p:nvSpPr>
          <p:cNvPr id="28" name="TextBox 27"/>
          <p:cNvSpPr txBox="1"/>
          <p:nvPr/>
        </p:nvSpPr>
        <p:spPr>
          <a:xfrm>
            <a:off x="5227955" y="5317490"/>
            <a:ext cx="3177540" cy="583565"/>
          </a:xfrm>
          <a:prstGeom prst="rect">
            <a:avLst/>
          </a:prstGeom>
          <a:noFill/>
        </p:spPr>
        <p:txBody>
          <a:bodyPr wrap="square" rtlCol="0">
            <a:spAutoFit/>
          </a:bodyPr>
          <a:lstStyle/>
          <a:p>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Quyển sách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15</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Cuốn sách của em</a:t>
            </a:r>
          </a:p>
        </p:txBody>
      </p:sp>
    </p:spTree>
  </p:cSld>
  <p:clrMapOvr>
    <a:masterClrMapping/>
  </p:clrMapOvr>
  <p:transition advClick="0">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587</Words>
  <Application>Microsoft Office PowerPoint</Application>
  <PresentationFormat>Widescreen</PresentationFormat>
  <Paragraphs>96</Paragraphs>
  <Slides>36</Slides>
  <Notes>19</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36</vt:i4>
      </vt:variant>
    </vt:vector>
  </HeadingPairs>
  <TitlesOfParts>
    <vt:vector size="54" baseType="lpstr">
      <vt:lpstr>Microsoft YaHei</vt:lpstr>
      <vt:lpstr>.VnAvant</vt:lpstr>
      <vt:lpstr>Arial</vt:lpstr>
      <vt:lpstr>Arial Rounded MT Bold</vt:lpstr>
      <vt:lpstr>Arial-Rounded</vt:lpstr>
      <vt:lpstr>Calibri</vt:lpstr>
      <vt:lpstr>Calibri Light</vt:lpstr>
      <vt:lpstr>HP001 4 hàng</vt:lpstr>
      <vt:lpstr>Tahoma</vt:lpstr>
      <vt:lpstr>Times New Roman</vt:lpstr>
      <vt:lpstr>UTM Avo</vt:lpstr>
      <vt:lpstr>1_Office Theme</vt:lpstr>
      <vt:lpstr>2_Office Theme</vt:lpstr>
      <vt:lpstr>2_Office 主题​​</vt:lpstr>
      <vt:lpstr>4_Office Theme</vt:lpstr>
      <vt:lpstr>3_Office Theme</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 tên sách, em có thể biết được điều gì?</vt:lpstr>
      <vt:lpstr>3. Sắp xếp các thông tin theo đúng trình tự bài đọc</vt:lpstr>
      <vt:lpstr>PowerPoint Presentation</vt:lpstr>
      <vt:lpstr> </vt:lpstr>
      <vt:lpstr>2. Nói tiếp để hoàn thành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Owl zZz</cp:lastModifiedBy>
  <cp:revision>7</cp:revision>
  <dcterms:created xsi:type="dcterms:W3CDTF">2021-05-25T09:40:38Z</dcterms:created>
  <dcterms:modified xsi:type="dcterms:W3CDTF">2025-11-11T13:31:23Z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