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36" r:id="rId5"/>
    <p:sldMasterId id="2147483748" r:id="rId6"/>
    <p:sldMasterId id="2147483760" r:id="rId7"/>
    <p:sldMasterId id="2147483772" r:id="rId8"/>
  </p:sldMasterIdLst>
  <p:notesMasterIdLst>
    <p:notesMasterId r:id="rId43"/>
  </p:notesMasterIdLst>
  <p:sldIdLst>
    <p:sldId id="257" r:id="rId9"/>
    <p:sldId id="474" r:id="rId10"/>
    <p:sldId id="266" r:id="rId11"/>
    <p:sldId id="256" r:id="rId12"/>
    <p:sldId id="508" r:id="rId13"/>
    <p:sldId id="320" r:id="rId14"/>
    <p:sldId id="497" r:id="rId15"/>
    <p:sldId id="467" r:id="rId16"/>
    <p:sldId id="509" r:id="rId17"/>
    <p:sldId id="511" r:id="rId18"/>
    <p:sldId id="499" r:id="rId19"/>
    <p:sldId id="510" r:id="rId20"/>
    <p:sldId id="512" r:id="rId21"/>
    <p:sldId id="513" r:id="rId22"/>
    <p:sldId id="340" r:id="rId23"/>
    <p:sldId id="480" r:id="rId24"/>
    <p:sldId id="515" r:id="rId25"/>
    <p:sldId id="505" r:id="rId26"/>
    <p:sldId id="482" r:id="rId27"/>
    <p:sldId id="259" r:id="rId28"/>
    <p:sldId id="517" r:id="rId29"/>
    <p:sldId id="518" r:id="rId30"/>
    <p:sldId id="506" r:id="rId31"/>
    <p:sldId id="507" r:id="rId32"/>
    <p:sldId id="522" r:id="rId33"/>
    <p:sldId id="523" r:id="rId34"/>
    <p:sldId id="524" r:id="rId35"/>
    <p:sldId id="519" r:id="rId36"/>
    <p:sldId id="267" r:id="rId37"/>
    <p:sldId id="525" r:id="rId38"/>
    <p:sldId id="528" r:id="rId39"/>
    <p:sldId id="527" r:id="rId40"/>
    <p:sldId id="529" r:id="rId41"/>
    <p:sldId id="47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t>1</a:t>
            </a:fld>
            <a:endParaRPr lang="en-US"/>
          </a:p>
        </p:txBody>
      </p:sp>
    </p:spTree>
    <p:extLst>
      <p:ext uri="{BB962C8B-B14F-4D97-AF65-F5344CB8AC3E}">
        <p14:creationId xmlns:p14="http://schemas.microsoft.com/office/powerpoint/2010/main" val="416987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783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47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59119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083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2107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54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41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33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5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0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92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11/11/2025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11/11/2025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11/11/2025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11/11/2025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11/11/2025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11/11/2025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11/11/2025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11/11/2025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11/11/2025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11/11/2025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11/11/2025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66419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967664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33052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431882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883234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708656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26234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792317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002462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35265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44608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569037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832328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873239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31458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801592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859533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37084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99711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7346513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87096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37527732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11/11/2025</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8277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11/11/2025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11/11/2025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6952428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11/11/2025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11/11/2025</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35089848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52.jpe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8.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14.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4.jpe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14.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6.wdp"/><Relationship Id="rId18" Type="http://schemas.openxmlformats.org/officeDocument/2006/relationships/image" Target="../media/image28.png"/><Relationship Id="rId3" Type="http://schemas.openxmlformats.org/officeDocument/2006/relationships/image" Target="../media/image20.png"/><Relationship Id="rId21" Type="http://schemas.openxmlformats.org/officeDocument/2006/relationships/image" Target="../media/image30.png"/><Relationship Id="rId7" Type="http://schemas.microsoft.com/office/2007/relationships/hdphoto" Target="../media/hdphoto3.wdp"/><Relationship Id="rId12" Type="http://schemas.openxmlformats.org/officeDocument/2006/relationships/image" Target="../media/image25.png"/><Relationship Id="rId17" Type="http://schemas.microsoft.com/office/2007/relationships/hdphoto" Target="../media/hdphoto8.wdp"/><Relationship Id="rId2" Type="http://schemas.openxmlformats.org/officeDocument/2006/relationships/image" Target="../media/image19.jpeg"/><Relationship Id="rId16" Type="http://schemas.openxmlformats.org/officeDocument/2006/relationships/image" Target="../media/image27.png"/><Relationship Id="rId20" Type="http://schemas.openxmlformats.org/officeDocument/2006/relationships/slide" Target="slide4.xml"/><Relationship Id="rId1" Type="http://schemas.openxmlformats.org/officeDocument/2006/relationships/slideLayout" Target="../slideLayouts/slideLayout72.xml"/><Relationship Id="rId6" Type="http://schemas.openxmlformats.org/officeDocument/2006/relationships/image" Target="../media/image22.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1.png"/><Relationship Id="rId9" Type="http://schemas.microsoft.com/office/2007/relationships/hdphoto" Target="../media/hdphoto4.wdp"/><Relationship Id="rId1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14.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4.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14.jpeg"/><Relationship Id="rId5" Type="http://schemas.openxmlformats.org/officeDocument/2006/relationships/image" Target="../media/image48.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9.png"/><Relationship Id="rId3" Type="http://schemas.microsoft.com/office/2007/relationships/hdphoto" Target="../media/hdphoto9.wdp"/><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Layout" Target="../slideLayouts/slideLayout72.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gif"/><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10.wdp"/><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image" Target="../media/image32.png"/><Relationship Id="rId7" Type="http://schemas.microsoft.com/office/2007/relationships/hdphoto" Target="../media/hdphoto11.wdp"/><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2.xml"/><Relationship Id="rId6" Type="http://schemas.openxmlformats.org/officeDocument/2006/relationships/image" Target="../media/image40.png"/><Relationship Id="rId11" Type="http://schemas.openxmlformats.org/officeDocument/2006/relationships/image" Target="../media/image37.png"/><Relationship Id="rId5" Type="http://schemas.openxmlformats.org/officeDocument/2006/relationships/image" Target="../media/image34.png"/><Relationship Id="rId15" Type="http://schemas.openxmlformats.org/officeDocument/2006/relationships/image" Target="../media/image42.png"/><Relationship Id="rId10" Type="http://schemas.openxmlformats.org/officeDocument/2006/relationships/image" Target="../media/image28.png"/><Relationship Id="rId4" Type="http://schemas.openxmlformats.org/officeDocument/2006/relationships/image" Target="../media/image33.gif"/><Relationship Id="rId9" Type="http://schemas.microsoft.com/office/2007/relationships/hdphoto" Target="../media/hdphoto10.wdp"/><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14.jpe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14.jpe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6.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1" name="Picture 20"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530" y="2963130"/>
            <a:ext cx="6477000" cy="3943350"/>
          </a:xfrm>
          <a:prstGeom prst="rect">
            <a:avLst/>
          </a:prstGeom>
        </p:spPr>
      </p:pic>
      <p:pic>
        <p:nvPicPr>
          <p:cNvPr id="22" name="Picture 21">
            <a:extLst>
              <a:ext uri="{FF2B5EF4-FFF2-40B4-BE49-F238E27FC236}">
                <a16:creationId xmlns:a16="http://schemas.microsoft.com/office/drawing/2014/main" id="{3B9F3D39-28F6-41BD-810F-3CA4A7DEF62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tích</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tắc</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tối</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xong</a:t>
            </a:r>
            <a:r>
              <a:rPr kumimoji="0" lang="en-US" sz="2000" b="0" i="0" u="none" strike="noStrike" kern="120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spTree>
    <p:extLst>
      <p:ext uri="{BB962C8B-B14F-4D97-AF65-F5344CB8AC3E}">
        <p14:creationId xmlns:p14="http://schemas.microsoft.com/office/powerpoint/2010/main" val="2464181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Chim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mèo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chập</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chững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hốc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cây</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rúc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cú</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ích</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đồng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ruộng</a:t>
            </a: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en-US"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algn="r">
              <a:lnSpc>
                <a:spcPct val="150000"/>
              </a:lnSpc>
            </a:pPr>
            <a:r>
              <a:rPr lang="vi-VN" sz="2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cxnSp>
        <p:nvCxnSpPr>
          <p:cNvPr id="18" name="Straight Connector 17">
            <a:extLst>
              <a:ext uri="{FF2B5EF4-FFF2-40B4-BE49-F238E27FC236}">
                <a16:creationId xmlns:a16="http://schemas.microsoft.com/office/drawing/2014/main" id="{24CD6D41-82A1-497A-A4DB-0D54D2DD67A7}"/>
              </a:ext>
            </a:extLst>
          </p:cNvPr>
          <p:cNvCxnSpPr/>
          <p:nvPr/>
        </p:nvCxnSpPr>
        <p:spPr>
          <a:xfrm flipH="1">
            <a:off x="4154635" y="1487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6FE652-346E-4DB4-ACC5-7FFD67EA56EC}"/>
              </a:ext>
            </a:extLst>
          </p:cNvPr>
          <p:cNvCxnSpPr/>
          <p:nvPr/>
        </p:nvCxnSpPr>
        <p:spPr>
          <a:xfrm flipH="1">
            <a:off x="4736430" y="19271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FE1441-026C-4C00-80CD-E4F4EFB2F3B4}"/>
              </a:ext>
            </a:extLst>
          </p:cNvPr>
          <p:cNvCxnSpPr/>
          <p:nvPr/>
        </p:nvCxnSpPr>
        <p:spPr>
          <a:xfrm flipH="1">
            <a:off x="6483157" y="236721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932E-B5FC-48E6-A682-C82A3101C97E}"/>
              </a:ext>
            </a:extLst>
          </p:cNvPr>
          <p:cNvCxnSpPr/>
          <p:nvPr/>
        </p:nvCxnSpPr>
        <p:spPr>
          <a:xfrm flipH="1">
            <a:off x="897492"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C84DA01-83D2-48BC-95A0-5B99F38315E9}"/>
              </a:ext>
            </a:extLst>
          </p:cNvPr>
          <p:cNvCxnSpPr/>
          <p:nvPr/>
        </p:nvCxnSpPr>
        <p:spPr>
          <a:xfrm flipH="1">
            <a:off x="3978543" y="29145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35E7CA0-9778-414A-B609-5D5035137956}"/>
              </a:ext>
            </a:extLst>
          </p:cNvPr>
          <p:cNvCxnSpPr/>
          <p:nvPr/>
        </p:nvCxnSpPr>
        <p:spPr>
          <a:xfrm flipH="1">
            <a:off x="7579462" y="292723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D5B4FE-5404-4A61-9089-4DFB82AB4A80}"/>
              </a:ext>
            </a:extLst>
          </p:cNvPr>
          <p:cNvCxnSpPr/>
          <p:nvPr/>
        </p:nvCxnSpPr>
        <p:spPr>
          <a:xfrm flipH="1">
            <a:off x="7139968" y="33307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BB49CF5-4C30-4E71-A0EB-19C3233E1333}"/>
              </a:ext>
            </a:extLst>
          </p:cNvPr>
          <p:cNvCxnSpPr/>
          <p:nvPr/>
        </p:nvCxnSpPr>
        <p:spPr>
          <a:xfrm flipH="1">
            <a:off x="8632623" y="37708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664C8A-186E-498B-92B8-6008DB58373F}"/>
              </a:ext>
            </a:extLst>
          </p:cNvPr>
          <p:cNvCxnSpPr/>
          <p:nvPr/>
        </p:nvCxnSpPr>
        <p:spPr>
          <a:xfrm flipH="1">
            <a:off x="4926102" y="425950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AC531F-7690-4F84-A0E6-0A12E2767FB8}"/>
              </a:ext>
            </a:extLst>
          </p:cNvPr>
          <p:cNvCxnSpPr/>
          <p:nvPr/>
        </p:nvCxnSpPr>
        <p:spPr>
          <a:xfrm flipH="1">
            <a:off x="330990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4755F6B-304F-4A74-9BA2-FBA6A2ED8FED}"/>
              </a:ext>
            </a:extLst>
          </p:cNvPr>
          <p:cNvCxnSpPr/>
          <p:nvPr/>
        </p:nvCxnSpPr>
        <p:spPr>
          <a:xfrm flipH="1">
            <a:off x="7854081" y="469959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27ED365-CE0E-42A4-904C-796C39EE5939}"/>
              </a:ext>
            </a:extLst>
          </p:cNvPr>
          <p:cNvGrpSpPr/>
          <p:nvPr/>
        </p:nvGrpSpPr>
        <p:grpSpPr>
          <a:xfrm>
            <a:off x="708941" y="6023881"/>
            <a:ext cx="6103839" cy="769441"/>
            <a:chOff x="708943" y="6033135"/>
            <a:chExt cx="5825836" cy="769441"/>
          </a:xfrm>
        </p:grpSpPr>
        <p:sp>
          <p:nvSpPr>
            <p:cNvPr id="31" name="TextBox 30">
              <a:extLst>
                <a:ext uri="{FF2B5EF4-FFF2-40B4-BE49-F238E27FC236}">
                  <a16:creationId xmlns:a16="http://schemas.microsoft.com/office/drawing/2014/main" id="{49D9F8AD-C463-4BAE-BE5C-B8BD8314EE1A}"/>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32" name="TextBox 31">
              <a:extLst>
                <a:ext uri="{FF2B5EF4-FFF2-40B4-BE49-F238E27FC236}">
                  <a16:creationId xmlns:a16="http://schemas.microsoft.com/office/drawing/2014/main" id="{005C76A3-84AA-4F43-BC79-019E6F047267}"/>
                </a:ext>
              </a:extLst>
            </p:cNvPr>
            <p:cNvSpPr txBox="1"/>
            <p:nvPr/>
          </p:nvSpPr>
          <p:spPr>
            <a:xfrm>
              <a:off x="1016462" y="6033135"/>
              <a:ext cx="5167386" cy="769441"/>
            </a:xfrm>
            <a:prstGeom prst="rect">
              <a:avLst/>
            </a:prstGeom>
            <a:noFill/>
          </p:spPr>
          <p:txBody>
            <a:bodyPr wrap="square">
              <a:spAutoFit/>
            </a:bodyPr>
            <a:lstStyle/>
            <a:p>
              <a:pPr algn="ctr"/>
              <a:r>
                <a:rPr lang="en-US" sz="4400" dirty="0" err="1">
                  <a:solidFill>
                    <a:schemeClr val="bg1"/>
                  </a:solidFill>
                  <a:latin typeface="Arial-Rounded" pitchFamily="34" charset="0"/>
                  <a:ea typeface="Arial-Rounded" pitchFamily="34" charset="0"/>
                  <a:cs typeface="Arial-Rounded" pitchFamily="34" charset="0"/>
                </a:rPr>
                <a:t>Đọc</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nối</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tiếp</a:t>
              </a:r>
              <a:r>
                <a:rPr lang="en-US" sz="4400" dirty="0">
                  <a:solidFill>
                    <a:schemeClr val="bg1"/>
                  </a:solidFill>
                  <a:latin typeface="Arial-Rounded" pitchFamily="34" charset="0"/>
                  <a:ea typeface="Arial-Rounded" pitchFamily="34" charset="0"/>
                  <a:cs typeface="Arial-Rounded" pitchFamily="34" charset="0"/>
                </a:rPr>
                <a:t> </a:t>
              </a:r>
              <a:r>
                <a:rPr lang="en-US" sz="4400" dirty="0" err="1">
                  <a:solidFill>
                    <a:schemeClr val="bg1"/>
                  </a:solidFill>
                  <a:latin typeface="Arial-Rounded" pitchFamily="34" charset="0"/>
                  <a:ea typeface="Arial-Rounded" pitchFamily="34" charset="0"/>
                  <a:cs typeface="Arial-Rounded" pitchFamily="34" charset="0"/>
                </a:rPr>
                <a:t>câu</a:t>
              </a:r>
              <a:endParaRPr lang="en-US" sz="4400" dirty="0">
                <a:solidFill>
                  <a:schemeClr val="bg1"/>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98262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fade">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additive="base">
                                        <p:cTn id="86" dur="500" fill="hold"/>
                                        <p:tgtEl>
                                          <p:spTgt spid="30"/>
                                        </p:tgtEl>
                                        <p:attrNameLst>
                                          <p:attrName>ppt_x</p:attrName>
                                        </p:attrNameLst>
                                      </p:cBhvr>
                                      <p:tavLst>
                                        <p:tav tm="0">
                                          <p:val>
                                            <p:strVal val="1+#ppt_w/2"/>
                                          </p:val>
                                        </p:tav>
                                        <p:tav tm="100000">
                                          <p:val>
                                            <p:strVal val="#ppt_x"/>
                                          </p:val>
                                        </p:tav>
                                      </p:tavLst>
                                    </p:anim>
                                    <p:anim calcmode="lin" valueType="num">
                                      <p:cBhvr additive="base">
                                        <p:cTn id="8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sắc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Tưng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quang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không</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khí</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nhộn</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nhịp</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tươi</a:t>
                </a:r>
                <a:r>
                  <a:rPr lang="en-US" altLang="zh-C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vui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981289"/>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úc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Kêu</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3916700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pic>
        <p:nvPicPr>
          <p:cNvPr id="14" name="Picture 3">
            <a:extLst>
              <a:ext uri="{FF2B5EF4-FFF2-40B4-BE49-F238E27FC236}">
                <a16:creationId xmlns:a16="http://schemas.microsoft.com/office/drawing/2014/main" id="{A7A1EF29-BDEC-433D-94DE-18C3DDC0210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10" y="931374"/>
            <a:ext cx="527050" cy="328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9E679A06-22A4-4149-9A51-7906D5AF0CDE}"/>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103915"/>
            <a:ext cx="527050" cy="113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087DE713-A935-4C0A-9F95-459CEDF5DD67}"/>
              </a:ext>
            </a:extLst>
          </p:cNvPr>
          <p:cNvSpPr/>
          <p:nvPr/>
        </p:nvSpPr>
        <p:spPr>
          <a:xfrm>
            <a:off x="84799" y="142866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8" name="Oval 17">
            <a:extLst>
              <a:ext uri="{FF2B5EF4-FFF2-40B4-BE49-F238E27FC236}">
                <a16:creationId xmlns:a16="http://schemas.microsoft.com/office/drawing/2014/main" id="{EE7BE87D-4CEC-4362-8F50-E0805DBA9B6D}"/>
              </a:ext>
            </a:extLst>
          </p:cNvPr>
          <p:cNvSpPr/>
          <p:nvPr/>
        </p:nvSpPr>
        <p:spPr>
          <a:xfrm>
            <a:off x="4457" y="4118088"/>
            <a:ext cx="391544" cy="38660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38796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135">
            <a:extLst>
              <a:ext uri="{FF2B5EF4-FFF2-40B4-BE49-F238E27FC236}">
                <a16:creationId xmlns:a16="http://schemas.microsoft.com/office/drawing/2014/main" id="{835916E1-3EC8-49F0-A643-915A82461DE0}"/>
              </a:ext>
            </a:extLst>
          </p:cNvPr>
          <p:cNvGrpSpPr/>
          <p:nvPr/>
        </p:nvGrpSpPr>
        <p:grpSpPr>
          <a:xfrm>
            <a:off x="868680" y="39356"/>
            <a:ext cx="1695411" cy="707886"/>
            <a:chOff x="2470108" y="1864944"/>
            <a:chExt cx="2704644" cy="1129272"/>
          </a:xfrm>
        </p:grpSpPr>
        <p:sp>
          <p:nvSpPr>
            <p:cNvPr id="7"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lumMod val="75000"/>
                    <a:lumOff val="25000"/>
                  </a:prstClr>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8" name="137">
              <a:extLst>
                <a:ext uri="{FF2B5EF4-FFF2-40B4-BE49-F238E27FC236}">
                  <a16:creationId xmlns:a16="http://schemas.microsoft.com/office/drawing/2014/main" id="{D0DCA77A-83BB-4959-8249-E4AD05A53C89}"/>
                </a:ext>
              </a:extLst>
            </p:cNvPr>
            <p:cNvSpPr txBox="1"/>
            <p:nvPr/>
          </p:nvSpPr>
          <p:spPr>
            <a:xfrm>
              <a:off x="2722742" y="1864944"/>
              <a:ext cx="2452010" cy="1129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rPr>
                <a:t>ĐỌC</a:t>
              </a:r>
              <a:endParaRPr kumimoji="0" lang="zh-CN" altLang="en-US" sz="4000" b="1" i="0" u="none" strike="noStrike" kern="1200" cap="none" spc="0" normalizeH="0" baseline="0" noProof="0" dirty="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grpSp>
        <p:nvGrpSpPr>
          <p:cNvPr id="9" name="139">
            <a:extLst>
              <a:ext uri="{FF2B5EF4-FFF2-40B4-BE49-F238E27FC236}">
                <a16:creationId xmlns:a16="http://schemas.microsoft.com/office/drawing/2014/main" id="{BE942117-73E3-49AC-BC4E-92D5B6F19489}"/>
              </a:ext>
            </a:extLst>
          </p:cNvPr>
          <p:cNvGrpSpPr/>
          <p:nvPr/>
        </p:nvGrpSpPr>
        <p:grpSpPr>
          <a:xfrm>
            <a:off x="86756" y="51066"/>
            <a:ext cx="893632" cy="781688"/>
            <a:chOff x="1353570" y="1860082"/>
            <a:chExt cx="1425587" cy="1247005"/>
          </a:xfrm>
        </p:grpSpPr>
        <p:sp>
          <p:nvSpPr>
            <p:cNvPr id="10" name="16">
              <a:extLst>
                <a:ext uri="{FF2B5EF4-FFF2-40B4-BE49-F238E27FC236}">
                  <a16:creationId xmlns:a16="http://schemas.microsoft.com/office/drawing/2014/main" id="{913F2B3C-459B-4222-B97D-5F7F67E0B5A2}"/>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1" name="24">
              <a:extLst>
                <a:ext uri="{FF2B5EF4-FFF2-40B4-BE49-F238E27FC236}">
                  <a16:creationId xmlns:a16="http://schemas.microsoft.com/office/drawing/2014/main" id="{DD8C929B-12D0-4925-8097-495BD3855AD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rPr>
                <a:t>2</a:t>
              </a:r>
              <a:endParaRPr kumimoji="0" lang="zh-CN" altLang="en-US" sz="4400" b="1" i="0" u="none" strike="noStrike" kern="1200" cap="none" spc="0" normalizeH="0" baseline="0" noProof="0" dirty="0">
                <a:ln>
                  <a:noFill/>
                </a:ln>
                <a:solidFill>
                  <a:srgbClr val="ED2F6A"/>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sp>
          <p:nvSpPr>
            <p:cNvPr id="12" name="AutoShape 3">
              <a:extLst>
                <a:ext uri="{FF2B5EF4-FFF2-40B4-BE49-F238E27FC236}">
                  <a16:creationId xmlns:a16="http://schemas.microsoft.com/office/drawing/2014/main" id="{16E57C17-2274-4740-B61E-0EF5AF031E53}"/>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Arial-Rounded" panose="020B0604020202020204" pitchFamily="34" charset="0"/>
                <a:ea typeface="Arial-Rounded" panose="020B0604020202020204" pitchFamily="34" charset="0"/>
                <a:cs typeface="Arial-Rounded" panose="020B0604020202020204" pitchFamily="34" charset="0"/>
                <a:sym typeface="+mn-lt"/>
              </a:endParaRPr>
            </a:p>
          </p:txBody>
        </p:sp>
      </p:grpSp>
      <p:sp>
        <p:nvSpPr>
          <p:cNvPr id="13" name="TextBox 12">
            <a:extLst>
              <a:ext uri="{FF2B5EF4-FFF2-40B4-BE49-F238E27FC236}">
                <a16:creationId xmlns:a16="http://schemas.microsoft.com/office/drawing/2014/main" id="{CF4B6D55-9414-4DD7-8435-0D9B28C98F2C}"/>
              </a:ext>
            </a:extLst>
          </p:cNvPr>
          <p:cNvSpPr txBox="1"/>
          <p:nvPr/>
        </p:nvSpPr>
        <p:spPr>
          <a:xfrm>
            <a:off x="3091015" y="149686"/>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Làm</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việc</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thật</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là</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rPr>
              <a:t>vui</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2" name="Rectangle 1">
            <a:extLst>
              <a:ext uri="{FF2B5EF4-FFF2-40B4-BE49-F238E27FC236}">
                <a16:creationId xmlns:a16="http://schemas.microsoft.com/office/drawing/2014/main" id="{03FD8509-764F-4080-938A-9DB56D414E5A}"/>
              </a:ext>
            </a:extLst>
          </p:cNvPr>
          <p:cNvSpPr/>
          <p:nvPr/>
        </p:nvSpPr>
        <p:spPr>
          <a:xfrm>
            <a:off x="197503" y="1158950"/>
            <a:ext cx="8595623" cy="48378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Quanh ta, mọi người đều làm việc.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 đồng hồ tích tắc báo phút, báo giờ.</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gà trống gáy vang ò … ó … o, báo cho mọi người biết trời sắp sáng, mau mau thức dậy.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tu hú kêu tu hú, tu hú. Thế là sắp đến mùa vải chín.</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 bắt sâu, bảo vệ mùa màng.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Cành đào nở hoa cho sắc xuân thêm rực rỡ, ngày xuân thêm tưng bừng.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chập</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hốc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cú</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a:t>
            </a: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mọi vật, mọi người, bé cũng làm việc. Bé làm bài, bé đi học, bé quét nhà, nhặt rau, chơi với em đỡ mẹ. Bé luôn luôn bận rộn, mà lúc nào cũng vui.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p>
        </p:txBody>
      </p:sp>
      <p:pic>
        <p:nvPicPr>
          <p:cNvPr id="6" name="Picture 5">
            <a:extLst>
              <a:ext uri="{FF2B5EF4-FFF2-40B4-BE49-F238E27FC236}">
                <a16:creationId xmlns:a16="http://schemas.microsoft.com/office/drawing/2014/main" id="{4FC7F95B-D8E0-4D0B-8B2C-79DFD628092C}"/>
              </a:ext>
            </a:extLst>
          </p:cNvPr>
          <p:cNvPicPr>
            <a:picLocks noChangeAspect="1"/>
          </p:cNvPicPr>
          <p:nvPr/>
        </p:nvPicPr>
        <p:blipFill>
          <a:blip r:embed="rId4"/>
          <a:stretch>
            <a:fillRect/>
          </a:stretch>
        </p:blipFill>
        <p:spPr>
          <a:xfrm>
            <a:off x="8793126" y="1154871"/>
            <a:ext cx="3484156" cy="3544720"/>
          </a:xfrm>
          <a:prstGeom prst="rect">
            <a:avLst/>
          </a:prstGeom>
        </p:spPr>
      </p:pic>
      <p:grpSp>
        <p:nvGrpSpPr>
          <p:cNvPr id="19" name="Group 18">
            <a:extLst>
              <a:ext uri="{FF2B5EF4-FFF2-40B4-BE49-F238E27FC236}">
                <a16:creationId xmlns:a16="http://schemas.microsoft.com/office/drawing/2014/main" id="{ABB0D0B8-7AF7-475A-98C8-1C147E1D18A1}"/>
              </a:ext>
            </a:extLst>
          </p:cNvPr>
          <p:cNvGrpSpPr/>
          <p:nvPr/>
        </p:nvGrpSpPr>
        <p:grpSpPr>
          <a:xfrm>
            <a:off x="2564091" y="5938873"/>
            <a:ext cx="5392346" cy="769441"/>
            <a:chOff x="708943" y="6018639"/>
            <a:chExt cx="5825836" cy="769441"/>
          </a:xfrm>
        </p:grpSpPr>
        <p:sp>
          <p:nvSpPr>
            <p:cNvPr id="20" name="TextBox 19">
              <a:extLst>
                <a:ext uri="{FF2B5EF4-FFF2-40B4-BE49-F238E27FC236}">
                  <a16:creationId xmlns:a16="http://schemas.microsoft.com/office/drawing/2014/main" id="{25EC63D3-BD07-43A0-B5E1-D7330F36F675}"/>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1" name="TextBox 20">
              <a:extLst>
                <a:ext uri="{FF2B5EF4-FFF2-40B4-BE49-F238E27FC236}">
                  <a16:creationId xmlns:a16="http://schemas.microsoft.com/office/drawing/2014/main" id="{BDA221B9-292A-47BB-A038-E13C026A0E52}"/>
                </a:ext>
              </a:extLst>
            </p:cNvPr>
            <p:cNvSpPr txBox="1"/>
            <p:nvPr/>
          </p:nvSpPr>
          <p:spPr>
            <a:xfrm>
              <a:off x="799816" y="6018639"/>
              <a:ext cx="5660976"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toàn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51428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48022" y="2318206"/>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Trả</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lời</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câu</a:t>
              </a: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hỏi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2265853" y="238944"/>
            <a:ext cx="9926147" cy="6278814"/>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42" name="Group 41">
            <a:extLst>
              <a:ext uri="{FF2B5EF4-FFF2-40B4-BE49-F238E27FC236}">
                <a16:creationId xmlns:a16="http://schemas.microsoft.com/office/drawing/2014/main" id="{89CCE898-329D-43E9-9EF7-6935E8B121BC}"/>
              </a:ext>
            </a:extLst>
          </p:cNvPr>
          <p:cNvGrpSpPr/>
          <p:nvPr/>
        </p:nvGrpSpPr>
        <p:grpSpPr>
          <a:xfrm>
            <a:off x="2539039" y="195751"/>
            <a:ext cx="9208710" cy="1913455"/>
            <a:chOff x="156834" y="1116018"/>
            <a:chExt cx="2109019" cy="2986082"/>
          </a:xfrm>
        </p:grpSpPr>
        <p:sp>
          <p:nvSpPr>
            <p:cNvPr id="43" name="Hexagon 42">
              <a:extLst>
                <a:ext uri="{FF2B5EF4-FFF2-40B4-BE49-F238E27FC236}">
                  <a16:creationId xmlns:a16="http://schemas.microsoft.com/office/drawing/2014/main" id="{C9A10510-73D6-48FC-9336-FA1260DCA4BA}"/>
                </a:ext>
              </a:extLst>
            </p:cNvPr>
            <p:cNvSpPr/>
            <p:nvPr/>
          </p:nvSpPr>
          <p:spPr>
            <a:xfrm>
              <a:off x="156834" y="1116018"/>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3635" y="1477334"/>
              <a:ext cx="1913403" cy="1263423"/>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51" name="Group 50">
            <a:extLst>
              <a:ext uri="{FF2B5EF4-FFF2-40B4-BE49-F238E27FC236}">
                <a16:creationId xmlns:a16="http://schemas.microsoft.com/office/drawing/2014/main" id="{C41CFAA6-6438-4757-B49C-780B6727DAED}"/>
              </a:ext>
            </a:extLst>
          </p:cNvPr>
          <p:cNvGrpSpPr/>
          <p:nvPr/>
        </p:nvGrpSpPr>
        <p:grpSpPr>
          <a:xfrm>
            <a:off x="2265853" y="2043882"/>
            <a:ext cx="9685141" cy="2101411"/>
            <a:chOff x="156834" y="1993082"/>
            <a:chExt cx="2183734"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2"/>
              <a:ext cx="2183734"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91927" y="2140062"/>
              <a:ext cx="2109019" cy="93826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2.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Đóng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một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con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vật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nói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về</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công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việc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của</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mình</a:t>
              </a:r>
              <a:endParaRPr kumimoji="0" lang="en-US" altLang="zh-C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6" name="Picture 5">
            <a:extLst>
              <a:ext uri="{FF2B5EF4-FFF2-40B4-BE49-F238E27FC236}">
                <a16:creationId xmlns:a16="http://schemas.microsoft.com/office/drawing/2014/main" id="{62AFF1E6-8493-4BEB-AD88-34B31DD52FF3}"/>
              </a:ext>
            </a:extLst>
          </p:cNvPr>
          <p:cNvPicPr>
            <a:picLocks noChangeAspect="1"/>
          </p:cNvPicPr>
          <p:nvPr/>
        </p:nvPicPr>
        <p:blipFill>
          <a:blip r:embed="rId7"/>
          <a:stretch>
            <a:fillRect/>
          </a:stretch>
        </p:blipFill>
        <p:spPr>
          <a:xfrm>
            <a:off x="11302409" y="128255"/>
            <a:ext cx="780947" cy="815296"/>
          </a:xfrm>
          <a:prstGeom prst="rect">
            <a:avLst/>
          </a:prstGeom>
        </p:spPr>
      </p:pic>
      <p:sp>
        <p:nvSpPr>
          <p:cNvPr id="37" name="Hexagon 36">
            <a:extLst>
              <a:ext uri="{FF2B5EF4-FFF2-40B4-BE49-F238E27FC236}">
                <a16:creationId xmlns:a16="http://schemas.microsoft.com/office/drawing/2014/main" id="{C68AC6E3-ED1D-4540-BF03-E8B0F50E3ECE}"/>
              </a:ext>
            </a:extLst>
          </p:cNvPr>
          <p:cNvSpPr/>
          <p:nvPr/>
        </p:nvSpPr>
        <p:spPr>
          <a:xfrm>
            <a:off x="2487646" y="4161761"/>
            <a:ext cx="9685141" cy="1384496"/>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66F863AD-1BAC-4B3E-B466-1D8EAC0EDC3A}"/>
              </a:ext>
            </a:extLst>
          </p:cNvPr>
          <p:cNvSpPr txBox="1"/>
          <p:nvPr/>
        </p:nvSpPr>
        <p:spPr>
          <a:xfrm>
            <a:off x="2717727" y="4102100"/>
            <a:ext cx="9353770" cy="646331"/>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3. </a:t>
            </a:r>
            <a:r>
              <a:rPr kumimoji="0" lang="en-US" altLang="zh-C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Kể</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tên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những</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việc</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bạn</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6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nhỏ</a:t>
            </a:r>
            <a:r>
              <a:rPr kumimoji="0" lang="en-US" altLang="zh-CN" sz="36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zh-CN" alt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extBox 15">
            <a:extLst>
              <a:ext uri="{FF2B5EF4-FFF2-40B4-BE49-F238E27FC236}">
                <a16:creationId xmlns:a16="http://schemas.microsoft.com/office/drawing/2014/main" id="{3B327375-4554-4BE3-B834-83A4D5E673F9}"/>
              </a:ext>
            </a:extLst>
          </p:cNvPr>
          <p:cNvSpPr txBox="1"/>
          <p:nvPr/>
        </p:nvSpPr>
        <p:spPr>
          <a:xfrm>
            <a:off x="2395974" y="3261536"/>
            <a:ext cx="9751611" cy="830997"/>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trống gọi mọi người thức dậy, tu hú kêu báo mùa vải chín, chim bắt sâu, bảo vệ mùa màng.</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extBox 17">
            <a:extLst>
              <a:ext uri="{FF2B5EF4-FFF2-40B4-BE49-F238E27FC236}">
                <a16:creationId xmlns:a16="http://schemas.microsoft.com/office/drawing/2014/main" id="{3F211F57-E2E8-40E6-8DE1-E350B9E6F4B4}"/>
              </a:ext>
            </a:extLst>
          </p:cNvPr>
          <p:cNvSpPr txBox="1"/>
          <p:nvPr/>
        </p:nvSpPr>
        <p:spPr>
          <a:xfrm>
            <a:off x="5470846" y="2841999"/>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B341907-FE08-44C0-A8D2-4C981040D404}"/>
              </a:ext>
            </a:extLst>
          </p:cNvPr>
          <p:cNvSpPr txBox="1"/>
          <p:nvPr/>
        </p:nvSpPr>
        <p:spPr>
          <a:xfrm>
            <a:off x="2717727" y="4808092"/>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Bé làm bài, bé đi học, bé quét nhà, nhặt rau, chơi với em đỡ mẹ.</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31" name="TextBox 30">
            <a:extLst>
              <a:ext uri="{FF2B5EF4-FFF2-40B4-BE49-F238E27FC236}">
                <a16:creationId xmlns:a16="http://schemas.microsoft.com/office/drawing/2014/main" id="{EDA1CF5D-1B6B-4A00-A003-2E8101B823A1}"/>
              </a:ext>
            </a:extLst>
          </p:cNvPr>
          <p:cNvSpPr txBox="1"/>
          <p:nvPr/>
        </p:nvSpPr>
        <p:spPr>
          <a:xfrm>
            <a:off x="3211412" y="1565750"/>
            <a:ext cx="9751611" cy="461665"/>
          </a:xfrm>
          <a:prstGeom prst="rect">
            <a:avLst/>
          </a:prstGeom>
          <a:noFill/>
        </p:spPr>
        <p:txBody>
          <a:bodyPr wrap="square" rtlCol="0">
            <a:spAutoFit/>
          </a:bodyPr>
          <a:lstStyle/>
          <a:p>
            <a:pPr lvl="0" algn="just" defTabSz="913256" fontAlgn="base">
              <a:spcBef>
                <a:spcPct val="0"/>
              </a:spcBef>
              <a:spcAft>
                <a:spcPct val="0"/>
              </a:spcAft>
              <a:defRPr/>
            </a:pP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gà,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tu h</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ú</a:t>
            </a:r>
            <a:r>
              <a:rPr lang="vi-VN"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con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chim</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cú</a:t>
            </a:r>
            <a:r>
              <a:rPr lang="en-US" altLang="zh-C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mèo</a:t>
            </a:r>
            <a:endParaRPr kumimoji="0" lang="zh-CN" alt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extBox 4">
            <a:extLst>
              <a:ext uri="{FF2B5EF4-FFF2-40B4-BE49-F238E27FC236}">
                <a16:creationId xmlns:a16="http://schemas.microsoft.com/office/drawing/2014/main" id="{93B8E727-78D6-4B73-A068-FFC8A4553E5A}"/>
              </a:ext>
            </a:extLst>
          </p:cNvPr>
          <p:cNvSpPr txBox="1"/>
          <p:nvPr/>
        </p:nvSpPr>
        <p:spPr>
          <a:xfrm>
            <a:off x="3211412" y="5518991"/>
            <a:ext cx="8642736" cy="1077218"/>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4. Theo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E39552C7-815E-4498-9D9A-985AA85A9CC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500" y="5872579"/>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29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inVertic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arn(inVertical)">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6" grpId="0"/>
      <p:bldP spid="38" grpId="0"/>
      <p:bldP spid="31"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1D67A-9769-4389-B47D-AF1F19007998}"/>
              </a:ext>
            </a:extLst>
          </p:cNvPr>
          <p:cNvPicPr>
            <a:picLocks noChangeAspect="1"/>
          </p:cNvPicPr>
          <p:nvPr/>
        </p:nvPicPr>
        <p:blipFill>
          <a:blip r:embed="rId2"/>
          <a:stretch>
            <a:fillRect/>
          </a:stretch>
        </p:blipFill>
        <p:spPr>
          <a:xfrm>
            <a:off x="1066800" y="1306286"/>
            <a:ext cx="9318172" cy="3577999"/>
          </a:xfrm>
          <a:prstGeom prst="rect">
            <a:avLst/>
          </a:prstGeom>
        </p:spPr>
      </p:pic>
      <p:cxnSp>
        <p:nvCxnSpPr>
          <p:cNvPr id="5" name="Straight Arrow Connector 4">
            <a:extLst>
              <a:ext uri="{FF2B5EF4-FFF2-40B4-BE49-F238E27FC236}">
                <a16:creationId xmlns:a16="http://schemas.microsoft.com/office/drawing/2014/main" id="{8391253C-036C-41E1-BFF8-B413A12DE57C}"/>
              </a:ext>
            </a:extLst>
          </p:cNvPr>
          <p:cNvCxnSpPr/>
          <p:nvPr/>
        </p:nvCxnSpPr>
        <p:spPr>
          <a:xfrm>
            <a:off x="5034708" y="2941504"/>
            <a:ext cx="605928" cy="914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DBB8982A-34C8-4FCD-B00A-0F6C91CF66CD}"/>
              </a:ext>
            </a:extLst>
          </p:cNvPr>
          <p:cNvCxnSpPr/>
          <p:nvPr/>
        </p:nvCxnSpPr>
        <p:spPr>
          <a:xfrm>
            <a:off x="5034708" y="3690651"/>
            <a:ext cx="605928" cy="88134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01818F2D-C538-4663-8E90-CE16A07B8978}"/>
              </a:ext>
            </a:extLst>
          </p:cNvPr>
          <p:cNvCxnSpPr/>
          <p:nvPr/>
        </p:nvCxnSpPr>
        <p:spPr>
          <a:xfrm flipV="1">
            <a:off x="5034708" y="2941504"/>
            <a:ext cx="605928" cy="14652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8" name="Picture 7">
            <a:extLst>
              <a:ext uri="{FF2B5EF4-FFF2-40B4-BE49-F238E27FC236}">
                <a16:creationId xmlns:a16="http://schemas.microsoft.com/office/drawing/2014/main" id="{5FBF4A4B-2A63-4C4D-9527-EC52E6B2519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
            <a:hlinkClick r:id="" action="ppaction://media"/>
            <a:extLst>
              <a:ext uri="{FF2B5EF4-FFF2-40B4-BE49-F238E27FC236}">
                <a16:creationId xmlns:a16="http://schemas.microsoft.com/office/drawing/2014/main" id="{F1A87B19-21F2-4D00-9826-D09EBD7882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9817" y="1016230"/>
            <a:ext cx="8637223" cy="5264827"/>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CC5C8709-7A46-402B-B40B-9A1479C8BFB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886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Nghe - </a:t>
            </a: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Viết</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3570885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2031528"/>
            <a:ext cx="9732645" cy="3785652"/>
          </a:xfrm>
          <a:prstGeom prst="rect">
            <a:avLst/>
          </a:prstGeom>
          <a:noFill/>
        </p:spPr>
        <p:txBody>
          <a:bodyPr wrap="square" rtlCol="0">
            <a:spAutoFit/>
          </a:bodyPr>
          <a:lstStyle/>
          <a:p>
            <a:pPr lvl="0" algn="just">
              <a:defRPr/>
            </a:pPr>
            <a:r>
              <a:rPr lang="vi-VN" sz="4000" dirty="0">
                <a:solidFill>
                  <a:srgbClr val="000000"/>
                </a:solidFill>
                <a:latin typeface="HP001 4 hang 1 ô ly" panose="020B0603050302020204" charset="0"/>
                <a:cs typeface="HP001 4 hang 1 ô ly" panose="020B0603050302020204" charset="0"/>
              </a:rPr>
              <a:t>Quanh ta, mọi người đều làm việc.</a:t>
            </a:r>
          </a:p>
          <a:p>
            <a:pPr lvl="0" algn="just">
              <a:defRPr/>
            </a:pPr>
            <a:r>
              <a:rPr lang="vi-VN" sz="4000" dirty="0">
                <a:solidFill>
                  <a:srgbClr val="000000"/>
                </a:solidFill>
                <a:latin typeface="HP001 4 hang 1 ô ly" panose="020B0603050302020204" charset="0"/>
                <a:cs typeface="HP001 4 hang 1 ô ly" panose="020B0603050302020204" charset="0"/>
              </a:rPr>
              <a:t>   Cái đồng </a:t>
            </a:r>
            <a:r>
              <a:rPr lang="en-US" sz="4000" dirty="0" err="1">
                <a:solidFill>
                  <a:srgbClr val="000000"/>
                </a:solidFill>
                <a:latin typeface="HP001 4 hang 1 ô ly" panose="020B0603050302020204" charset="0"/>
                <a:cs typeface="HP001 4 hang 1 ô ly" panose="020B0603050302020204" charset="0"/>
              </a:rPr>
              <a:t>hồ</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báo phút, báo giờ. Con gà gáy vang báo trời sắp sáng</a:t>
            </a:r>
            <a:r>
              <a:rPr lang="en-US" sz="4000" dirty="0">
                <a:solidFill>
                  <a:srgbClr val="000000"/>
                </a:solidFill>
                <a:latin typeface="HP001 4 hang 1 ô ly" panose="020B0603050302020204" charset="0"/>
                <a:cs typeface="HP001 4 hang 1 ô ly" panose="020B0603050302020204" charset="0"/>
              </a:rPr>
              <a:t>. </a:t>
            </a:r>
            <a:r>
              <a:rPr lang="vi-VN" sz="4000" dirty="0">
                <a:solidFill>
                  <a:srgbClr val="000000"/>
                </a:solidFill>
                <a:latin typeface="HP001 4 hang 1 ô ly" panose="020B0603050302020204" charset="0"/>
                <a:cs typeface="HP001 4 hang 1 ô ly" panose="020B0603050302020204" charset="0"/>
              </a:rPr>
              <a:t>Con tu hú </a:t>
            </a:r>
            <a:r>
              <a:rPr lang="en-US" sz="4000" dirty="0" err="1">
                <a:solidFill>
                  <a:srgbClr val="000000"/>
                </a:solidFill>
                <a:latin typeface="HP001 4 hang 1 ô ly" panose="020B0603050302020204" charset="0"/>
                <a:cs typeface="HP001 4 hang 1 ô ly" panose="020B0603050302020204" charset="0"/>
              </a:rPr>
              <a:t>gọi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mùa</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vải</a:t>
            </a:r>
            <a:r>
              <a:rPr lang="en-US" sz="4000" dirty="0">
                <a:solidFill>
                  <a:srgbClr val="000000"/>
                </a:solidFill>
                <a:latin typeface="HP001 4 hang 1 ô ly" panose="020B0603050302020204" charset="0"/>
                <a:cs typeface="HP001 4 hang 1 ô ly" panose="020B0603050302020204" charset="0"/>
              </a:rPr>
              <a:t> </a:t>
            </a:r>
            <a:r>
              <a:rPr lang="en-US" sz="4000" dirty="0" err="1">
                <a:solidFill>
                  <a:srgbClr val="000000"/>
                </a:solidFill>
                <a:latin typeface="HP001 4 hang 1 ô ly" panose="020B0603050302020204" charset="0"/>
                <a:cs typeface="HP001 4 hang 1 ô ly" panose="020B0603050302020204" charset="0"/>
              </a:rPr>
              <a:t>chín</a:t>
            </a:r>
            <a:r>
              <a:rPr lang="vi-VN" sz="4000" dirty="0">
                <a:solidFill>
                  <a:srgbClr val="000000"/>
                </a:solidFill>
                <a:latin typeface="HP001 4 hang 1 ô ly" panose="020B0603050302020204" charset="0"/>
                <a:cs typeface="HP001 4 hang 1 ô ly" panose="020B0603050302020204" charset="0"/>
              </a:rPr>
              <a:t>. Cành đào nở hoa cho sắc xuân thêm rực rỡ, ngày xuân thêm tưng bừng. </a:t>
            </a:r>
            <a:endParaRPr kumimoji="0" lang="en-US" sz="40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9DB87B8-DD39-4625-A536-1258A30EB6DC}"/>
              </a:ext>
            </a:extLst>
          </p:cNvPr>
          <p:cNvPicPr>
            <a:picLocks noGrp="1" noChangeAspect="1"/>
          </p:cNvPicPr>
          <p:nvPr>
            <p:ph idx="1"/>
          </p:nvPr>
        </p:nvPicPr>
        <p:blipFill>
          <a:blip r:embed="rId2"/>
          <a:stretch>
            <a:fillRect/>
          </a:stretch>
        </p:blipFill>
        <p:spPr>
          <a:xfrm>
            <a:off x="643467" y="1466088"/>
            <a:ext cx="10905066" cy="4107397"/>
          </a:xfrm>
          <a:prstGeom prst="rect">
            <a:avLst/>
          </a:prstGeom>
        </p:spPr>
      </p:pic>
      <p:sp>
        <p:nvSpPr>
          <p:cNvPr id="7" name="TextBox 6">
            <a:extLst>
              <a:ext uri="{FF2B5EF4-FFF2-40B4-BE49-F238E27FC236}">
                <a16:creationId xmlns:a16="http://schemas.microsoft.com/office/drawing/2014/main" id="{668C3287-D758-4B0D-BCC4-51C1CE388BBC}"/>
              </a:ext>
            </a:extLst>
          </p:cNvPr>
          <p:cNvSpPr txBox="1"/>
          <p:nvPr/>
        </p:nvSpPr>
        <p:spPr>
          <a:xfrm>
            <a:off x="3429000" y="334191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h</a:t>
            </a:r>
          </a:p>
        </p:txBody>
      </p:sp>
      <p:sp>
        <p:nvSpPr>
          <p:cNvPr id="8" name="TextBox 7">
            <a:extLst>
              <a:ext uri="{FF2B5EF4-FFF2-40B4-BE49-F238E27FC236}">
                <a16:creationId xmlns:a16="http://schemas.microsoft.com/office/drawing/2014/main" id="{64552800-B34E-4BBA-A02E-164C52D931D9}"/>
              </a:ext>
            </a:extLst>
          </p:cNvPr>
          <p:cNvSpPr txBox="1"/>
          <p:nvPr/>
        </p:nvSpPr>
        <p:spPr>
          <a:xfrm>
            <a:off x="3428999" y="3872925"/>
            <a:ext cx="566057"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507B94-214E-450E-825E-070A7980F144}"/>
              </a:ext>
            </a:extLst>
          </p:cNvPr>
          <p:cNvSpPr txBox="1"/>
          <p:nvPr/>
        </p:nvSpPr>
        <p:spPr>
          <a:xfrm>
            <a:off x="3428998" y="4896268"/>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l</a:t>
            </a:r>
          </a:p>
        </p:txBody>
      </p:sp>
      <p:sp>
        <p:nvSpPr>
          <p:cNvPr id="10" name="TextBox 9">
            <a:extLst>
              <a:ext uri="{FF2B5EF4-FFF2-40B4-BE49-F238E27FC236}">
                <a16:creationId xmlns:a16="http://schemas.microsoft.com/office/drawing/2014/main" id="{BE9FDDB3-0AC5-4F79-B3EB-B78F3902A574}"/>
              </a:ext>
            </a:extLst>
          </p:cNvPr>
          <p:cNvSpPr txBox="1"/>
          <p:nvPr/>
        </p:nvSpPr>
        <p:spPr>
          <a:xfrm>
            <a:off x="8556170" y="334191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n</a:t>
            </a:r>
          </a:p>
        </p:txBody>
      </p:sp>
      <p:sp>
        <p:nvSpPr>
          <p:cNvPr id="11" name="TextBox 10">
            <a:extLst>
              <a:ext uri="{FF2B5EF4-FFF2-40B4-BE49-F238E27FC236}">
                <a16:creationId xmlns:a16="http://schemas.microsoft.com/office/drawing/2014/main" id="{030AFDDF-F776-479C-9A90-A3E4B6627F29}"/>
              </a:ext>
            </a:extLst>
          </p:cNvPr>
          <p:cNvSpPr txBox="1"/>
          <p:nvPr/>
        </p:nvSpPr>
        <p:spPr>
          <a:xfrm>
            <a:off x="8556169" y="3872925"/>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o</a:t>
            </a:r>
          </a:p>
        </p:txBody>
      </p:sp>
      <p:sp>
        <p:nvSpPr>
          <p:cNvPr id="12" name="TextBox 11">
            <a:extLst>
              <a:ext uri="{FF2B5EF4-FFF2-40B4-BE49-F238E27FC236}">
                <a16:creationId xmlns:a16="http://schemas.microsoft.com/office/drawing/2014/main" id="{C744BE18-2D19-4B90-AD2F-5D53AE4C83E9}"/>
              </a:ext>
            </a:extLst>
          </p:cNvPr>
          <p:cNvSpPr txBox="1"/>
          <p:nvPr/>
        </p:nvSpPr>
        <p:spPr>
          <a:xfrm>
            <a:off x="8556168" y="4904764"/>
            <a:ext cx="566057"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ơ</a:t>
            </a:r>
          </a:p>
        </p:txBody>
      </p:sp>
    </p:spTree>
    <p:extLst>
      <p:ext uri="{BB962C8B-B14F-4D97-AF65-F5344CB8AC3E}">
        <p14:creationId xmlns:p14="http://schemas.microsoft.com/office/powerpoint/2010/main" val="19775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books&#10;&#10;Description automatically generated with low confidence">
            <a:extLst>
              <a:ext uri="{FF2B5EF4-FFF2-40B4-BE49-F238E27FC236}">
                <a16:creationId xmlns:a16="http://schemas.microsoft.com/office/drawing/2014/main" id="{32C6C232-F879-4D58-B0B4-B2EFF382E133}"/>
              </a:ext>
            </a:extLst>
          </p:cNvPr>
          <p:cNvPicPr>
            <a:picLocks noGrp="1" noChangeAspect="1"/>
          </p:cNvPicPr>
          <p:nvPr>
            <p:ph idx="1"/>
          </p:nvPr>
        </p:nvPicPr>
        <p:blipFill>
          <a:blip r:embed="rId2"/>
          <a:stretch>
            <a:fillRect/>
          </a:stretch>
        </p:blipFill>
        <p:spPr>
          <a:xfrm>
            <a:off x="447524" y="250020"/>
            <a:ext cx="10905066" cy="3462358"/>
          </a:xfrm>
          <a:prstGeom prst="rect">
            <a:avLst/>
          </a:prstGeom>
        </p:spPr>
      </p:pic>
      <p:pic>
        <p:nvPicPr>
          <p:cNvPr id="8" name="Picture 7">
            <a:extLst>
              <a:ext uri="{FF2B5EF4-FFF2-40B4-BE49-F238E27FC236}">
                <a16:creationId xmlns:a16="http://schemas.microsoft.com/office/drawing/2014/main" id="{A854A1CA-B614-444D-930B-DA7399FFAE75}"/>
              </a:ext>
            </a:extLst>
          </p:cNvPr>
          <p:cNvPicPr>
            <a:picLocks noChangeAspect="1"/>
          </p:cNvPicPr>
          <p:nvPr/>
        </p:nvPicPr>
        <p:blipFill>
          <a:blip r:embed="rId3"/>
          <a:stretch>
            <a:fillRect/>
          </a:stretch>
        </p:blipFill>
        <p:spPr>
          <a:xfrm>
            <a:off x="1054554" y="4239986"/>
            <a:ext cx="1657350" cy="1447800"/>
          </a:xfrm>
          <a:prstGeom prst="rect">
            <a:avLst/>
          </a:prstGeom>
        </p:spPr>
      </p:pic>
      <p:pic>
        <p:nvPicPr>
          <p:cNvPr id="10" name="Picture 9">
            <a:extLst>
              <a:ext uri="{FF2B5EF4-FFF2-40B4-BE49-F238E27FC236}">
                <a16:creationId xmlns:a16="http://schemas.microsoft.com/office/drawing/2014/main" id="{C94621F1-8106-4D8C-9792-6060D54C8D83}"/>
              </a:ext>
            </a:extLst>
          </p:cNvPr>
          <p:cNvPicPr>
            <a:picLocks noChangeAspect="1"/>
          </p:cNvPicPr>
          <p:nvPr/>
        </p:nvPicPr>
        <p:blipFill>
          <a:blip r:embed="rId4"/>
          <a:stretch>
            <a:fillRect/>
          </a:stretch>
        </p:blipFill>
        <p:spPr>
          <a:xfrm>
            <a:off x="3241221" y="4144736"/>
            <a:ext cx="2095500" cy="1543050"/>
          </a:xfrm>
          <a:prstGeom prst="rect">
            <a:avLst/>
          </a:prstGeom>
        </p:spPr>
      </p:pic>
      <p:pic>
        <p:nvPicPr>
          <p:cNvPr id="12" name="Picture 11">
            <a:extLst>
              <a:ext uri="{FF2B5EF4-FFF2-40B4-BE49-F238E27FC236}">
                <a16:creationId xmlns:a16="http://schemas.microsoft.com/office/drawing/2014/main" id="{EB533BDC-FB9D-43B7-8514-703BF88F29EF}"/>
              </a:ext>
            </a:extLst>
          </p:cNvPr>
          <p:cNvPicPr>
            <a:picLocks noChangeAspect="1"/>
          </p:cNvPicPr>
          <p:nvPr/>
        </p:nvPicPr>
        <p:blipFill>
          <a:blip r:embed="rId5"/>
          <a:stretch>
            <a:fillRect/>
          </a:stretch>
        </p:blipFill>
        <p:spPr>
          <a:xfrm>
            <a:off x="7771037" y="4211411"/>
            <a:ext cx="1485900" cy="1409700"/>
          </a:xfrm>
          <a:prstGeom prst="rect">
            <a:avLst/>
          </a:prstGeom>
        </p:spPr>
      </p:pic>
      <p:pic>
        <p:nvPicPr>
          <p:cNvPr id="14" name="Picture 13">
            <a:extLst>
              <a:ext uri="{FF2B5EF4-FFF2-40B4-BE49-F238E27FC236}">
                <a16:creationId xmlns:a16="http://schemas.microsoft.com/office/drawing/2014/main" id="{A747C754-FDF2-44A9-AC1A-9BB0FFBAC2F0}"/>
              </a:ext>
            </a:extLst>
          </p:cNvPr>
          <p:cNvPicPr>
            <a:picLocks noChangeAspect="1"/>
          </p:cNvPicPr>
          <p:nvPr/>
        </p:nvPicPr>
        <p:blipFill>
          <a:blip r:embed="rId6"/>
          <a:stretch>
            <a:fillRect/>
          </a:stretch>
        </p:blipFill>
        <p:spPr>
          <a:xfrm>
            <a:off x="5658529" y="4359048"/>
            <a:ext cx="1790700" cy="1209675"/>
          </a:xfrm>
          <a:prstGeom prst="rect">
            <a:avLst/>
          </a:prstGeom>
        </p:spPr>
      </p:pic>
      <p:pic>
        <p:nvPicPr>
          <p:cNvPr id="16" name="Picture 15">
            <a:extLst>
              <a:ext uri="{FF2B5EF4-FFF2-40B4-BE49-F238E27FC236}">
                <a16:creationId xmlns:a16="http://schemas.microsoft.com/office/drawing/2014/main" id="{44E5DA10-BA67-448E-8CB0-164F664649F4}"/>
              </a:ext>
            </a:extLst>
          </p:cNvPr>
          <p:cNvPicPr>
            <a:picLocks noChangeAspect="1"/>
          </p:cNvPicPr>
          <p:nvPr/>
        </p:nvPicPr>
        <p:blipFill>
          <a:blip r:embed="rId7"/>
          <a:stretch>
            <a:fillRect/>
          </a:stretch>
        </p:blipFill>
        <p:spPr>
          <a:xfrm>
            <a:off x="9729107" y="4239986"/>
            <a:ext cx="1485900" cy="1257300"/>
          </a:xfrm>
          <a:prstGeom prst="rect">
            <a:avLst/>
          </a:prstGeom>
        </p:spPr>
      </p:pic>
    </p:spTree>
    <p:extLst>
      <p:ext uri="{BB962C8B-B14F-4D97-AF65-F5344CB8AC3E}">
        <p14:creationId xmlns:p14="http://schemas.microsoft.com/office/powerpoint/2010/main" val="288780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83BDF7CB-F732-4D19-9516-FA4F2B063E6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3819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Luyện</a:t>
            </a:r>
            <a:r>
              <a:rPr kumimoji="0" lang="en-US" sz="8000" b="0" i="0" u="none" strike="noStrike" kern="1200" cap="none" spc="0" normalizeH="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8000" b="0" i="0" u="none" strike="noStrike" kern="1200" cap="none" spc="0" normalizeH="0" noProof="0" dirty="0" err="1">
                <a:ln>
                  <a:noFill/>
                </a:ln>
                <a:solidFill>
                  <a:prstClr val="black"/>
                </a:solidFill>
                <a:effectLst/>
                <a:uLnTx/>
                <a:uFillTx/>
                <a:latin typeface="Arial-Rounded" pitchFamily="34" charset="0"/>
                <a:ea typeface="Arial-Rounded" pitchFamily="34" charset="0"/>
                <a:cs typeface="Arial-Rounded" pitchFamily="34" charset="0"/>
              </a:rPr>
              <a:t>tập</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Picture 16">
            <a:extLst>
              <a:ext uri="{FF2B5EF4-FFF2-40B4-BE49-F238E27FC236}">
                <a16:creationId xmlns:a16="http://schemas.microsoft.com/office/drawing/2014/main" id="{9AA36228-6E34-4B64-BC73-DC2C26863A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509" y="5886483"/>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84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7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with low confidence">
            <a:extLst>
              <a:ext uri="{FF2B5EF4-FFF2-40B4-BE49-F238E27FC236}">
                <a16:creationId xmlns:a16="http://schemas.microsoft.com/office/drawing/2014/main" id="{6E783A71-71F2-432F-8A48-552275AB3C63}"/>
              </a:ext>
            </a:extLst>
          </p:cNvPr>
          <p:cNvPicPr>
            <a:picLocks noGrp="1" noChangeAspect="1"/>
          </p:cNvPicPr>
          <p:nvPr>
            <p:ph type="pic" sz="quarter" idx="13"/>
          </p:nvPr>
        </p:nvPicPr>
        <p:blipFill rotWithShape="1">
          <a:blip r:embed="rId2"/>
          <a:stretch/>
        </p:blipFill>
        <p:spPr>
          <a:xfrm>
            <a:off x="1859448" y="643467"/>
            <a:ext cx="8473104" cy="5571066"/>
          </a:xfrm>
          <a:prstGeom prst="rect">
            <a:avLst/>
          </a:prstGeom>
        </p:spPr>
      </p:pic>
      <p:sp>
        <p:nvSpPr>
          <p:cNvPr id="7" name="Flowchart: Connector 6">
            <a:extLst>
              <a:ext uri="{FF2B5EF4-FFF2-40B4-BE49-F238E27FC236}">
                <a16:creationId xmlns:a16="http://schemas.microsoft.com/office/drawing/2014/main" id="{11DEBEF6-0B31-41C8-A9B9-CDB5E891F22C}"/>
              </a:ext>
            </a:extLst>
          </p:cNvPr>
          <p:cNvSpPr/>
          <p:nvPr/>
        </p:nvSpPr>
        <p:spPr>
          <a:xfrm>
            <a:off x="3732794" y="2590800"/>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0" name="Flowchart: Connector 9">
            <a:extLst>
              <a:ext uri="{FF2B5EF4-FFF2-40B4-BE49-F238E27FC236}">
                <a16:creationId xmlns:a16="http://schemas.microsoft.com/office/drawing/2014/main" id="{CD63389C-32D4-40F2-8F3B-5834EF15C66E}"/>
              </a:ext>
            </a:extLst>
          </p:cNvPr>
          <p:cNvSpPr/>
          <p:nvPr/>
        </p:nvSpPr>
        <p:spPr>
          <a:xfrm>
            <a:off x="6791680" y="2177143"/>
            <a:ext cx="1948543" cy="1992086"/>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18" name="Flowchart: Connector 17">
            <a:extLst>
              <a:ext uri="{FF2B5EF4-FFF2-40B4-BE49-F238E27FC236}">
                <a16:creationId xmlns:a16="http://schemas.microsoft.com/office/drawing/2014/main" id="{32914983-0C97-4529-92D1-98D32FDDFBAF}"/>
              </a:ext>
            </a:extLst>
          </p:cNvPr>
          <p:cNvSpPr/>
          <p:nvPr/>
        </p:nvSpPr>
        <p:spPr>
          <a:xfrm>
            <a:off x="7870371" y="3839936"/>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1" name="Flowchart: Connector 20">
            <a:extLst>
              <a:ext uri="{FF2B5EF4-FFF2-40B4-BE49-F238E27FC236}">
                <a16:creationId xmlns:a16="http://schemas.microsoft.com/office/drawing/2014/main" id="{B6C9E920-B2E0-4C52-B6B7-1C5ECF60E769}"/>
              </a:ext>
            </a:extLst>
          </p:cNvPr>
          <p:cNvSpPr/>
          <p:nvPr/>
        </p:nvSpPr>
        <p:spPr>
          <a:xfrm>
            <a:off x="4478492" y="4225713"/>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2" name="Flowchart: Connector 21">
            <a:extLst>
              <a:ext uri="{FF2B5EF4-FFF2-40B4-BE49-F238E27FC236}">
                <a16:creationId xmlns:a16="http://schemas.microsoft.com/office/drawing/2014/main" id="{ED30F40B-14C8-459C-BFC4-3459CAE4D9F3}"/>
              </a:ext>
            </a:extLst>
          </p:cNvPr>
          <p:cNvSpPr/>
          <p:nvPr/>
        </p:nvSpPr>
        <p:spPr>
          <a:xfrm>
            <a:off x="3212049" y="4307417"/>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
        <p:nvSpPr>
          <p:cNvPr id="23" name="Flowchart: Connector 22">
            <a:extLst>
              <a:ext uri="{FF2B5EF4-FFF2-40B4-BE49-F238E27FC236}">
                <a16:creationId xmlns:a16="http://schemas.microsoft.com/office/drawing/2014/main" id="{0EFCA53B-E4C5-4734-AF8E-77E6312EC25F}"/>
              </a:ext>
            </a:extLst>
          </p:cNvPr>
          <p:cNvSpPr/>
          <p:nvPr/>
        </p:nvSpPr>
        <p:spPr>
          <a:xfrm>
            <a:off x="6035836" y="3877370"/>
            <a:ext cx="1441351" cy="14859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690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5170-5EB0-46E6-B487-F880013AE348}"/>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E6A767AB-6845-48B1-A2CD-A7D24897540F}"/>
              </a:ext>
            </a:extLst>
          </p:cNvPr>
          <p:cNvPicPr>
            <a:picLocks noChangeAspect="1"/>
          </p:cNvPicPr>
          <p:nvPr/>
        </p:nvPicPr>
        <p:blipFill>
          <a:blip r:embed="rId2"/>
          <a:stretch>
            <a:fillRect/>
          </a:stretch>
        </p:blipFill>
        <p:spPr>
          <a:xfrm>
            <a:off x="1095087" y="637380"/>
            <a:ext cx="8181115" cy="1053307"/>
          </a:xfrm>
          <a:prstGeom prst="rect">
            <a:avLst/>
          </a:prstGeom>
        </p:spPr>
      </p:pic>
      <p:sp>
        <p:nvSpPr>
          <p:cNvPr id="7" name="Rectangle: Rounded Corners 6">
            <a:extLst>
              <a:ext uri="{FF2B5EF4-FFF2-40B4-BE49-F238E27FC236}">
                <a16:creationId xmlns:a16="http://schemas.microsoft.com/office/drawing/2014/main" id="{31403076-41A8-4774-8FA4-F5BFCDCC5826}"/>
              </a:ext>
            </a:extLst>
          </p:cNvPr>
          <p:cNvSpPr/>
          <p:nvPr/>
        </p:nvSpPr>
        <p:spPr>
          <a:xfrm>
            <a:off x="2379643" y="2115239"/>
            <a:ext cx="5938092" cy="262201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Bát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cơm</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Nồi</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nấu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ctr">
              <a:buFontTx/>
              <a:buChar char="-"/>
            </a:pP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 </a:t>
            </a:r>
            <a:r>
              <a:rPr lang="en-US" sz="4000" dirty="0" err="1">
                <a:latin typeface="Arial-Rounded" panose="020B0500000000000000" pitchFamily="34" charset="0"/>
                <a:ea typeface="Arial-Rounded" panose="020B0500000000000000" pitchFamily="34" charset="0"/>
                <a:cs typeface="Arial-Rounded" panose="020B0500000000000000" pitchFamily="34" charset="0"/>
              </a:rPr>
              <a:t>làm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mát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1314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Đặt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một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nói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việc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làm</a:t>
            </a:r>
            <a:r>
              <a:rPr lang="en-US" dirty="0">
                <a:latin typeface="Arial-Rounded" panose="020B0500000000000000" pitchFamily="34" charset="0"/>
                <a:ea typeface="Arial-Rounded" panose="020B0500000000000000" pitchFamily="34" charset="0"/>
                <a:cs typeface="Arial-Rounded" panose="020B0500000000000000" pitchFamily="34" charset="0"/>
              </a:rPr>
              <a:t> ở </a:t>
            </a:r>
            <a:r>
              <a:rPr lang="en-US" dirty="0" err="1">
                <a:latin typeface="Arial-Rounded" panose="020B0500000000000000" pitchFamily="34" charset="0"/>
                <a:ea typeface="Arial-Rounded" panose="020B0500000000000000" pitchFamily="34" charset="0"/>
                <a:cs typeface="Arial-Rounded" panose="020B0500000000000000" pitchFamily="34" charset="0"/>
              </a:rPr>
              <a:t>nhà</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D5B5E6AF-EDB6-4ACB-8898-7CA1E9BC1514}"/>
              </a:ext>
            </a:extLst>
          </p:cNvPr>
          <p:cNvSpPr>
            <a:spLocks noGrp="1"/>
          </p:cNvSpPr>
          <p:nvPr>
            <p:ph idx="1"/>
          </p:nvPr>
        </p:nvSpPr>
        <p:spPr/>
        <p:txBody>
          <a:bodyPr>
            <a:normAutofit/>
          </a:bodyPr>
          <a:lstStyle/>
          <a:p>
            <a:pPr marL="0" indent="0">
              <a:buNone/>
            </a:pP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Em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quét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005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1246BE-AEC3-4BD2-A1C0-4539E17C1DAD}"/>
              </a:ext>
            </a:extLst>
          </p:cNvPr>
          <p:cNvPicPr>
            <a:picLocks noChangeAspect="1"/>
          </p:cNvPicPr>
          <p:nvPr/>
        </p:nvPicPr>
        <p:blipFill>
          <a:blip r:embed="rId2"/>
          <a:stretch>
            <a:fillRect/>
          </a:stretch>
        </p:blipFill>
        <p:spPr>
          <a:xfrm>
            <a:off x="1513115" y="365125"/>
            <a:ext cx="8871857" cy="4016829"/>
          </a:xfrm>
          <a:prstGeom prst="rect">
            <a:avLst/>
          </a:prstGeom>
        </p:spPr>
      </p:pic>
      <p:sp>
        <p:nvSpPr>
          <p:cNvPr id="7" name="Flowchart: Alternate Process 6">
            <a:extLst>
              <a:ext uri="{FF2B5EF4-FFF2-40B4-BE49-F238E27FC236}">
                <a16:creationId xmlns:a16="http://schemas.microsoft.com/office/drawing/2014/main" id="{BC1AC8E5-7845-493E-9E81-705F8DEE7CD4}"/>
              </a:ext>
            </a:extLst>
          </p:cNvPr>
          <p:cNvSpPr/>
          <p:nvPr/>
        </p:nvSpPr>
        <p:spPr>
          <a:xfrm>
            <a:off x="2046514"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Alternate Process 7">
            <a:extLst>
              <a:ext uri="{FF2B5EF4-FFF2-40B4-BE49-F238E27FC236}">
                <a16:creationId xmlns:a16="http://schemas.microsoft.com/office/drawing/2014/main" id="{61F01101-A758-4B75-B74E-8B6EE236BD09}"/>
              </a:ext>
            </a:extLst>
          </p:cNvPr>
          <p:cNvSpPr/>
          <p:nvPr/>
        </p:nvSpPr>
        <p:spPr>
          <a:xfrm>
            <a:off x="4860471" y="4582886"/>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lowchart: Alternate Process 8">
            <a:extLst>
              <a:ext uri="{FF2B5EF4-FFF2-40B4-BE49-F238E27FC236}">
                <a16:creationId xmlns:a16="http://schemas.microsoft.com/office/drawing/2014/main" id="{FE4830BD-C189-4B15-BC18-FFBE3327FD2F}"/>
              </a:ext>
            </a:extLst>
          </p:cNvPr>
          <p:cNvSpPr/>
          <p:nvPr/>
        </p:nvSpPr>
        <p:spPr>
          <a:xfrm>
            <a:off x="7818665" y="4561002"/>
            <a:ext cx="2471057" cy="69668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Cho </a:t>
            </a:r>
            <a:r>
              <a:rPr lang="en-US" sz="2800" dirty="0" err="1">
                <a:latin typeface="Arial-Rounded" panose="020B0500000000000000" pitchFamily="34" charset="0"/>
                <a:ea typeface="Arial-Rounded" panose="020B0500000000000000" pitchFamily="34" charset="0"/>
                <a:cs typeface="Arial-Rounded" panose="020B0500000000000000" pitchFamily="34" charset="0"/>
              </a:rPr>
              <a:t>hoa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rổ</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49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2-3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8414" y="1218520"/>
            <a:ext cx="9677400" cy="54435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170"/>
            <a:r>
              <a:rPr lang="en-US" sz="3200" b="1" dirty="0">
                <a:solidFill>
                  <a:prstClr val="white"/>
                </a:solidFill>
                <a:latin typeface="Arial" panose="020B0604020202020204" pitchFamily="34" charset="0"/>
                <a:cs typeface="Arial" panose="020B0604020202020204" pitchFamily="34" charset="0"/>
              </a:rPr>
              <a:t>CHƠI TRỐN TÌM </a:t>
            </a:r>
          </a:p>
          <a:p>
            <a:pPr algn="ctr" defTabSz="1219170"/>
            <a:r>
              <a:rPr lang="en-US" sz="3200" b="1" dirty="0">
                <a:solidFill>
                  <a:prstClr val="white"/>
                </a:solidFill>
                <a:latin typeface="Arial" panose="020B0604020202020204" pitchFamily="34" charset="0"/>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8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a16="http://schemas.microsoft.com/office/drawing/2014/main" id="{D2B3C9D8-A6F4-4D56-90EF-FD0220EBF0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1314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87981" y="2151750"/>
            <a:ext cx="5492476" cy="2554497"/>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solidFill>
                  <a:prstClr val="black"/>
                </a:solidFill>
                <a:latin typeface="Arial-Rounded" pitchFamily="34" charset="0"/>
                <a:ea typeface="Arial-Rounded" pitchFamily="34" charset="0"/>
                <a:cs typeface="Arial-Rounded" pitchFamily="34" charset="0"/>
              </a:rPr>
              <a:t>Đọc</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mở</a:t>
            </a:r>
            <a:r>
              <a:rPr lang="en-US" sz="8000" dirty="0">
                <a:solidFill>
                  <a:prstClr val="black"/>
                </a:solidFill>
                <a:latin typeface="Arial-Rounded" pitchFamily="34" charset="0"/>
                <a:ea typeface="Arial-Rounded" pitchFamily="34" charset="0"/>
                <a:cs typeface="Arial-Rounded" pitchFamily="34" charset="0"/>
              </a:rPr>
              <a:t> </a:t>
            </a:r>
            <a:r>
              <a:rPr lang="en-US" sz="8000" dirty="0" err="1">
                <a:solidFill>
                  <a:prstClr val="black"/>
                </a:solidFill>
                <a:latin typeface="Arial-Rounded" pitchFamily="34" charset="0"/>
                <a:ea typeface="Arial-Rounded" pitchFamily="34" charset="0"/>
                <a:cs typeface="Arial-Rounded" pitchFamily="34" charset="0"/>
              </a:rPr>
              <a:t>rộng</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4</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8" name="Picture 17">
            <a:extLst>
              <a:ext uri="{FF2B5EF4-FFF2-40B4-BE49-F238E27FC236}">
                <a16:creationId xmlns:a16="http://schemas.microsoft.com/office/drawing/2014/main" id="{9127FCAC-EBEA-4AF4-998C-6FDD4A03824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1159"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83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3.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những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bài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của</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thiếu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nhi</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95FE832C-A6F3-42C9-AE58-0DEE97B4A5BF}"/>
              </a:ext>
            </a:extLst>
          </p:cNvPr>
          <p:cNvPicPr>
            <a:picLocks noChangeAspect="1"/>
          </p:cNvPicPr>
          <p:nvPr/>
        </p:nvPicPr>
        <p:blipFill>
          <a:blip r:embed="rId2"/>
          <a:stretch>
            <a:fillRect/>
          </a:stretch>
        </p:blipFill>
        <p:spPr>
          <a:xfrm>
            <a:off x="3084723" y="2144079"/>
            <a:ext cx="6389783" cy="3838884"/>
          </a:xfrm>
          <a:prstGeom prst="rect">
            <a:avLst/>
          </a:prstGeom>
        </p:spPr>
      </p:pic>
    </p:spTree>
    <p:extLst>
      <p:ext uri="{BB962C8B-B14F-4D97-AF65-F5344CB8AC3E}">
        <p14:creationId xmlns:p14="http://schemas.microsoft.com/office/powerpoint/2010/main" val="22202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4" name="Freeform: Shape 13">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Diagram&#10;&#10;Description automatically generated">
            <a:extLst>
              <a:ext uri="{FF2B5EF4-FFF2-40B4-BE49-F238E27FC236}">
                <a16:creationId xmlns:a16="http://schemas.microsoft.com/office/drawing/2014/main" id="{FA72F6B5-FC18-415C-8294-6321EA2BBA75}"/>
              </a:ext>
            </a:extLst>
          </p:cNvPr>
          <p:cNvPicPr>
            <a:picLocks noGrp="1" noChangeAspect="1"/>
          </p:cNvPicPr>
          <p:nvPr>
            <p:ph type="pic" sz="quarter" idx="13"/>
          </p:nvPr>
        </p:nvPicPr>
        <p:blipFill rotWithShape="1">
          <a:blip r:embed="rId2"/>
          <a:stretch/>
        </p:blipFill>
        <p:spPr>
          <a:xfrm>
            <a:off x="1008269" y="643467"/>
            <a:ext cx="10175462" cy="5571065"/>
          </a:xfrm>
          <a:prstGeom prst="rect">
            <a:avLst/>
          </a:prstGeom>
          <a:ln>
            <a:noFill/>
          </a:ln>
        </p:spPr>
      </p:pic>
    </p:spTree>
    <p:extLst>
      <p:ext uri="{BB962C8B-B14F-4D97-AF65-F5344CB8AC3E}">
        <p14:creationId xmlns:p14="http://schemas.microsoft.com/office/powerpoint/2010/main" val="11807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pic>
        <p:nvPicPr>
          <p:cNvPr id="13" name="Picture 12">
            <a:extLst>
              <a:ext uri="{FF2B5EF4-FFF2-40B4-BE49-F238E27FC236}">
                <a16:creationId xmlns:a16="http://schemas.microsoft.com/office/drawing/2014/main" id="{57B20D0C-DE19-4B21-B96C-E74EF827852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1159" y="5900387"/>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mây</a:t>
            </a:r>
            <a:endParaRPr lang="en-US" sz="3200" dirty="0">
              <a:solidFill>
                <a:srgbClr val="0000FF"/>
              </a:solidFill>
              <a:latin typeface="Calibri"/>
            </a:endParaRPr>
          </a:p>
        </p:txBody>
      </p:sp>
      <p:sp>
        <p:nvSpPr>
          <p:cNvPr id="25" name="Rounded Rectangle 24"/>
          <p:cNvSpPr/>
          <p:nvPr/>
        </p:nvSpPr>
        <p:spPr>
          <a:xfrm>
            <a:off x="3454400"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lông</a:t>
            </a:r>
            <a:endParaRPr lang="en-US" sz="3200" dirty="0">
              <a:solidFill>
                <a:srgbClr val="0000FF"/>
              </a:solidFill>
              <a:latin typeface="Calibri"/>
            </a:endParaRPr>
          </a:p>
        </p:txBody>
      </p:sp>
      <p:sp>
        <p:nvSpPr>
          <p:cNvPr id="26" name="Rounded Rectangle 25"/>
          <p:cNvSpPr/>
          <p:nvPr/>
        </p:nvSpPr>
        <p:spPr>
          <a:xfrm>
            <a:off x="6591755" y="21816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mưa</a:t>
            </a:r>
            <a:endParaRPr lang="en-US" sz="3200" dirty="0">
              <a:solidFill>
                <a:srgbClr val="0000FF"/>
              </a:solidFill>
              <a:latin typeface="Calibri"/>
            </a:endParaRPr>
          </a:p>
        </p:txBody>
      </p:sp>
      <p:sp>
        <p:nvSpPr>
          <p:cNvPr id="27" name="Rounded Rectangle 26"/>
          <p:cNvSpPr/>
          <p:nvPr/>
        </p:nvSpPr>
        <p:spPr>
          <a:xfrm>
            <a:off x="9347200" y="2147892"/>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cầu</a:t>
            </a:r>
            <a:r>
              <a:rPr lang="en-US" sz="3200" dirty="0">
                <a:solidFill>
                  <a:srgbClr val="0000FF"/>
                </a:solidFill>
                <a:latin typeface="Calibri"/>
              </a:rPr>
              <a:t> </a:t>
            </a:r>
            <a:r>
              <a:rPr lang="en-US" sz="3200" dirty="0" err="1">
                <a:solidFill>
                  <a:srgbClr val="0000FF"/>
                </a:solidFill>
                <a:latin typeface="Calibri"/>
              </a:rPr>
              <a:t>vồng</a:t>
            </a:r>
            <a:endParaRPr lang="en-US" sz="3200" dirty="0">
              <a:solidFill>
                <a:srgbClr val="0000FF"/>
              </a:solidFill>
              <a:latin typeface="Calibri"/>
            </a:endParaRPr>
          </a:p>
        </p:txBody>
      </p:sp>
      <p:sp>
        <p:nvSpPr>
          <p:cNvPr id="5" name="TextBox 4"/>
          <p:cNvSpPr txBox="1"/>
          <p:nvPr/>
        </p:nvSpPr>
        <p:spPr>
          <a:xfrm>
            <a:off x="2542861" y="482600"/>
            <a:ext cx="7413939" cy="1077218"/>
          </a:xfrm>
          <a:prstGeom prst="rect">
            <a:avLst/>
          </a:prstGeom>
          <a:noFill/>
        </p:spPr>
        <p:txBody>
          <a:bodyPr wrap="square" rtlCol="0">
            <a:spAutoFit/>
          </a:bodyPr>
          <a:lstStyle/>
          <a:p>
            <a:pPr algn="ctr" defTabSz="1219170"/>
            <a:r>
              <a:rPr lang="vi-VN" sz="3200">
                <a:solidFill>
                  <a:prstClr val="white"/>
                </a:solidFill>
                <a:latin typeface="Calibri"/>
              </a:rPr>
              <a:t> Cầu gì chỉ mọc sau mưa</a:t>
            </a:r>
          </a:p>
          <a:p>
            <a:pPr algn="ctr" defTabSz="1219170"/>
            <a:r>
              <a:rPr lang="vi-VN" sz="3200">
                <a:solidFill>
                  <a:prstClr val="white"/>
                </a:solidFill>
                <a:latin typeface="Calibri"/>
              </a:rPr>
              <a:t>Lung linh bảy sắc bắc vừa tới mây?</a:t>
            </a:r>
            <a:endParaRPr lang="en-US" sz="3200" dirty="0">
              <a:solidFill>
                <a:prstClr val="white"/>
              </a:solidFill>
              <a:latin typeface="Calibri"/>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31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21" presetClass="emph" presetSubtype="0" repeatCount="indefinite" fill="hold" grpId="1" nodeType="withEffect">
                                  <p:stCondLst>
                                    <p:cond delay="0"/>
                                  </p:stCondLst>
                                  <p:childTnLst>
                                    <p:animClr clrSpc="hsl" dir="cw">
                                      <p:cBhvr override="childStyle">
                                        <p:cTn id="82" dur="500" fill="hold"/>
                                        <p:tgtEl>
                                          <p:spTgt spid="27"/>
                                        </p:tgtEl>
                                        <p:attrNameLst>
                                          <p:attrName>style.color</p:attrName>
                                        </p:attrNameLst>
                                      </p:cBhvr>
                                      <p:by>
                                        <p:hsl h="7200000" s="0" l="0"/>
                                      </p:by>
                                    </p:animClr>
                                    <p:animClr clrSpc="hsl" dir="cw">
                                      <p:cBhvr>
                                        <p:cTn id="83" dur="500" fill="hold"/>
                                        <p:tgtEl>
                                          <p:spTgt spid="27"/>
                                        </p:tgtEl>
                                        <p:attrNameLst>
                                          <p:attrName>fillcolor</p:attrName>
                                        </p:attrNameLst>
                                      </p:cBhvr>
                                      <p:by>
                                        <p:hsl h="7200000" s="0" l="0"/>
                                      </p:by>
                                    </p:animClr>
                                    <p:animClr clrSpc="hsl" dir="cw">
                                      <p:cBhvr>
                                        <p:cTn id="84" dur="500" fill="hold"/>
                                        <p:tgtEl>
                                          <p:spTgt spid="27"/>
                                        </p:tgtEl>
                                        <p:attrNameLst>
                                          <p:attrName>stroke.color</p:attrName>
                                        </p:attrNameLst>
                                      </p:cBhvr>
                                      <p:by>
                                        <p:hsl h="7200000" s="0" l="0"/>
                                      </p:by>
                                    </p:animClr>
                                    <p:set>
                                      <p:cBhvr>
                                        <p:cTn id="85" dur="500" fill="hold"/>
                                        <p:tgtEl>
                                          <p:spTgt spid="27"/>
                                        </p:tgtEl>
                                        <p:attrNameLst>
                                          <p:attrName>fill.type</p:attrName>
                                        </p:attrNameLst>
                                      </p:cBhvr>
                                      <p:to>
                                        <p:strVal val="solid"/>
                                      </p:to>
                                    </p:set>
                                  </p:childTnLst>
                                </p:cTn>
                              </p:par>
                              <p:par>
                                <p:cTn id="86" presetID="32" presetClass="emph" presetSubtype="0" repeatCount="indefinite" fill="hold" nodeType="withEffect">
                                  <p:stCondLst>
                                    <p:cond delay="0"/>
                                  </p:stCondLst>
                                  <p:childTnLst>
                                    <p:animRot by="120000">
                                      <p:cBhvr>
                                        <p:cTn id="87" dur="300" fill="hold">
                                          <p:stCondLst>
                                            <p:cond delay="0"/>
                                          </p:stCondLst>
                                        </p:cTn>
                                        <p:tgtEl>
                                          <p:spTgt spid="1032"/>
                                        </p:tgtEl>
                                        <p:attrNameLst>
                                          <p:attrName>r</p:attrName>
                                        </p:attrNameLst>
                                      </p:cBhvr>
                                    </p:animRot>
                                    <p:animRot by="-240000">
                                      <p:cBhvr>
                                        <p:cTn id="88" dur="600" fill="hold">
                                          <p:stCondLst>
                                            <p:cond delay="600"/>
                                          </p:stCondLst>
                                        </p:cTn>
                                        <p:tgtEl>
                                          <p:spTgt spid="1032"/>
                                        </p:tgtEl>
                                        <p:attrNameLst>
                                          <p:attrName>r</p:attrName>
                                        </p:attrNameLst>
                                      </p:cBhvr>
                                    </p:animRot>
                                    <p:animRot by="240000">
                                      <p:cBhvr>
                                        <p:cTn id="89" dur="600" fill="hold">
                                          <p:stCondLst>
                                            <p:cond delay="1200"/>
                                          </p:stCondLst>
                                        </p:cTn>
                                        <p:tgtEl>
                                          <p:spTgt spid="1032"/>
                                        </p:tgtEl>
                                        <p:attrNameLst>
                                          <p:attrName>r</p:attrName>
                                        </p:attrNameLst>
                                      </p:cBhvr>
                                    </p:animRot>
                                    <p:animRot by="-240000">
                                      <p:cBhvr>
                                        <p:cTn id="90" dur="600" fill="hold">
                                          <p:stCondLst>
                                            <p:cond delay="1800"/>
                                          </p:stCondLst>
                                        </p:cTn>
                                        <p:tgtEl>
                                          <p:spTgt spid="1032"/>
                                        </p:tgtEl>
                                        <p:attrNameLst>
                                          <p:attrName>r</p:attrName>
                                        </p:attrNameLst>
                                      </p:cBhvr>
                                    </p:animRot>
                                    <p:animRot by="120000">
                                      <p:cBhvr>
                                        <p:cTn id="91" dur="600" fill="hold">
                                          <p:stCondLst>
                                            <p:cond delay="2400"/>
                                          </p:stCondLst>
                                        </p:cTn>
                                        <p:tgtEl>
                                          <p:spTgt spid="1032"/>
                                        </p:tgtEl>
                                        <p:attrNameLst>
                                          <p:attrName>r</p:attrName>
                                        </p:attrNameLst>
                                      </p:cBhvr>
                                    </p:animRot>
                                  </p:childTnLst>
                                </p:cTn>
                              </p:par>
                              <p:par>
                                <p:cTn id="92" presetID="1" presetClass="entr" presetSubtype="0" fill="hold" grpId="0" nodeType="withEffect">
                                  <p:stCondLst>
                                    <p:cond delay="0"/>
                                  </p:stCondLst>
                                  <p:childTnLst>
                                    <p:set>
                                      <p:cBhvr>
                                        <p:cTn id="93" dur="1" fill="hold">
                                          <p:stCondLst>
                                            <p:cond delay="0"/>
                                          </p:stCondLst>
                                        </p:cTn>
                                        <p:tgtEl>
                                          <p:spTgt spid="6"/>
                                        </p:tgtEl>
                                        <p:attrNameLst>
                                          <p:attrName>style.visibility</p:attrName>
                                        </p:attrNameLst>
                                      </p:cBhvr>
                                      <p:to>
                                        <p:strVal val="visible"/>
                                      </p:to>
                                    </p:set>
                                  </p:childTnLst>
                                </p:cTn>
                              </p:par>
                              <p:par>
                                <p:cTn id="94" presetID="26" presetClass="emph" presetSubtype="0" repeatCount="3000" fill="hold" grpId="1" nodeType="withEffect">
                                  <p:stCondLst>
                                    <p:cond delay="0"/>
                                  </p:stCondLst>
                                  <p:childTnLst>
                                    <p:animEffect transition="out" filter="fade">
                                      <p:cBhvr>
                                        <p:cTn id="95" dur="500" tmFilter="0, 0; .2, .5; .8, .5; 1, 0"/>
                                        <p:tgtEl>
                                          <p:spTgt spid="6"/>
                                        </p:tgtEl>
                                      </p:cBhvr>
                                    </p:animEffect>
                                    <p:animScale>
                                      <p:cBhvr>
                                        <p:cTn id="96" dur="250" autoRev="1" fill="hold"/>
                                        <p:tgtEl>
                                          <p:spTgt spid="6"/>
                                        </p:tgtEl>
                                      </p:cBhvr>
                                      <p:by x="105000" y="105000"/>
                                    </p:animScale>
                                  </p:childTnLst>
                                </p:cTn>
                              </p:par>
                              <p:par>
                                <p:cTn id="97" presetID="1" presetClass="exit" presetSubtype="0" fill="hold" grpId="2" nodeType="withEffect">
                                  <p:stCondLst>
                                    <p:cond delay="2500"/>
                                  </p:stCondLst>
                                  <p:childTnLst>
                                    <p:set>
                                      <p:cBhvr>
                                        <p:cTn id="98"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111590" y="326261"/>
            <a:ext cx="5892800" cy="1569660"/>
          </a:xfrm>
          <a:prstGeom prst="rect">
            <a:avLst/>
          </a:prstGeom>
          <a:noFill/>
        </p:spPr>
        <p:txBody>
          <a:bodyPr wrap="square" rtlCol="0">
            <a:spAutoFit/>
          </a:bodyPr>
          <a:lstStyle/>
          <a:p>
            <a:pPr algn="ctr" defTabSz="1219170"/>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nằm</a:t>
            </a:r>
            <a:r>
              <a:rPr lang="en-US" sz="3200" dirty="0">
                <a:solidFill>
                  <a:prstClr val="white"/>
                </a:solidFill>
              </a:rPr>
              <a:t> ở </a:t>
            </a:r>
            <a:r>
              <a:rPr lang="en-US" sz="3200" dirty="0" err="1">
                <a:solidFill>
                  <a:prstClr val="white"/>
                </a:solidFill>
              </a:rPr>
              <a:t>trong</a:t>
            </a:r>
            <a:r>
              <a:rPr lang="en-US" sz="3200" dirty="0">
                <a:solidFill>
                  <a:prstClr val="white"/>
                </a:solidFill>
              </a:rPr>
              <a:t> </a:t>
            </a:r>
            <a:r>
              <a:rPr lang="en-US" sz="3200" dirty="0" err="1">
                <a:solidFill>
                  <a:prstClr val="white"/>
                </a:solidFill>
              </a:rPr>
              <a:t>nhà</a:t>
            </a:r>
            <a:r>
              <a:rPr lang="en-US" sz="3200" dirty="0">
                <a:solidFill>
                  <a:prstClr val="white"/>
                </a:solidFill>
              </a:rPr>
              <a:t>, </a:t>
            </a:r>
            <a:r>
              <a:rPr lang="en-US" sz="3200" dirty="0" err="1">
                <a:solidFill>
                  <a:prstClr val="white"/>
                </a:solidFill>
              </a:rPr>
              <a:t>Nhìn</a:t>
            </a:r>
            <a:r>
              <a:rPr lang="en-US" sz="3200" dirty="0">
                <a:solidFill>
                  <a:prstClr val="white"/>
                </a:solidFill>
              </a:rPr>
              <a:t> </a:t>
            </a:r>
            <a:r>
              <a:rPr lang="en-US" sz="3200" dirty="0" err="1">
                <a:solidFill>
                  <a:prstClr val="white"/>
                </a:solidFill>
              </a:rPr>
              <a:t>lên</a:t>
            </a:r>
            <a:r>
              <a:rPr lang="en-US" sz="3200" dirty="0">
                <a:solidFill>
                  <a:prstClr val="white"/>
                </a:solidFill>
              </a:rPr>
              <a:t> </a:t>
            </a:r>
            <a:r>
              <a:rPr lang="en-US" sz="3200" dirty="0" err="1">
                <a:solidFill>
                  <a:prstClr val="white"/>
                </a:solidFill>
              </a:rPr>
              <a:t>mặt</a:t>
            </a:r>
            <a:r>
              <a:rPr lang="en-US" sz="3200" dirty="0">
                <a:solidFill>
                  <a:prstClr val="white"/>
                </a:solidFill>
              </a:rPr>
              <a:t> </a:t>
            </a:r>
            <a:r>
              <a:rPr lang="en-US" sz="3200" dirty="0" err="1">
                <a:solidFill>
                  <a:prstClr val="white"/>
                </a:solidFill>
              </a:rPr>
              <a:t>nó</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ngay</a:t>
            </a:r>
            <a:r>
              <a:rPr lang="en-US" sz="3200" dirty="0">
                <a:solidFill>
                  <a:prstClr val="white"/>
                </a:solidFill>
              </a:rPr>
              <a:t> </a:t>
            </a:r>
            <a:r>
              <a:rPr lang="en-US" sz="3200" dirty="0" err="1">
                <a:solidFill>
                  <a:prstClr val="white"/>
                </a:solidFill>
              </a:rPr>
              <a:t>giờ</a:t>
            </a:r>
            <a:r>
              <a:rPr lang="en-US" sz="3200" dirty="0">
                <a:solidFill>
                  <a:prstClr val="white"/>
                </a:solidFill>
              </a:rPr>
              <a:t> </a:t>
            </a:r>
            <a:r>
              <a:rPr lang="en-US" sz="3200" dirty="0" err="1">
                <a:solidFill>
                  <a:prstClr val="white"/>
                </a:solidFill>
              </a:rPr>
              <a:t>nào</a:t>
            </a:r>
            <a:r>
              <a:rPr lang="en-US" sz="3200" dirty="0">
                <a:solidFill>
                  <a:prstClr val="white"/>
                </a:solidFill>
              </a:rPr>
              <a:t> - </a:t>
            </a:r>
            <a:r>
              <a:rPr lang="en-US" sz="3200" dirty="0" err="1">
                <a:solidFill>
                  <a:prstClr val="white"/>
                </a:solidFill>
              </a:rPr>
              <a:t>Là</a:t>
            </a:r>
            <a:r>
              <a:rPr lang="en-US" sz="3200" dirty="0">
                <a:solidFill>
                  <a:prstClr val="white"/>
                </a:solidFill>
              </a:rPr>
              <a:t> </a:t>
            </a:r>
            <a:r>
              <a:rPr lang="en-US" sz="3200" dirty="0" err="1">
                <a:solidFill>
                  <a:prstClr val="white"/>
                </a:solidFill>
              </a:rPr>
              <a:t>cái</a:t>
            </a:r>
            <a:r>
              <a:rPr lang="en-US" sz="3200" dirty="0">
                <a:solidFill>
                  <a:prstClr val="white"/>
                </a:solidFill>
              </a:rPr>
              <a:t> </a:t>
            </a:r>
            <a:r>
              <a:rPr lang="en-US" sz="3200" dirty="0" err="1">
                <a:solidFill>
                  <a:prstClr val="white"/>
                </a:solidFill>
              </a:rPr>
              <a:t>gì</a:t>
            </a:r>
            <a:r>
              <a:rPr lang="en-US" sz="3200" dirty="0">
                <a:solidFill>
                  <a:prstClr val="white"/>
                </a:solidFill>
              </a:rPr>
              <a:t>?</a:t>
            </a:r>
            <a:endParaRPr lang="en-US" sz="3200" dirty="0">
              <a:solidFill>
                <a:prstClr val="white"/>
              </a:solidFill>
              <a:latin typeface="Calibri"/>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4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A. </a:t>
            </a:r>
            <a:r>
              <a:rPr lang="en-US" sz="3200" dirty="0" err="1">
                <a:solidFill>
                  <a:srgbClr val="0000FF"/>
                </a:solidFill>
                <a:latin typeface="Calibri"/>
              </a:rPr>
              <a:t>Cái</a:t>
            </a:r>
            <a:r>
              <a:rPr lang="en-US" sz="3200" dirty="0">
                <a:solidFill>
                  <a:srgbClr val="0000FF"/>
                </a:solidFill>
                <a:latin typeface="Calibri"/>
              </a:rPr>
              <a:t> </a:t>
            </a:r>
            <a:r>
              <a:rPr lang="en-US" sz="3200" dirty="0" err="1">
                <a:solidFill>
                  <a:srgbClr val="0000FF"/>
                </a:solidFill>
                <a:latin typeface="Calibri"/>
              </a:rPr>
              <a:t>quạt</a:t>
            </a:r>
            <a:endParaRPr lang="en-US" sz="3200" dirty="0">
              <a:solidFill>
                <a:srgbClr val="0000FF"/>
              </a:solidFill>
              <a:latin typeface="Calibri"/>
            </a:endParaRPr>
          </a:p>
        </p:txBody>
      </p:sp>
      <p:sp>
        <p:nvSpPr>
          <p:cNvPr id="50" name="Rounded Rectangle 49"/>
          <p:cNvSpPr/>
          <p:nvPr/>
        </p:nvSpPr>
        <p:spPr>
          <a:xfrm>
            <a:off x="3708400"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B. </a:t>
            </a:r>
            <a:r>
              <a:rPr lang="en-US" sz="3200" dirty="0" err="1">
                <a:solidFill>
                  <a:srgbClr val="0000FF"/>
                </a:solidFill>
                <a:latin typeface="Calibri"/>
              </a:rPr>
              <a:t>Đồng</a:t>
            </a:r>
            <a:r>
              <a:rPr lang="en-US" sz="3200" dirty="0">
                <a:solidFill>
                  <a:srgbClr val="0000FF"/>
                </a:solidFill>
                <a:latin typeface="Calibri"/>
              </a:rPr>
              <a:t> </a:t>
            </a:r>
            <a:r>
              <a:rPr lang="en-US" sz="3200" dirty="0" err="1">
                <a:solidFill>
                  <a:srgbClr val="0000FF"/>
                </a:solidFill>
                <a:latin typeface="Calibri"/>
              </a:rPr>
              <a:t>hồ</a:t>
            </a:r>
            <a:endParaRPr lang="en-US" sz="3200" dirty="0">
              <a:solidFill>
                <a:srgbClr val="0000FF"/>
              </a:solidFill>
              <a:latin typeface="Calibri"/>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C. </a:t>
            </a:r>
            <a:r>
              <a:rPr lang="en-US" sz="3200" dirty="0" err="1">
                <a:solidFill>
                  <a:srgbClr val="0000FF"/>
                </a:solidFill>
                <a:latin typeface="Calibri"/>
              </a:rPr>
              <a:t>Tivi</a:t>
            </a:r>
            <a:endParaRPr lang="en-US" sz="3200" dirty="0">
              <a:solidFill>
                <a:srgbClr val="0000FF"/>
              </a:solidFill>
              <a:latin typeface="Calibri"/>
            </a:endParaRPr>
          </a:p>
        </p:txBody>
      </p:sp>
      <p:sp>
        <p:nvSpPr>
          <p:cNvPr id="52" name="Rounded Rectangle 51"/>
          <p:cNvSpPr/>
          <p:nvPr/>
        </p:nvSpPr>
        <p:spPr>
          <a:xfrm>
            <a:off x="9601200" y="207009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srgbClr val="0000FF"/>
                </a:solidFill>
                <a:latin typeface="Calibri"/>
              </a:rPr>
              <a:t>D. </a:t>
            </a:r>
            <a:r>
              <a:rPr lang="en-US" sz="3200" dirty="0" err="1">
                <a:solidFill>
                  <a:srgbClr val="0000FF"/>
                </a:solidFill>
                <a:latin typeface="Calibri"/>
              </a:rPr>
              <a:t>Tủ</a:t>
            </a:r>
            <a:r>
              <a:rPr lang="en-US" sz="3200" dirty="0">
                <a:solidFill>
                  <a:srgbClr val="0000FF"/>
                </a:solidFill>
                <a:latin typeface="Calibri"/>
              </a:rPr>
              <a:t> </a:t>
            </a:r>
            <a:r>
              <a:rPr lang="en-US" sz="3200" dirty="0" err="1">
                <a:solidFill>
                  <a:srgbClr val="0000FF"/>
                </a:solidFill>
                <a:latin typeface="Calibri"/>
              </a:rPr>
              <a:t>lạnh</a:t>
            </a:r>
            <a:endParaRPr lang="en-US" sz="3200" dirty="0">
              <a:solidFill>
                <a:srgbClr val="0000FF"/>
              </a:solidFill>
              <a:latin typeface="Calibri"/>
            </a:endParaRPr>
          </a:p>
        </p:txBody>
      </p:sp>
      <p:pic>
        <p:nvPicPr>
          <p:cNvPr id="53" name="Picture 4" descr="C:\Users\ADMIN\Desktop\Bach tuyet\Blanca_Nieves.8.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27"/>
                                        </p:tgtEl>
                                        <p:attrNameLst>
                                          <p:attrName>r</p:attrName>
                                        </p:attrNameLst>
                                      </p:cBhvr>
                                    </p:animRot>
                                    <p:animRot by="-240000">
                                      <p:cBhvr>
                                        <p:cTn id="61" dur="400" fill="hold">
                                          <p:stCondLst>
                                            <p:cond delay="400"/>
                                          </p:stCondLst>
                                        </p:cTn>
                                        <p:tgtEl>
                                          <p:spTgt spid="27"/>
                                        </p:tgtEl>
                                        <p:attrNameLst>
                                          <p:attrName>r</p:attrName>
                                        </p:attrNameLst>
                                      </p:cBhvr>
                                    </p:animRot>
                                    <p:animRot by="240000">
                                      <p:cBhvr>
                                        <p:cTn id="62" dur="400" fill="hold">
                                          <p:stCondLst>
                                            <p:cond delay="800"/>
                                          </p:stCondLst>
                                        </p:cTn>
                                        <p:tgtEl>
                                          <p:spTgt spid="27"/>
                                        </p:tgtEl>
                                        <p:attrNameLst>
                                          <p:attrName>r</p:attrName>
                                        </p:attrNameLst>
                                      </p:cBhvr>
                                    </p:animRot>
                                    <p:animRot by="-240000">
                                      <p:cBhvr>
                                        <p:cTn id="63" dur="400" fill="hold">
                                          <p:stCondLst>
                                            <p:cond delay="1200"/>
                                          </p:stCondLst>
                                        </p:cTn>
                                        <p:tgtEl>
                                          <p:spTgt spid="27"/>
                                        </p:tgtEl>
                                        <p:attrNameLst>
                                          <p:attrName>r</p:attrName>
                                        </p:attrNameLst>
                                      </p:cBhvr>
                                    </p:animRot>
                                    <p:animRot by="120000">
                                      <p:cBhvr>
                                        <p:cTn id="64" dur="400" fill="hold">
                                          <p:stCondLst>
                                            <p:cond delay="1600"/>
                                          </p:stCondLst>
                                        </p:cTn>
                                        <p:tgtEl>
                                          <p:spTgt spid="27"/>
                                        </p:tgtEl>
                                        <p:attrNameLst>
                                          <p:attrName>r</p:attrName>
                                        </p:attrNameLst>
                                      </p:cBhvr>
                                    </p:animRot>
                                  </p:childTnLst>
                                </p:cTn>
                              </p:par>
                              <p:par>
                                <p:cTn id="65" presetID="1"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26" presetClass="emph" presetSubtype="0" repeatCount="3000" fill="hold" grpId="1" nodeType="withEffect">
                                  <p:stCondLst>
                                    <p:cond delay="0"/>
                                  </p:stCondLst>
                                  <p:childTnLst>
                                    <p:animEffect transition="out" filter="fade">
                                      <p:cBhvr>
                                        <p:cTn id="68" dur="500" tmFilter="0, 0; .2, .5; .8, .5; 1, 0"/>
                                        <p:tgtEl>
                                          <p:spTgt spid="48"/>
                                        </p:tgtEl>
                                      </p:cBhvr>
                                    </p:animEffect>
                                    <p:animScale>
                                      <p:cBhvr>
                                        <p:cTn id="69" dur="250" autoRev="1" fill="hold"/>
                                        <p:tgtEl>
                                          <p:spTgt spid="48"/>
                                        </p:tgtEl>
                                      </p:cBhvr>
                                      <p:by x="105000" y="105000"/>
                                    </p:animScale>
                                  </p:childTnLst>
                                </p:cTn>
                              </p:par>
                              <p:par>
                                <p:cTn id="70" presetID="1" presetClass="exit" presetSubtype="0" fill="hold" grpId="2" nodeType="withEffect">
                                  <p:stCondLst>
                                    <p:cond delay="2500"/>
                                  </p:stCondLst>
                                  <p:childTnLst>
                                    <p:set>
                                      <p:cBhvr>
                                        <p:cTn id="7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2" restart="whenNotActive" fill="hold" evtFilter="cancelBubble" nodeType="interactiveSeq">
                <p:stCondLst>
                  <p:cond evt="onClick" delay="0">
                    <p:tgtEl>
                      <p:spTgt spid="51"/>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2"/>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25"/>
                                        </p:tgtEl>
                                        <p:attrNameLst>
                                          <p:attrName>r</p:attrName>
                                        </p:attrNameLst>
                                      </p:cBhvr>
                                    </p:animRot>
                                    <p:animRot by="-240000">
                                      <p:cBhvr>
                                        <p:cTn id="90" dur="600" fill="hold">
                                          <p:stCondLst>
                                            <p:cond delay="600"/>
                                          </p:stCondLst>
                                        </p:cTn>
                                        <p:tgtEl>
                                          <p:spTgt spid="25"/>
                                        </p:tgtEl>
                                        <p:attrNameLst>
                                          <p:attrName>r</p:attrName>
                                        </p:attrNameLst>
                                      </p:cBhvr>
                                    </p:animRot>
                                    <p:animRot by="240000">
                                      <p:cBhvr>
                                        <p:cTn id="91" dur="600" fill="hold">
                                          <p:stCondLst>
                                            <p:cond delay="1200"/>
                                          </p:stCondLst>
                                        </p:cTn>
                                        <p:tgtEl>
                                          <p:spTgt spid="25"/>
                                        </p:tgtEl>
                                        <p:attrNameLst>
                                          <p:attrName>r</p:attrName>
                                        </p:attrNameLst>
                                      </p:cBhvr>
                                    </p:animRot>
                                    <p:animRot by="-240000">
                                      <p:cBhvr>
                                        <p:cTn id="92" dur="600" fill="hold">
                                          <p:stCondLst>
                                            <p:cond delay="1800"/>
                                          </p:stCondLst>
                                        </p:cTn>
                                        <p:tgtEl>
                                          <p:spTgt spid="25"/>
                                        </p:tgtEl>
                                        <p:attrNameLst>
                                          <p:attrName>r</p:attrName>
                                        </p:attrNameLst>
                                      </p:cBhvr>
                                    </p:animRot>
                                    <p:animRot by="120000">
                                      <p:cBhvr>
                                        <p:cTn id="93"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childTnLst>
        </p:cTn>
      </p:par>
    </p:tnLst>
    <p:bldLst>
      <p:bldP spid="46" grpId="0"/>
      <p:bldP spid="48" grpId="0" animBg="1"/>
      <p:bldP spid="48" grpId="1" animBg="1"/>
      <p:bldP spid="48" grpId="2"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3114133" y="1983460"/>
            <a:ext cx="584245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4: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66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6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686" y="2664441"/>
            <a:ext cx="2997677" cy="4193560"/>
          </a:xfrm>
          <a:prstGeom prst="rect">
            <a:avLst/>
          </a:prstGeom>
        </p:spPr>
      </p:pic>
    </p:spTree>
    <p:extLst>
      <p:ext uri="{BB962C8B-B14F-4D97-AF65-F5344CB8AC3E}">
        <p14:creationId xmlns:p14="http://schemas.microsoft.com/office/powerpoint/2010/main" val="3615337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down)">
                                      <p:cBhvr>
                                        <p:cTn id="8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A50EDBD8-1802-4AE7-9C15-CE4D076FDE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8000" b="0"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1</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17" name="Picture 16">
            <a:extLst>
              <a:ext uri="{FF2B5EF4-FFF2-40B4-BE49-F238E27FC236}">
                <a16:creationId xmlns:a16="http://schemas.microsoft.com/office/drawing/2014/main" id="{962C4B9B-9921-4752-9523-7B8D8DABB0A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509" y="5911436"/>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29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 calcmode="lin" valueType="num">
                                      <p:cBhvr>
                                        <p:cTn id="15" dur="500" fill="hold"/>
                                        <p:tgtEl>
                                          <p:spTgt spid="30"/>
                                        </p:tgtEl>
                                        <p:attrNameLst>
                                          <p:attrName>style.rotation</p:attrName>
                                        </p:attrNameLst>
                                      </p:cBhvr>
                                      <p:tavLst>
                                        <p:tav tm="0">
                                          <p:val>
                                            <p:fltVal val="360"/>
                                          </p:val>
                                        </p:tav>
                                        <p:tav tm="100000">
                                          <p:val>
                                            <p:fltVal val="0"/>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39">
            <a:extLst>
              <a:ext uri="{FF2B5EF4-FFF2-40B4-BE49-F238E27FC236}">
                <a16:creationId xmlns:a16="http://schemas.microsoft.com/office/drawing/2014/main" id="{1FC1B029-8E06-4389-BBAF-FBB610AB7ABC}"/>
              </a:ext>
            </a:extLst>
          </p:cNvPr>
          <p:cNvGrpSpPr/>
          <p:nvPr/>
        </p:nvGrpSpPr>
        <p:grpSpPr>
          <a:xfrm>
            <a:off x="0" y="98319"/>
            <a:ext cx="1158949" cy="1247005"/>
            <a:chOff x="1353570" y="1860082"/>
            <a:chExt cx="1425587" cy="1247005"/>
          </a:xfrm>
        </p:grpSpPr>
        <p:sp>
          <p:nvSpPr>
            <p:cNvPr id="3" name="16">
              <a:extLst>
                <a:ext uri="{FF2B5EF4-FFF2-40B4-BE49-F238E27FC236}">
                  <a16:creationId xmlns:a16="http://schemas.microsoft.com/office/drawing/2014/main" id="{D5AFD823-7D61-4524-A39E-AD20CCA97136}"/>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4" name="24">
              <a:extLst>
                <a:ext uri="{FF2B5EF4-FFF2-40B4-BE49-F238E27FC236}">
                  <a16:creationId xmlns:a16="http://schemas.microsoft.com/office/drawing/2014/main" id="{BFB1152D-C34F-44B4-B182-1CAE54F5EF5B}"/>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ea"/>
                  <a:sym typeface="+mn-lt"/>
                </a:rPr>
                <a:t>Đọc</a:t>
              </a:r>
              <a:endParaRPr kumimoji="0" lang="zh-CN" altLang="en-US" sz="24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 name="AutoShape 3">
              <a:extLst>
                <a:ext uri="{FF2B5EF4-FFF2-40B4-BE49-F238E27FC236}">
                  <a16:creationId xmlns:a16="http://schemas.microsoft.com/office/drawing/2014/main" id="{C1B58A05-7728-4AFD-9CDF-FFE41226AA31}"/>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pic>
        <p:nvPicPr>
          <p:cNvPr id="6" name="18">
            <a:extLst>
              <a:ext uri="{FF2B5EF4-FFF2-40B4-BE49-F238E27FC236}">
                <a16:creationId xmlns:a16="http://schemas.microsoft.com/office/drawing/2014/main" id="{9B8C6333-652F-4701-A1A9-853082A628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pic>
        <p:nvPicPr>
          <p:cNvPr id="9" name="Picture 8">
            <a:extLst>
              <a:ext uri="{FF2B5EF4-FFF2-40B4-BE49-F238E27FC236}">
                <a16:creationId xmlns:a16="http://schemas.microsoft.com/office/drawing/2014/main" id="{A4F01DED-D5EC-4E30-9808-76111614ABF0}"/>
              </a:ext>
            </a:extLst>
          </p:cNvPr>
          <p:cNvPicPr>
            <a:picLocks noChangeAspect="1"/>
          </p:cNvPicPr>
          <p:nvPr/>
        </p:nvPicPr>
        <p:blipFill>
          <a:blip r:embed="rId3"/>
          <a:stretch>
            <a:fillRect/>
          </a:stretch>
        </p:blipFill>
        <p:spPr>
          <a:xfrm>
            <a:off x="1717673" y="721821"/>
            <a:ext cx="8027582" cy="3328015"/>
          </a:xfrm>
          <a:prstGeom prst="rect">
            <a:avLst/>
          </a:prstGeom>
        </p:spPr>
      </p:pic>
      <p:sp>
        <p:nvSpPr>
          <p:cNvPr id="10" name="Speech Bubble: Rectangle with Corners Rounded 9">
            <a:extLst>
              <a:ext uri="{FF2B5EF4-FFF2-40B4-BE49-F238E27FC236}">
                <a16:creationId xmlns:a16="http://schemas.microsoft.com/office/drawing/2014/main" id="{233E4FA5-0BAB-4A57-BD22-FD8A5F7E5ECD}"/>
              </a:ext>
            </a:extLst>
          </p:cNvPr>
          <p:cNvSpPr/>
          <p:nvPr/>
        </p:nvSpPr>
        <p:spPr>
          <a:xfrm>
            <a:off x="3455581" y="4529470"/>
            <a:ext cx="4742121" cy="1499190"/>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Con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gà</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8ABA7D79-9187-4B75-8D58-003FC9313FC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1145</Words>
  <Application>Microsoft Office PowerPoint</Application>
  <PresentationFormat>Widescreen</PresentationFormat>
  <Paragraphs>121</Paragraphs>
  <Slides>34</Slides>
  <Notes>17</Notes>
  <HiddenSlides>0</HiddenSlides>
  <MMClips>2</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34</vt:i4>
      </vt:variant>
    </vt:vector>
  </HeadingPairs>
  <TitlesOfParts>
    <vt:vector size="50" baseType="lpstr">
      <vt:lpstr>Microsoft YaHei</vt:lpstr>
      <vt:lpstr>Arial</vt:lpstr>
      <vt:lpstr>Arial Rounded MT Bold</vt:lpstr>
      <vt:lpstr>Arial-Rounded</vt:lpstr>
      <vt:lpstr>Calibri</vt:lpstr>
      <vt:lpstr>Calibri Light</vt:lpstr>
      <vt:lpstr>HP001 4 hang 1 ô ly</vt:lpstr>
      <vt:lpstr>Montserrat Medium</vt:lpstr>
      <vt:lpstr>1_Office Theme</vt:lpstr>
      <vt:lpstr>3_Office Theme</vt:lpstr>
      <vt:lpstr>4_Office Theme</vt:lpstr>
      <vt:lpstr>5_Office Theme</vt:lpstr>
      <vt:lpstr>1_Default Design</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Đặt một câu nói về việc em làm ở nhà</vt:lpstr>
      <vt:lpstr>PowerPoint Presentation</vt:lpstr>
      <vt:lpstr>PowerPoint Presentation</vt:lpstr>
      <vt:lpstr>PowerPoint Presentation</vt:lpstr>
      <vt:lpstr>PowerPoint Presentation</vt:lpstr>
      <vt:lpstr>3. Tìm đọc những bài viết về hoạt động của thiếu nhi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Owl zZz</cp:lastModifiedBy>
  <cp:revision>15</cp:revision>
  <dcterms:created xsi:type="dcterms:W3CDTF">2021-05-22T02:17:04Z</dcterms:created>
  <dcterms:modified xsi:type="dcterms:W3CDTF">2025-11-11T13:06:42Z</dcterms:modified>
</cp:coreProperties>
</file>