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6" r:id="rId5"/>
    <p:sldId id="267" r:id="rId6"/>
    <p:sldId id="268" r:id="rId7"/>
    <p:sldId id="269" r:id="rId8"/>
    <p:sldId id="270" r:id="rId9"/>
    <p:sldId id="272" r:id="rId10"/>
    <p:sldId id="273" r:id="rId11"/>
    <p:sldId id="274" r:id="rId12"/>
    <p:sldId id="265" r:id="rId13"/>
    <p:sldId id="275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757"/>
    <a:srgbClr val="FFBA75"/>
    <a:srgbClr val="FFD974"/>
    <a:srgbClr val="FFECAF"/>
    <a:srgbClr val="FFE285"/>
    <a:srgbClr val="B40C60"/>
    <a:srgbClr val="E36785"/>
    <a:srgbClr val="5B33CD"/>
    <a:srgbClr val="14B9EC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19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38250" y="1293547"/>
            <a:ext cx="468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Buổi sáng, bác Mạnh thu hoạch được 87 bao thóc. Buổi chiều, bác Mạnh thu hoạch được nhiều hơn buổi sáng 6 bao thóc. Hỏi buổi chiều bác Mạnh thu hoạch được bao nhiêu bao thóc?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14D6A4-3F47-4121-967B-8A152D0723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528430"/>
            <a:ext cx="4857750" cy="31242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BB0B728-591B-4929-9895-44976F023BD5}"/>
              </a:ext>
            </a:extLst>
          </p:cNvPr>
          <p:cNvSpPr txBox="1"/>
          <p:nvPr/>
        </p:nvSpPr>
        <p:spPr>
          <a:xfrm>
            <a:off x="4924328" y="386781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E58D2D-DA9B-42BC-B0E8-C32B3903731E}"/>
              </a:ext>
            </a:extLst>
          </p:cNvPr>
          <p:cNvSpPr txBox="1"/>
          <p:nvPr/>
        </p:nvSpPr>
        <p:spPr>
          <a:xfrm>
            <a:off x="1128011" y="43910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Buổi chiều bác Mạnh thu hoạch được số bao thóc là: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D47C48-7F60-4495-943A-50A89072C7DB}"/>
              </a:ext>
            </a:extLst>
          </p:cNvPr>
          <p:cNvSpPr txBox="1"/>
          <p:nvPr/>
        </p:nvSpPr>
        <p:spPr>
          <a:xfrm>
            <a:off x="3167269" y="493248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87 + 6 = 93 (bao thóc)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9EF11E-B489-467A-B505-5416F010D622}"/>
              </a:ext>
            </a:extLst>
          </p:cNvPr>
          <p:cNvSpPr txBox="1"/>
          <p:nvPr/>
        </p:nvSpPr>
        <p:spPr>
          <a:xfrm>
            <a:off x="3167269" y="547394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93 bao thóc.</a:t>
            </a:r>
          </a:p>
        </p:txBody>
      </p: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3" grpId="0"/>
      <p:bldP spid="34" grpId="0"/>
      <p:bldP spid="40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2275" y="62847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399596" y="628471"/>
            <a:ext cx="776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Chú gà bới đất làm mất kết quả của các phép tính mà Việt vừa viết. Hãy tìm lại kết quả giúp bạn Việt nhé!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6C0EFB-2248-4EB7-B18F-3862FFAE85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19"/>
          <a:stretch/>
        </p:blipFill>
        <p:spPr>
          <a:xfrm>
            <a:off x="1411722" y="1491964"/>
            <a:ext cx="8551428" cy="462660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2D6EB6-F2EF-44EE-9075-CA36263681E2}"/>
              </a:ext>
            </a:extLst>
          </p:cNvPr>
          <p:cNvSpPr/>
          <p:nvPr/>
        </p:nvSpPr>
        <p:spPr>
          <a:xfrm>
            <a:off x="3868350" y="3672746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55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EB8661-712B-498A-96AF-1A0CFB0E32B9}"/>
              </a:ext>
            </a:extLst>
          </p:cNvPr>
          <p:cNvSpPr/>
          <p:nvPr/>
        </p:nvSpPr>
        <p:spPr>
          <a:xfrm>
            <a:off x="4451741" y="5190120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30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A550ED-89D5-4367-BAED-B124DD1DF006}"/>
              </a:ext>
            </a:extLst>
          </p:cNvPr>
          <p:cNvSpPr/>
          <p:nvPr/>
        </p:nvSpPr>
        <p:spPr>
          <a:xfrm>
            <a:off x="6626487" y="3672745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93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D7742E-E1A6-4967-A169-8C7E30BB7446}"/>
              </a:ext>
            </a:extLst>
          </p:cNvPr>
          <p:cNvSpPr/>
          <p:nvPr/>
        </p:nvSpPr>
        <p:spPr>
          <a:xfrm>
            <a:off x="7820764" y="5029052"/>
            <a:ext cx="1166782" cy="6739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10E50D-D428-4264-A4A0-90F1A1205EEB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28 + 9 + 2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37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39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6A169A-B2F1-4D20-AC5E-5639F3B692A5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45 + 5 + 8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58		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48	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68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E81898-C8B2-4080-AD55-0AC888251C95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79C30B-1CA9-43AE-9982-9F4ACCBF22F5}"/>
              </a:ext>
            </a:extLst>
          </p:cNvPr>
          <p:cNvSpPr/>
          <p:nvPr/>
        </p:nvSpPr>
        <p:spPr>
          <a:xfrm>
            <a:off x="2511130" y="2885515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0FDD5CD-1892-470C-85E6-BAE8CE4A0684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707CD1-71B3-4A92-B065-2F209F16B234}"/>
              </a:ext>
            </a:extLst>
          </p:cNvPr>
          <p:cNvSpPr/>
          <p:nvPr/>
        </p:nvSpPr>
        <p:spPr>
          <a:xfrm>
            <a:off x="674874" y="4468802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4DE7F2-0607-4DAC-BA6C-E47372AAD16C}"/>
              </a:ext>
            </a:extLst>
          </p:cNvPr>
          <p:cNvCxnSpPr/>
          <p:nvPr/>
        </p:nvCxnSpPr>
        <p:spPr>
          <a:xfrm>
            <a:off x="5632174" y="411967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D57FED00-0142-4096-A6AA-50F9FA9640BE}"/>
              </a:ext>
            </a:extLst>
          </p:cNvPr>
          <p:cNvSpPr/>
          <p:nvPr/>
        </p:nvSpPr>
        <p:spPr>
          <a:xfrm>
            <a:off x="5777121" y="50504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9CFC5E-E559-4656-BF03-F582573D92BC}"/>
              </a:ext>
            </a:extLst>
          </p:cNvPr>
          <p:cNvSpPr txBox="1"/>
          <p:nvPr/>
        </p:nvSpPr>
        <p:spPr>
          <a:xfrm>
            <a:off x="6214442" y="505042"/>
            <a:ext cx="4872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Tính tổng các số trên những hạt dẻ mà chú sóc nhặt được trên đường về nhà.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681BEB-7C2D-43BB-903B-EA467063C8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6811" y="1993034"/>
            <a:ext cx="5230282" cy="236266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DADEC7-2A8F-4A05-B724-3AA1D059C216}"/>
              </a:ext>
            </a:extLst>
          </p:cNvPr>
          <p:cNvCxnSpPr/>
          <p:nvPr/>
        </p:nvCxnSpPr>
        <p:spPr>
          <a:xfrm>
            <a:off x="6852753" y="4044140"/>
            <a:ext cx="129871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39B1EA-A6F6-45B2-B030-2156D7C0199B}"/>
              </a:ext>
            </a:extLst>
          </p:cNvPr>
          <p:cNvCxnSpPr>
            <a:cxnSpLocks/>
          </p:cNvCxnSpPr>
          <p:nvPr/>
        </p:nvCxnSpPr>
        <p:spPr>
          <a:xfrm flipH="1">
            <a:off x="8151466" y="3352800"/>
            <a:ext cx="1" cy="69134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2970082-7179-4140-BBCF-AA0CA08CB536}"/>
              </a:ext>
            </a:extLst>
          </p:cNvPr>
          <p:cNvCxnSpPr>
            <a:cxnSpLocks/>
          </p:cNvCxnSpPr>
          <p:nvPr/>
        </p:nvCxnSpPr>
        <p:spPr>
          <a:xfrm>
            <a:off x="7747000" y="3352800"/>
            <a:ext cx="40446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308098-70D8-4E32-9407-B2138947D166}"/>
              </a:ext>
            </a:extLst>
          </p:cNvPr>
          <p:cNvCxnSpPr>
            <a:cxnSpLocks/>
          </p:cNvCxnSpPr>
          <p:nvPr/>
        </p:nvCxnSpPr>
        <p:spPr>
          <a:xfrm>
            <a:off x="7321550" y="3352800"/>
            <a:ext cx="12396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D3912CC-87F4-4E80-A0C7-E33396217C01}"/>
              </a:ext>
            </a:extLst>
          </p:cNvPr>
          <p:cNvCxnSpPr>
            <a:cxnSpLocks/>
          </p:cNvCxnSpPr>
          <p:nvPr/>
        </p:nvCxnSpPr>
        <p:spPr>
          <a:xfrm>
            <a:off x="7321549" y="2984500"/>
            <a:ext cx="0" cy="3797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10D8FBF-AF58-49CE-9147-A18B11F2AD94}"/>
              </a:ext>
            </a:extLst>
          </p:cNvPr>
          <p:cNvCxnSpPr>
            <a:cxnSpLocks/>
          </p:cNvCxnSpPr>
          <p:nvPr/>
        </p:nvCxnSpPr>
        <p:spPr>
          <a:xfrm>
            <a:off x="7308849" y="2984500"/>
            <a:ext cx="31115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297D99A-2879-40FB-8059-D145A93609F1}"/>
              </a:ext>
            </a:extLst>
          </p:cNvPr>
          <p:cNvCxnSpPr>
            <a:cxnSpLocks/>
          </p:cNvCxnSpPr>
          <p:nvPr/>
        </p:nvCxnSpPr>
        <p:spPr>
          <a:xfrm>
            <a:off x="7949233" y="2984500"/>
            <a:ext cx="108046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9F2F88-990A-41CF-83A5-46B2B6650AB0}"/>
              </a:ext>
            </a:extLst>
          </p:cNvPr>
          <p:cNvCxnSpPr>
            <a:cxnSpLocks/>
          </p:cNvCxnSpPr>
          <p:nvPr/>
        </p:nvCxnSpPr>
        <p:spPr>
          <a:xfrm>
            <a:off x="9029700" y="2406650"/>
            <a:ext cx="0" cy="5778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DD9948-905C-41BC-ACE6-6995EA399AAD}"/>
              </a:ext>
            </a:extLst>
          </p:cNvPr>
          <p:cNvCxnSpPr>
            <a:cxnSpLocks/>
          </p:cNvCxnSpPr>
          <p:nvPr/>
        </p:nvCxnSpPr>
        <p:spPr>
          <a:xfrm>
            <a:off x="9029700" y="2406650"/>
            <a:ext cx="77757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3FDD8D04-AA39-44E9-BC7F-EEE1862EB838}"/>
              </a:ext>
            </a:extLst>
          </p:cNvPr>
          <p:cNvSpPr/>
          <p:nvPr/>
        </p:nvSpPr>
        <p:spPr>
          <a:xfrm>
            <a:off x="7444100" y="3146418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B260237-B6A6-42D5-AAED-1E512A2F203A}"/>
              </a:ext>
            </a:extLst>
          </p:cNvPr>
          <p:cNvSpPr/>
          <p:nvPr/>
        </p:nvSpPr>
        <p:spPr>
          <a:xfrm>
            <a:off x="7632700" y="2782881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AC00905-EE1C-4ECA-B031-1C5B418CB0A0}"/>
              </a:ext>
            </a:extLst>
          </p:cNvPr>
          <p:cNvSpPr/>
          <p:nvPr/>
        </p:nvSpPr>
        <p:spPr>
          <a:xfrm>
            <a:off x="9807271" y="2294435"/>
            <a:ext cx="302897" cy="35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6A10725-9574-4DB8-8DE7-97F22FF143DA}"/>
              </a:ext>
            </a:extLst>
          </p:cNvPr>
          <p:cNvSpPr/>
          <p:nvPr/>
        </p:nvSpPr>
        <p:spPr>
          <a:xfrm>
            <a:off x="5960053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38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510FA2-0A1D-46B5-A302-DB9A941E1BED}"/>
              </a:ext>
            </a:extLst>
          </p:cNvPr>
          <p:cNvSpPr/>
          <p:nvPr/>
        </p:nvSpPr>
        <p:spPr>
          <a:xfrm>
            <a:off x="6871126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0024B77-2522-425D-A3D4-DDC7B8374288}"/>
              </a:ext>
            </a:extLst>
          </p:cNvPr>
          <p:cNvSpPr/>
          <p:nvPr/>
        </p:nvSpPr>
        <p:spPr>
          <a:xfrm>
            <a:off x="7369520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2060"/>
                </a:solidFill>
              </a:rPr>
              <a:t>9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C1AAA8E-96BC-491F-A336-F30D5030A50C}"/>
              </a:ext>
            </a:extLst>
          </p:cNvPr>
          <p:cNvSpPr/>
          <p:nvPr/>
        </p:nvSpPr>
        <p:spPr>
          <a:xfrm>
            <a:off x="8280593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9229749-70B7-4740-8B9F-E8A2891B1A28}"/>
              </a:ext>
            </a:extLst>
          </p:cNvPr>
          <p:cNvSpPr/>
          <p:nvPr/>
        </p:nvSpPr>
        <p:spPr>
          <a:xfrm>
            <a:off x="8773979" y="4760383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1230D2F-3894-45EF-B970-C962F4D401A7}"/>
              </a:ext>
            </a:extLst>
          </p:cNvPr>
          <p:cNvSpPr/>
          <p:nvPr/>
        </p:nvSpPr>
        <p:spPr>
          <a:xfrm>
            <a:off x="9685052" y="48710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4FF2692-EBE6-40C5-8265-05896351081A}"/>
              </a:ext>
            </a:extLst>
          </p:cNvPr>
          <p:cNvSpPr/>
          <p:nvPr/>
        </p:nvSpPr>
        <p:spPr>
          <a:xfrm>
            <a:off x="10178438" y="4757654"/>
            <a:ext cx="837795" cy="770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689A121-C1AF-4C4E-B164-79B0518E1A45}"/>
              </a:ext>
            </a:extLst>
          </p:cNvPr>
          <p:cNvSpPr/>
          <p:nvPr/>
        </p:nvSpPr>
        <p:spPr>
          <a:xfrm>
            <a:off x="6547859" y="5641369"/>
            <a:ext cx="1072129" cy="4046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406901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8" grpId="0" animBg="1"/>
      <p:bldP spid="19" grpId="0"/>
      <p:bldP spid="40" grpId="0" animBg="1"/>
      <p:bldP spid="41" grpId="0" animBg="1"/>
      <p:bldP spid="42" grpId="0" animBg="1"/>
      <p:bldP spid="44" grpId="0" animBg="1"/>
      <p:bldP spid="39" grpId="0"/>
      <p:bldP spid="46" grpId="0" animBg="1"/>
      <p:bldP spid="47" grpId="0"/>
      <p:bldP spid="48" grpId="0" animBg="1"/>
      <p:bldP spid="49" grpId="0"/>
      <p:bldP spid="50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122D62D-D58E-41FD-90B8-EF4CCDFE92CA}"/>
              </a:ext>
            </a:extLst>
          </p:cNvPr>
          <p:cNvGrpSpPr/>
          <p:nvPr/>
        </p:nvGrpSpPr>
        <p:grpSpPr>
          <a:xfrm>
            <a:off x="2643808" y="569843"/>
            <a:ext cx="6904383" cy="1152939"/>
            <a:chOff x="2643808" y="569843"/>
            <a:chExt cx="6904383" cy="1152939"/>
          </a:xfrm>
        </p:grpSpPr>
        <p:sp>
          <p:nvSpPr>
            <p:cNvPr id="2" name="Ribbon: Curved and Tilted Up 1">
              <a:extLst>
                <a:ext uri="{FF2B5EF4-FFF2-40B4-BE49-F238E27FC236}">
                  <a16:creationId xmlns:a16="http://schemas.microsoft.com/office/drawing/2014/main" id="{906F6539-CE92-4D21-83FA-AB281DCA4347}"/>
                </a:ext>
              </a:extLst>
            </p:cNvPr>
            <p:cNvSpPr/>
            <p:nvPr/>
          </p:nvSpPr>
          <p:spPr>
            <a:xfrm>
              <a:off x="2643808" y="569843"/>
              <a:ext cx="6904383" cy="1152939"/>
            </a:xfrm>
            <a:prstGeom prst="ellipseRibbon2">
              <a:avLst>
                <a:gd name="adj1" fmla="val 27299"/>
                <a:gd name="adj2" fmla="val 54607"/>
                <a:gd name="adj3" fmla="val 5603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9BEDEA-F438-4597-B932-10090FAAAB99}"/>
                </a:ext>
              </a:extLst>
            </p:cNvPr>
            <p:cNvSpPr txBox="1"/>
            <p:nvPr/>
          </p:nvSpPr>
          <p:spPr>
            <a:xfrm>
              <a:off x="4648329" y="636104"/>
              <a:ext cx="28953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800" dirty="0">
                  <a:solidFill>
                    <a:srgbClr val="C00000"/>
                  </a:solidFill>
                  <a:latin typeface="+mj-lt"/>
                </a:rPr>
                <a:t>TỔNG KẾT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D2D0AFB-4919-454D-B7F9-203D617D863F}"/>
              </a:ext>
            </a:extLst>
          </p:cNvPr>
          <p:cNvGrpSpPr/>
          <p:nvPr/>
        </p:nvGrpSpPr>
        <p:grpSpPr>
          <a:xfrm>
            <a:off x="874643" y="2054087"/>
            <a:ext cx="10257183" cy="4068417"/>
            <a:chOff x="874643" y="2054087"/>
            <a:chExt cx="10257183" cy="40684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C8F626-B7D4-4173-A45E-4D0E5559532C}"/>
                </a:ext>
              </a:extLst>
            </p:cNvPr>
            <p:cNvSpPr txBox="1"/>
            <p:nvPr/>
          </p:nvSpPr>
          <p:spPr>
            <a:xfrm>
              <a:off x="1745145" y="2242931"/>
              <a:ext cx="9254159" cy="3664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Thực hiện được phép cộng (có nhớ) số có hai chữ số với số có một chữ số: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Đặt tính theo cột dọc;</a:t>
              </a:r>
            </a:p>
            <a:p>
              <a:pPr algn="just">
                <a:lnSpc>
                  <a:spcPct val="120000"/>
                </a:lnSpc>
              </a:pPr>
              <a:r>
                <a:rPr lang="vi-VN" sz="2800" dirty="0">
                  <a:solidFill>
                    <a:srgbClr val="0070C0"/>
                  </a:solidFill>
                </a:rPr>
                <a:t>   + Tính từ phải sang trái, lưu ý sau khi cộng hai số đơn vị thì nhớ 1 chục vào số chục của số hạng thứ nhất.</a:t>
              </a:r>
            </a:p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vi-VN" sz="2800" dirty="0">
                  <a:solidFill>
                    <a:srgbClr val="0070C0"/>
                  </a:solidFill>
                </a:rPr>
                <a:t>Giải được các bài toán thực tế liên quan đến phép cộng đã học.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30AFFB-D574-47A2-8F40-2363820F5DBF}"/>
                </a:ext>
              </a:extLst>
            </p:cNvPr>
            <p:cNvSpPr/>
            <p:nvPr/>
          </p:nvSpPr>
          <p:spPr>
            <a:xfrm>
              <a:off x="874643" y="2054087"/>
              <a:ext cx="10257183" cy="4068417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DB7DBC9-B05C-4620-BE00-0081EDB2B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923510" y="2242931"/>
            <a:ext cx="958414" cy="7860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73E6F5-69D2-4E66-8208-EC54DA681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4" b="18454"/>
          <a:stretch/>
        </p:blipFill>
        <p:spPr>
          <a:xfrm>
            <a:off x="923510" y="4661453"/>
            <a:ext cx="958414" cy="7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3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70823D-5CC1-4219-8FC5-5893165AFF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6320" y="1543681"/>
            <a:ext cx="1297385" cy="1163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334E6D-94DB-49D9-AB37-FC409BFD086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6970" y="2025362"/>
            <a:ext cx="1539844" cy="1023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361DB-110A-4375-B65B-42586C11F16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8570" y="1332367"/>
            <a:ext cx="918455" cy="10236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6219348" y="549323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-33600"/>
                <a:gd name="adj2" fmla="val 7759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Tôi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35 hạt gạo.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990112" y="1682127"/>
            <a:ext cx="2175645" cy="1199710"/>
            <a:chOff x="2641600" y="2397213"/>
            <a:chExt cx="2175645" cy="1199710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397213"/>
              <a:ext cx="2175645" cy="1199710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801218" y="2581260"/>
              <a:ext cx="18671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Chị kiến ơi, tôi trả cho chị 7 hạt gạo.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313126" y="378585"/>
            <a:ext cx="2393819" cy="1023694"/>
            <a:chOff x="4584831" y="394347"/>
            <a:chExt cx="2393819" cy="9537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953781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kiến có bao nhiêu hạt gạo?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39958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76147"/>
            <a:ext cx="1053340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5 cộng 7 bằng 12, viết 2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viết 4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</a:t>
            </a:r>
            <a:r>
              <a:rPr lang="vi-VN" sz="2800" dirty="0">
                <a:solidFill>
                  <a:srgbClr val="FF0000"/>
                </a:solidFill>
              </a:rPr>
              <a:t>42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51035" y="27319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 +  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 + 2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+ 9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3987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chum đựng số lít nước là kết quả của phép tính ghi trên chum. Hỏi chum nào đựng nhiều nước nhất?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A61E9-401A-4545-9F25-DF26DF394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50"/>
          <a:stretch/>
        </p:blipFill>
        <p:spPr>
          <a:xfrm>
            <a:off x="5877109" y="301797"/>
            <a:ext cx="4943554" cy="3201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520034-BFFB-4E48-8B4C-2C79F01902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760" r="66128" b="23202"/>
          <a:stretch/>
        </p:blipFill>
        <p:spPr>
          <a:xfrm>
            <a:off x="1699869" y="3000215"/>
            <a:ext cx="1274943" cy="168608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D5561E30-5BFF-4763-848C-C7F6359A2E8F}"/>
              </a:ext>
            </a:extLst>
          </p:cNvPr>
          <p:cNvSpPr/>
          <p:nvPr/>
        </p:nvSpPr>
        <p:spPr>
          <a:xfrm>
            <a:off x="1195345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59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30F96F-A1D6-41A5-8EFB-4E2B08B78942}"/>
              </a:ext>
            </a:extLst>
          </p:cNvPr>
          <p:cNvSpPr txBox="1"/>
          <p:nvPr/>
        </p:nvSpPr>
        <p:spPr>
          <a:xfrm>
            <a:off x="2804142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68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DF4C23F-BB2F-425C-8B81-7CC1A0F120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203" t="1738" r="30925" b="22979"/>
          <a:stretch/>
        </p:blipFill>
        <p:spPr>
          <a:xfrm>
            <a:off x="4775337" y="2791965"/>
            <a:ext cx="1274943" cy="1865647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42D1968C-C485-4972-A99C-6196D5FE4CC7}"/>
              </a:ext>
            </a:extLst>
          </p:cNvPr>
          <p:cNvSpPr/>
          <p:nvPr/>
        </p:nvSpPr>
        <p:spPr>
          <a:xfrm>
            <a:off x="4270813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61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812AEDA-E284-4E25-804F-A24C4DADB5C2}"/>
              </a:ext>
            </a:extLst>
          </p:cNvPr>
          <p:cNvSpPr txBox="1"/>
          <p:nvPr/>
        </p:nvSpPr>
        <p:spPr>
          <a:xfrm>
            <a:off x="5879610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A6E9D7F-01B8-4976-8537-854B70837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839" t="7246" r="1298" b="24716"/>
          <a:stretch/>
        </p:blipFill>
        <p:spPr>
          <a:xfrm>
            <a:off x="8086725" y="3000215"/>
            <a:ext cx="1124047" cy="1686085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0CBF2176-3329-4FCE-A421-86F55A6E9A11}"/>
              </a:ext>
            </a:extLst>
          </p:cNvPr>
          <p:cNvSpPr/>
          <p:nvPr/>
        </p:nvSpPr>
        <p:spPr>
          <a:xfrm>
            <a:off x="7407197" y="4612857"/>
            <a:ext cx="2459328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57</a:t>
            </a:r>
            <a:r>
              <a:rPr lang="vi-VN" sz="2800" i="1" dirty="0"/>
              <a:t>l + 4l </a:t>
            </a:r>
            <a:r>
              <a:rPr lang="vi-VN" sz="2800" dirty="0"/>
              <a:t>=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26C709C-8F38-4F6E-8C74-1084D7B8D828}"/>
              </a:ext>
            </a:extLst>
          </p:cNvPr>
          <p:cNvSpPr txBox="1"/>
          <p:nvPr/>
        </p:nvSpPr>
        <p:spPr>
          <a:xfrm>
            <a:off x="9015994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CE2CB15-12E1-442F-97B5-958F6AE177ED}"/>
              </a:ext>
            </a:extLst>
          </p:cNvPr>
          <p:cNvSpPr/>
          <p:nvPr/>
        </p:nvSpPr>
        <p:spPr>
          <a:xfrm>
            <a:off x="1572687" y="5593116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26559F-49DE-40DD-A16A-46868294C6F9}"/>
              </a:ext>
            </a:extLst>
          </p:cNvPr>
          <p:cNvSpPr txBox="1"/>
          <p:nvPr/>
        </p:nvSpPr>
        <p:spPr>
          <a:xfrm>
            <a:off x="2804142" y="5534706"/>
            <a:ext cx="76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Vậy chum B đựng nhiều nước nhất.</a:t>
            </a:r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1" grpId="0" animBg="1"/>
      <p:bldP spid="62" grpId="0"/>
      <p:bldP spid="64" grpId="0" animBg="1"/>
      <p:bldP spid="65" grpId="0"/>
      <p:bldP spid="67" grpId="0" animBg="1"/>
      <p:bldP spid="68" grpId="0"/>
      <p:bldP spid="6" grpId="0" animBg="1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E7FA0-9FAB-4955-9B00-248FDBCD6A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1" y="2199354"/>
            <a:ext cx="10524773" cy="15642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411738" y="1440653"/>
            <a:ext cx="1575092" cy="486009"/>
            <a:chOff x="1411738" y="1440653"/>
            <a:chExt cx="1575092" cy="4860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8259A6-7178-4239-B4B2-F47B84EF0690}"/>
                </a:ext>
              </a:extLst>
            </p:cNvPr>
            <p:cNvSpPr txBox="1"/>
            <p:nvPr/>
          </p:nvSpPr>
          <p:spPr>
            <a:xfrm>
              <a:off x="1411738" y="1464997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565F9B-0CD0-415A-9239-B775D09FCB11}"/>
              </a:ext>
            </a:extLst>
          </p:cNvPr>
          <p:cNvSpPr/>
          <p:nvPr/>
        </p:nvSpPr>
        <p:spPr>
          <a:xfrm>
            <a:off x="3942247" y="27012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08546E-F244-46E1-A816-0285D70CEF77}"/>
              </a:ext>
            </a:extLst>
          </p:cNvPr>
          <p:cNvSpPr/>
          <p:nvPr/>
        </p:nvSpPr>
        <p:spPr>
          <a:xfrm>
            <a:off x="6074742" y="27139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2F1E702-003D-4DF5-89AD-0637EAB37B75}"/>
              </a:ext>
            </a:extLst>
          </p:cNvPr>
          <p:cNvSpPr/>
          <p:nvPr/>
        </p:nvSpPr>
        <p:spPr>
          <a:xfrm>
            <a:off x="8207237" y="27266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CB85C6C-EE3E-4581-A944-77A45F7DBBA1}"/>
              </a:ext>
            </a:extLst>
          </p:cNvPr>
          <p:cNvSpPr/>
          <p:nvPr/>
        </p:nvSpPr>
        <p:spPr>
          <a:xfrm>
            <a:off x="10339732" y="27393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90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CBCB27-64B4-4D6D-A92E-BC5A97C01DE9}"/>
              </a:ext>
            </a:extLst>
          </p:cNvPr>
          <p:cNvCxnSpPr>
            <a:cxnSpLocks/>
            <a:stCxn id="12" idx="0"/>
            <a:endCxn id="23" idx="2"/>
          </p:cNvCxnSpPr>
          <p:nvPr/>
        </p:nvCxnSpPr>
        <p:spPr>
          <a:xfrm flipV="1">
            <a:off x="4233795" y="1465060"/>
            <a:ext cx="921272" cy="1236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25B8AF-4118-432F-AD2D-F0549A439283}"/>
              </a:ext>
            </a:extLst>
          </p:cNvPr>
          <p:cNvCxnSpPr>
            <a:cxnSpLocks/>
            <a:stCxn id="16" idx="0"/>
            <a:endCxn id="23" idx="2"/>
          </p:cNvCxnSpPr>
          <p:nvPr/>
        </p:nvCxnSpPr>
        <p:spPr>
          <a:xfrm flipH="1" flipV="1">
            <a:off x="5155067" y="1465060"/>
            <a:ext cx="1211223" cy="1248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1E5F42-88C4-4CA9-84D5-564E6B5AF07A}"/>
              </a:ext>
            </a:extLst>
          </p:cNvPr>
          <p:cNvSpPr/>
          <p:nvPr/>
        </p:nvSpPr>
        <p:spPr>
          <a:xfrm>
            <a:off x="2937693" y="919550"/>
            <a:ext cx="4434747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số này có gì đặc biệt?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401560-379A-41C8-B080-1EB6428EE782}"/>
              </a:ext>
            </a:extLst>
          </p:cNvPr>
          <p:cNvCxnSpPr>
            <a:cxnSpLocks/>
            <a:stCxn id="17" idx="0"/>
            <a:endCxn id="23" idx="2"/>
          </p:cNvCxnSpPr>
          <p:nvPr/>
        </p:nvCxnSpPr>
        <p:spPr>
          <a:xfrm flipH="1" flipV="1">
            <a:off x="5155067" y="1465060"/>
            <a:ext cx="3343718" cy="12616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96FC164-0EC3-4210-A6A0-7BBEE428E038}"/>
              </a:ext>
            </a:extLst>
          </p:cNvPr>
          <p:cNvCxnSpPr>
            <a:stCxn id="18" idx="0"/>
            <a:endCxn id="23" idx="2"/>
          </p:cNvCxnSpPr>
          <p:nvPr/>
        </p:nvCxnSpPr>
        <p:spPr>
          <a:xfrm flipH="1" flipV="1">
            <a:off x="5155067" y="1465060"/>
            <a:ext cx="5476213" cy="1274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id="{F8FEA11A-DD95-49AE-B088-060402296499}"/>
              </a:ext>
            </a:extLst>
          </p:cNvPr>
          <p:cNvSpPr/>
          <p:nvPr/>
        </p:nvSpPr>
        <p:spPr>
          <a:xfrm>
            <a:off x="7574253" y="328812"/>
            <a:ext cx="3643331" cy="1865051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Đều là các số tròn chục có hai chữ số.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714252" y="3961031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497536" y="3875621"/>
            <a:ext cx="7425291" cy="658838"/>
            <a:chOff x="1824226" y="3918823"/>
            <a:chExt cx="7425291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 +  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 + 3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597083" y="4378264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679924" y="4371214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762765" y="4378264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845606" y="4371214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794413" y="57193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5877254" y="56884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7986599" y="571935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042936" y="57193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  <p:bldP spid="17" grpId="0" animBg="1"/>
      <p:bldP spid="18" grpId="0" animBg="1"/>
      <p:bldP spid="23" grpId="0" animBg="1"/>
      <p:bldP spid="32" grpId="0" animBg="1"/>
      <p:bldP spid="39" grpId="0"/>
      <p:bldP spid="61" grpId="0"/>
      <p:bldP spid="62" grpId="0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3059595" y="645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96917" y="645105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rồi tìm lá của mỗi loại quả.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973146-DC56-41DA-B684-8CBD89756B7F}"/>
              </a:ext>
            </a:extLst>
          </p:cNvPr>
          <p:cNvGrpSpPr/>
          <p:nvPr/>
        </p:nvGrpSpPr>
        <p:grpSpPr>
          <a:xfrm>
            <a:off x="2762250" y="1192305"/>
            <a:ext cx="6667500" cy="4810930"/>
            <a:chOff x="1308528" y="1192306"/>
            <a:chExt cx="6667500" cy="48109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164113-08C3-40F9-831B-776903B08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4379" b="1402"/>
            <a:stretch/>
          </p:blipFill>
          <p:spPr>
            <a:xfrm>
              <a:off x="1308528" y="1192306"/>
              <a:ext cx="6667500" cy="481093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8878FB6-1C22-4C01-819C-85E99692E1CC}"/>
                </a:ext>
              </a:extLst>
            </p:cNvPr>
            <p:cNvGrpSpPr/>
            <p:nvPr/>
          </p:nvGrpSpPr>
          <p:grpSpPr>
            <a:xfrm>
              <a:off x="5711687" y="1577009"/>
              <a:ext cx="543339" cy="543339"/>
              <a:chOff x="5711687" y="1577009"/>
              <a:chExt cx="543339" cy="543339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A577E72-4A5D-4CE4-B7A9-35F3F0047ACD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07911C-12FD-4C84-B6A2-1F9C6C0D2DC7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26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0DEDBEB-EA7B-4EAD-BCF2-09AC359DCF8C}"/>
                </a:ext>
              </a:extLst>
            </p:cNvPr>
            <p:cNvGrpSpPr/>
            <p:nvPr/>
          </p:nvGrpSpPr>
          <p:grpSpPr>
            <a:xfrm>
              <a:off x="5696057" y="2505051"/>
              <a:ext cx="543339" cy="543339"/>
              <a:chOff x="5711687" y="1577009"/>
              <a:chExt cx="543339" cy="543339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D34CDDD-2536-4031-91F2-1CA3F157FFF3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5E5401-4792-4F65-885B-9B91EEEB8419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70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686D070-BF3F-4B9B-9EA9-B8DDCE5A51DD}"/>
                </a:ext>
              </a:extLst>
            </p:cNvPr>
            <p:cNvGrpSpPr/>
            <p:nvPr/>
          </p:nvGrpSpPr>
          <p:grpSpPr>
            <a:xfrm>
              <a:off x="5696057" y="3982473"/>
              <a:ext cx="543339" cy="543339"/>
              <a:chOff x="5711687" y="1577009"/>
              <a:chExt cx="543339" cy="543339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F5065E8-2A17-4005-9143-9CC5A589EDF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6541664-214B-41FE-8DD4-DF5FB196D051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57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3B7F583-947A-4500-80C5-0990FAFC8708}"/>
                </a:ext>
              </a:extLst>
            </p:cNvPr>
            <p:cNvGrpSpPr/>
            <p:nvPr/>
          </p:nvGrpSpPr>
          <p:grpSpPr>
            <a:xfrm>
              <a:off x="5680427" y="5228695"/>
              <a:ext cx="543339" cy="543339"/>
              <a:chOff x="5711687" y="1577009"/>
              <a:chExt cx="543339" cy="543339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F2780BA-45EC-44DD-BB9A-0F8E2D4B71C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ABD3D8E-5295-4189-9F38-9A714B061FCE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92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118D25-6B0A-4914-BB67-42C8AEBFEABA}"/>
                </a:ext>
              </a:extLst>
            </p:cNvPr>
            <p:cNvGrpSpPr/>
            <p:nvPr/>
          </p:nvGrpSpPr>
          <p:grpSpPr>
            <a:xfrm>
              <a:off x="1733927" y="1947162"/>
              <a:ext cx="1083022" cy="461665"/>
              <a:chOff x="1733927" y="1947162"/>
              <a:chExt cx="1083022" cy="46166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3F2CE19-2BCE-47C3-9107-05D30D612DF4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E468B10-EDB6-4684-9274-DBCC3E49B34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49 + 8</a:t>
                </a:r>
                <a:endParaRPr lang="vi-VN" sz="2400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6D33FB9-9AF0-4CDA-97FE-6EE65B714EA4}"/>
                </a:ext>
              </a:extLst>
            </p:cNvPr>
            <p:cNvGrpSpPr/>
            <p:nvPr/>
          </p:nvGrpSpPr>
          <p:grpSpPr>
            <a:xfrm>
              <a:off x="1733927" y="3354238"/>
              <a:ext cx="1083022" cy="461665"/>
              <a:chOff x="1733927" y="1947162"/>
              <a:chExt cx="1083022" cy="461665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016BEDE-37A0-441F-98F4-94822084E99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F2F7BB0-9566-49E1-8FA6-19FED505E91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19 + 7</a:t>
                </a:r>
                <a:endParaRPr lang="vi-VN" sz="2400" dirty="0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A4A6229-CABE-46EC-88C5-B169689539E1}"/>
                </a:ext>
              </a:extLst>
            </p:cNvPr>
            <p:cNvGrpSpPr/>
            <p:nvPr/>
          </p:nvGrpSpPr>
          <p:grpSpPr>
            <a:xfrm>
              <a:off x="1724157" y="4427278"/>
              <a:ext cx="1083022" cy="461665"/>
              <a:chOff x="1733927" y="1947162"/>
              <a:chExt cx="1083022" cy="461665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D8F5B0D-4D80-44FE-B141-090C39A8512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4E84CA1-ACC2-4E36-91F4-F4379AB2615A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89 + 3</a:t>
                </a:r>
                <a:endParaRPr lang="vi-VN" sz="24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AE483CC-6CC6-4965-9629-04E3CC9A13FA}"/>
                </a:ext>
              </a:extLst>
            </p:cNvPr>
            <p:cNvGrpSpPr/>
            <p:nvPr/>
          </p:nvGrpSpPr>
          <p:grpSpPr>
            <a:xfrm>
              <a:off x="1714387" y="5474918"/>
              <a:ext cx="1083022" cy="461665"/>
              <a:chOff x="1733927" y="1947162"/>
              <a:chExt cx="1083022" cy="461665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468D865-A208-4ACE-AE5C-1BDD465094B2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A915A9E-AB49-4DA8-B7A9-5D0AA1F4F0A6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69 + 1</a:t>
                </a:r>
                <a:endParaRPr lang="vi-VN" sz="2400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060A84B-146C-4514-BEB6-381B081B97F9}"/>
              </a:ext>
            </a:extLst>
          </p:cNvPr>
          <p:cNvGrpSpPr/>
          <p:nvPr/>
        </p:nvGrpSpPr>
        <p:grpSpPr>
          <a:xfrm>
            <a:off x="2278947" y="3294507"/>
            <a:ext cx="780648" cy="662828"/>
            <a:chOff x="1750172" y="2926500"/>
            <a:chExt cx="780648" cy="662828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A0FA132-885F-4BE6-B3EF-87860ABA42F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5528902-11EC-471A-8D29-FE31ED55F211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558B39A-6FE1-452D-B919-9B19C549CFB4}"/>
              </a:ext>
            </a:extLst>
          </p:cNvPr>
          <p:cNvSpPr/>
          <p:nvPr/>
        </p:nvSpPr>
        <p:spPr>
          <a:xfrm>
            <a:off x="4330700" y="1841500"/>
            <a:ext cx="2857500" cy="1828800"/>
          </a:xfrm>
          <a:custGeom>
            <a:avLst/>
            <a:gdLst>
              <a:gd name="connsiteX0" fmla="*/ 0 w 2857500"/>
              <a:gd name="connsiteY0" fmla="*/ 1828800 h 1828800"/>
              <a:gd name="connsiteX1" fmla="*/ 901700 w 2857500"/>
              <a:gd name="connsiteY1" fmla="*/ 1485900 h 1828800"/>
              <a:gd name="connsiteX2" fmla="*/ 1485900 w 2857500"/>
              <a:gd name="connsiteY2" fmla="*/ 406400 h 1828800"/>
              <a:gd name="connsiteX3" fmla="*/ 2857500 w 28575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828800">
                <a:moveTo>
                  <a:pt x="0" y="1828800"/>
                </a:moveTo>
                <a:cubicBezTo>
                  <a:pt x="327025" y="1775883"/>
                  <a:pt x="654050" y="1722967"/>
                  <a:pt x="901700" y="1485900"/>
                </a:cubicBezTo>
                <a:cubicBezTo>
                  <a:pt x="1149350" y="1248833"/>
                  <a:pt x="1159933" y="654050"/>
                  <a:pt x="1485900" y="406400"/>
                </a:cubicBezTo>
                <a:cubicBezTo>
                  <a:pt x="1811867" y="158750"/>
                  <a:pt x="2334683" y="79375"/>
                  <a:pt x="28575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8F7577C-373B-4847-975D-EBFB1447517A}"/>
              </a:ext>
            </a:extLst>
          </p:cNvPr>
          <p:cNvGrpSpPr/>
          <p:nvPr/>
        </p:nvGrpSpPr>
        <p:grpSpPr>
          <a:xfrm>
            <a:off x="2278947" y="4345249"/>
            <a:ext cx="780648" cy="662828"/>
            <a:chOff x="1750172" y="2926500"/>
            <a:chExt cx="780648" cy="662828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C9290EF-C66E-403A-A1AC-03DC4A86DB3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01236D1-C18E-4B38-B0C2-F4FB196C00E4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A673CDA-0DE9-4D87-88EA-1AC453B91E31}"/>
              </a:ext>
            </a:extLst>
          </p:cNvPr>
          <p:cNvSpPr/>
          <p:nvPr/>
        </p:nvSpPr>
        <p:spPr>
          <a:xfrm>
            <a:off x="4344848" y="4650762"/>
            <a:ext cx="2847174" cy="1092350"/>
          </a:xfrm>
          <a:custGeom>
            <a:avLst/>
            <a:gdLst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7174" h="1092350">
                <a:moveTo>
                  <a:pt x="0" y="0"/>
                </a:moveTo>
                <a:cubicBezTo>
                  <a:pt x="379941" y="110066"/>
                  <a:pt x="750993" y="231563"/>
                  <a:pt x="1003300" y="406400"/>
                </a:cubicBezTo>
                <a:cubicBezTo>
                  <a:pt x="1255607" y="581237"/>
                  <a:pt x="1236557" y="947420"/>
                  <a:pt x="1513840" y="1049020"/>
                </a:cubicBezTo>
                <a:cubicBezTo>
                  <a:pt x="1791123" y="1150620"/>
                  <a:pt x="2440517" y="1045633"/>
                  <a:pt x="2667000" y="1016000"/>
                </a:cubicBezTo>
                <a:cubicBezTo>
                  <a:pt x="2893483" y="986367"/>
                  <a:pt x="2856441" y="963083"/>
                  <a:pt x="2819400" y="9398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4443C77-E778-4C85-AAD3-B45292E0D876}"/>
              </a:ext>
            </a:extLst>
          </p:cNvPr>
          <p:cNvGrpSpPr/>
          <p:nvPr/>
        </p:nvGrpSpPr>
        <p:grpSpPr>
          <a:xfrm>
            <a:off x="2259407" y="5374335"/>
            <a:ext cx="780648" cy="662828"/>
            <a:chOff x="1750172" y="2926500"/>
            <a:chExt cx="780648" cy="662828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1CCF68B-89E2-48FB-9D5C-6B6549ED8B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D7D9E74-B313-4E1B-8CBB-6A8D7B332FF7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2B65BF9-3019-4E15-B735-CE540AB66225}"/>
              </a:ext>
            </a:extLst>
          </p:cNvPr>
          <p:cNvSpPr/>
          <p:nvPr/>
        </p:nvSpPr>
        <p:spPr>
          <a:xfrm>
            <a:off x="4343400" y="2832100"/>
            <a:ext cx="2847174" cy="2921000"/>
          </a:xfrm>
          <a:custGeom>
            <a:avLst/>
            <a:gdLst>
              <a:gd name="connsiteX0" fmla="*/ 0 w 2781300"/>
              <a:gd name="connsiteY0" fmla="*/ 2921000 h 2921000"/>
              <a:gd name="connsiteX1" fmla="*/ 977900 w 2781300"/>
              <a:gd name="connsiteY1" fmla="*/ 1549400 h 2921000"/>
              <a:gd name="connsiteX2" fmla="*/ 1981200 w 2781300"/>
              <a:gd name="connsiteY2" fmla="*/ 1181100 h 2921000"/>
              <a:gd name="connsiteX3" fmla="*/ 2781300 w 2781300"/>
              <a:gd name="connsiteY3" fmla="*/ 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2921000">
                <a:moveTo>
                  <a:pt x="0" y="2921000"/>
                </a:moveTo>
                <a:cubicBezTo>
                  <a:pt x="323850" y="2380191"/>
                  <a:pt x="647700" y="1839383"/>
                  <a:pt x="977900" y="1549400"/>
                </a:cubicBezTo>
                <a:cubicBezTo>
                  <a:pt x="1308100" y="1259417"/>
                  <a:pt x="1680633" y="1439333"/>
                  <a:pt x="1981200" y="1181100"/>
                </a:cubicBezTo>
                <a:cubicBezTo>
                  <a:pt x="2281767" y="922867"/>
                  <a:pt x="2531533" y="461433"/>
                  <a:pt x="27813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6699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9" y="666991"/>
            <a:ext cx="746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Trên bàn có 18 vỏ ốc màu trắng và 5 vỏ ốc màu xanh. Hỏi trên bàn có tất cả bao nhiêu vỏ ốc?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8BAB02-46FE-4E09-8C43-68532ABEDD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3" y="1894651"/>
            <a:ext cx="5532832" cy="353369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8B89BE9-6D3D-4AFA-BE8E-54A785B72C7C}"/>
              </a:ext>
            </a:extLst>
          </p:cNvPr>
          <p:cNvSpPr txBox="1"/>
          <p:nvPr/>
        </p:nvSpPr>
        <p:spPr>
          <a:xfrm>
            <a:off x="7853059" y="22003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36FC5A-AC70-4166-8E02-4A03256647D6}"/>
              </a:ext>
            </a:extLst>
          </p:cNvPr>
          <p:cNvSpPr txBox="1"/>
          <p:nvPr/>
        </p:nvSpPr>
        <p:spPr>
          <a:xfrm>
            <a:off x="6096000" y="2858607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Trên bàn có tất cả số vỏ ốc là: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E9B69E-D98D-4E96-9DF2-561E77DBF337}"/>
              </a:ext>
            </a:extLst>
          </p:cNvPr>
          <p:cNvSpPr txBox="1"/>
          <p:nvPr/>
        </p:nvSpPr>
        <p:spPr>
          <a:xfrm>
            <a:off x="6096000" y="351389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18 + 5 = 23 (vỏ ốc)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1C1E85-3E60-44DF-B134-47B736AA81E9}"/>
              </a:ext>
            </a:extLst>
          </p:cNvPr>
          <p:cNvSpPr txBox="1"/>
          <p:nvPr/>
        </p:nvSpPr>
        <p:spPr>
          <a:xfrm>
            <a:off x="6096000" y="413887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23 vỏ ốc.</a:t>
            </a:r>
          </a:p>
        </p:txBody>
      </p:sp>
    </p:spTree>
    <p:extLst>
      <p:ext uri="{BB962C8B-B14F-4D97-AF65-F5344CB8AC3E}">
        <p14:creationId xmlns:p14="http://schemas.microsoft.com/office/powerpoint/2010/main" val="25311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/>
      <p:bldP spid="45" grpId="0"/>
      <p:bldP spid="46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551204" y="1452825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EAF7FF5-C2BE-445D-B3DD-6BF03D5C37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959" y="328812"/>
            <a:ext cx="7667625" cy="344805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64F0BBE-44FB-4377-8005-B339678E5FCA}"/>
              </a:ext>
            </a:extLst>
          </p:cNvPr>
          <p:cNvSpPr/>
          <p:nvPr/>
        </p:nvSpPr>
        <p:spPr>
          <a:xfrm>
            <a:off x="3846286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932B33F-FC89-4B7C-8AB5-7CFFC2FE54B5}"/>
              </a:ext>
            </a:extLst>
          </p:cNvPr>
          <p:cNvSpPr/>
          <p:nvPr/>
        </p:nvSpPr>
        <p:spPr>
          <a:xfrm>
            <a:off x="1354509" y="2187182"/>
            <a:ext cx="1603324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 + 5 = 9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1666337-BBCA-47BC-ACBB-4CD5D1FE4C36}"/>
              </a:ext>
            </a:extLst>
          </p:cNvPr>
          <p:cNvSpPr/>
          <p:nvPr/>
        </p:nvSpPr>
        <p:spPr>
          <a:xfrm>
            <a:off x="4830327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072E730-44C6-41FB-9E6F-0D3976D58C7F}"/>
              </a:ext>
            </a:extLst>
          </p:cNvPr>
          <p:cNvSpPr/>
          <p:nvPr/>
        </p:nvSpPr>
        <p:spPr>
          <a:xfrm>
            <a:off x="1254239" y="2909398"/>
            <a:ext cx="1803699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/>
              <a:t>5 + 7 = 12</a:t>
            </a:r>
            <a:endParaRPr lang="vi-VN" sz="2800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573FA906-64EA-48C6-9B58-A1D3432BFD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395" r="45121"/>
          <a:stretch/>
        </p:blipFill>
        <p:spPr>
          <a:xfrm>
            <a:off x="5085673" y="4112142"/>
            <a:ext cx="5257284" cy="2007717"/>
          </a:xfrm>
          <a:prstGeom prst="ellipse">
            <a:avLst/>
          </a:prstGeom>
        </p:spPr>
      </p:pic>
      <p:sp>
        <p:nvSpPr>
          <p:cNvPr id="70" name="Arrow: Right 69">
            <a:extLst>
              <a:ext uri="{FF2B5EF4-FFF2-40B4-BE49-F238E27FC236}">
                <a16:creationId xmlns:a16="http://schemas.microsoft.com/office/drawing/2014/main" id="{8E8ED0C7-87B9-4F8F-A035-93767101BBCF}"/>
              </a:ext>
            </a:extLst>
          </p:cNvPr>
          <p:cNvSpPr/>
          <p:nvPr/>
        </p:nvSpPr>
        <p:spPr>
          <a:xfrm rot="5400000">
            <a:off x="1722825" y="3903082"/>
            <a:ext cx="658837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DF5953-7840-4B2A-8118-D7AD8A1A0296}"/>
              </a:ext>
            </a:extLst>
          </p:cNvPr>
          <p:cNvSpPr txBox="1"/>
          <p:nvPr/>
        </p:nvSpPr>
        <p:spPr>
          <a:xfrm>
            <a:off x="730151" y="4644331"/>
            <a:ext cx="4100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Số ở trên bằng tổng của hai số ở dưới.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6A713F6-E549-43E2-A604-78F862995FFF}"/>
              </a:ext>
            </a:extLst>
          </p:cNvPr>
          <p:cNvSpPr/>
          <p:nvPr/>
        </p:nvSpPr>
        <p:spPr>
          <a:xfrm>
            <a:off x="8339622" y="4856266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4A5BF16-8F16-4842-BFE3-F5BE7F5ED917}"/>
              </a:ext>
            </a:extLst>
          </p:cNvPr>
          <p:cNvSpPr/>
          <p:nvPr/>
        </p:nvSpPr>
        <p:spPr>
          <a:xfrm>
            <a:off x="6439272" y="4344841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E56FFB7B-1664-4111-A5E4-BC287F0D2E44}"/>
              </a:ext>
            </a:extLst>
          </p:cNvPr>
          <p:cNvSpPr/>
          <p:nvPr/>
        </p:nvSpPr>
        <p:spPr>
          <a:xfrm>
            <a:off x="7687811" y="4356189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7741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66" grpId="0" animBg="1"/>
      <p:bldP spid="67" grpId="0" animBg="1"/>
      <p:bldP spid="68" grpId="0" animBg="1"/>
      <p:bldP spid="70" grpId="0" animBg="1"/>
      <p:bldP spid="71" grpId="0"/>
      <p:bldP spid="72" grpId="0" animBg="1"/>
      <p:bldP spid="73" grpId="0" animBg="1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2156792" y="234279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+ 9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 + 4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 + 8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 + 5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2256339" y="284543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339180" y="283838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422021" y="284543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504862" y="283838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453669" y="41865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536510" y="415565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619351" y="418652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702192" y="418652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44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7" grpId="0"/>
      <p:bldP spid="58" grpId="0"/>
      <p:bldP spid="59" grpId="0"/>
      <p:bldP spid="60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688</Words>
  <Application>Microsoft Office PowerPoint</Application>
  <PresentationFormat>Widescreen</PresentationFormat>
  <Paragraphs>193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Corbel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Owl zZz</cp:lastModifiedBy>
  <cp:revision>35</cp:revision>
  <dcterms:created xsi:type="dcterms:W3CDTF">2021-06-02T01:34:28Z</dcterms:created>
  <dcterms:modified xsi:type="dcterms:W3CDTF">2025-12-13T08:55:46Z</dcterms:modified>
</cp:coreProperties>
</file>