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39" r:id="rId2"/>
    <p:sldId id="340" r:id="rId3"/>
    <p:sldId id="319" r:id="rId4"/>
    <p:sldId id="320" r:id="rId5"/>
    <p:sldId id="321" r:id="rId6"/>
    <p:sldId id="322" r:id="rId7"/>
    <p:sldId id="323" r:id="rId8"/>
    <p:sldId id="341" r:id="rId9"/>
    <p:sldId id="338" r:id="rId10"/>
    <p:sldId id="324" r:id="rId11"/>
    <p:sldId id="325" r:id="rId12"/>
    <p:sldId id="326" r:id="rId13"/>
    <p:sldId id="327" r:id="rId14"/>
    <p:sldId id="328" r:id="rId15"/>
    <p:sldId id="32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FEC7-BA08-409E-BBF9-DF4D418FB5E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B53D-6727-4899-B449-1B00D8AEE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92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26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42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98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017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8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6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1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6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8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7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786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65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68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22DE-DBB2-4CAF-97BA-AC182AA83E5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43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14" b="-12814"/>
            </a:stretch>
          </a:blipFill>
        </p:spPr>
        <p:txBody>
          <a:bodyPr/>
          <a:lstStyle/>
          <a:p>
            <a:pPr>
              <a:defRPr/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752" y="4817592"/>
            <a:ext cx="1826165" cy="20404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90488" y="4530781"/>
            <a:ext cx="1605783" cy="23272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67868" y="4403856"/>
            <a:ext cx="1045241" cy="10900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DCDD8B-5121-D333-D734-0B1516405BC6}"/>
              </a:ext>
            </a:extLst>
          </p:cNvPr>
          <p:cNvSpPr/>
          <p:nvPr/>
        </p:nvSpPr>
        <p:spPr>
          <a:xfrm>
            <a:off x="3498643" y="616259"/>
            <a:ext cx="509325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TIÊN LÃNG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AAD171-F862-9BBE-00B6-869EFB9CFCDC}"/>
              </a:ext>
            </a:extLst>
          </p:cNvPr>
          <p:cNvSpPr/>
          <p:nvPr/>
        </p:nvSpPr>
        <p:spPr>
          <a:xfrm>
            <a:off x="4081567" y="913805"/>
            <a:ext cx="41428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TIÊN MINH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CECBE9-96E5-7792-0E55-68BA72442E2A}"/>
              </a:ext>
            </a:extLst>
          </p:cNvPr>
          <p:cNvSpPr/>
          <p:nvPr/>
        </p:nvSpPr>
        <p:spPr>
          <a:xfrm>
            <a:off x="2494781" y="1697743"/>
            <a:ext cx="7100983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</a:t>
            </a:r>
          </a:p>
          <a:p>
            <a:pPr algn="ctr">
              <a:defRPr/>
            </a:pPr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THẦY CÔ VỀ DỰ THĂM LỚP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8CD778-AB19-EC0F-48A5-C4D531845096}"/>
              </a:ext>
            </a:extLst>
          </p:cNvPr>
          <p:cNvSpPr/>
          <p:nvPr/>
        </p:nvSpPr>
        <p:spPr>
          <a:xfrm>
            <a:off x="3741272" y="4190259"/>
            <a:ext cx="4801314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MÔN: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TOÁN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LỚP 4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NĂM HỌC 2024 - 2025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EDD199-D99D-47CB-4B27-A7E5F5A5F501}"/>
              </a:ext>
            </a:extLst>
          </p:cNvPr>
          <p:cNvSpPr/>
          <p:nvPr/>
        </p:nvSpPr>
        <p:spPr>
          <a:xfrm>
            <a:off x="2800116" y="5864153"/>
            <a:ext cx="68050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800" b="1" i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2800" b="1" i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943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57226" y="560463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526598" y="431794"/>
            <a:ext cx="990340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A5A486-749B-FCCC-298E-1AFE9E293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826" y="1981452"/>
            <a:ext cx="2176462" cy="2147635"/>
          </a:xfrm>
          <a:prstGeom prst="rect">
            <a:avLst/>
          </a:prstGeom>
        </p:spPr>
      </p:pic>
      <p:pic>
        <p:nvPicPr>
          <p:cNvPr id="10" name="Picture 2" descr="Lúc 9 giờ thi kim phút và kim giờ của đồng hồ tạo thành góc có số đo là bao  nhiêu?">
            <a:extLst>
              <a:ext uri="{FF2B5EF4-FFF2-40B4-BE49-F238E27FC236}">
                <a16:creationId xmlns:a16="http://schemas.microsoft.com/office/drawing/2014/main" id="{30ED11E0-0E60-3524-7EA7-5829F62AB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933575"/>
            <a:ext cx="2481262" cy="247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laque 10">
            <a:extLst>
              <a:ext uri="{FF2B5EF4-FFF2-40B4-BE49-F238E27FC236}">
                <a16:creationId xmlns:a16="http://schemas.microsoft.com/office/drawing/2014/main" id="{CC77907F-3A2C-0BC9-A45A-B998FBBAAF32}"/>
              </a:ext>
            </a:extLst>
          </p:cNvPr>
          <p:cNvSpPr/>
          <p:nvPr/>
        </p:nvSpPr>
        <p:spPr>
          <a:xfrm>
            <a:off x="2771775" y="4457700"/>
            <a:ext cx="5580590" cy="1628775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5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0" y="-2"/>
            <a:ext cx="12192000" cy="6858001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976746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857538" y="582663"/>
            <a:ext cx="9782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màu đỏ trong mỗi hình dưới đây có phải là hai đường thẳng song song hay không?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987D1C-DA79-78D4-C8DA-6056EB6C8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012" y="1919287"/>
            <a:ext cx="8002085" cy="28527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05FCF1-36BC-BE91-689F-5231112EDC5C}"/>
              </a:ext>
            </a:extLst>
          </p:cNvPr>
          <p:cNvSpPr txBox="1"/>
          <p:nvPr/>
        </p:nvSpPr>
        <p:spPr>
          <a:xfrm>
            <a:off x="1371600" y="4848225"/>
            <a:ext cx="9820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trong bài là một loại ảo ảnh thị giác (ảo giác Hering)</a:t>
            </a:r>
            <a:r>
              <a: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 quan sát hình vẽ cảm nhận ban đầu của người xem là hai đường màu đỏ ở trong hình a) giống như hai đường cong nhưng thực chất chúng là hai đường thẳng và hai đường thẳng này song song với nhau. </a:t>
            </a:r>
            <a:endParaRPr lang="en-US" sz="24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976746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98713" y="768612"/>
            <a:ext cx="945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40338B-AF44-3D1A-C026-099BBF24F609}"/>
              </a:ext>
            </a:extLst>
          </p:cNvPr>
          <p:cNvSpPr txBox="1"/>
          <p:nvPr/>
        </p:nvSpPr>
        <p:spPr>
          <a:xfrm>
            <a:off x="770013" y="1768737"/>
            <a:ext cx="945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hình thích hợp để đặt vào ô có dấu “?”.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704A6A-2B71-2270-177B-CB56F827E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1212" y="2533649"/>
            <a:ext cx="7967982" cy="368617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A1853E1-DA2A-7C7F-57B2-340B88827EC7}"/>
              </a:ext>
            </a:extLst>
          </p:cNvPr>
          <p:cNvSpPr/>
          <p:nvPr/>
        </p:nvSpPr>
        <p:spPr>
          <a:xfrm>
            <a:off x="4886325" y="5695950"/>
            <a:ext cx="466725" cy="466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1D9588-5360-031F-948A-3ACE24C74F02}"/>
              </a:ext>
            </a:extLst>
          </p:cNvPr>
          <p:cNvSpPr txBox="1"/>
          <p:nvPr/>
        </p:nvSpPr>
        <p:spPr>
          <a:xfrm>
            <a:off x="8000999" y="3057525"/>
            <a:ext cx="3762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mỗi hàng, đầu của mỗi người đều xuất hiện 3 hình: hình tròn, hình thoi, hình hình hành.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2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0" y="-2"/>
            <a:ext cx="12191999" cy="6858001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976746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98712" y="768612"/>
            <a:ext cx="9859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(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A0FCADF-875B-490D-BD76-09BE1F269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695966"/>
              </p:ext>
            </p:extLst>
          </p:nvPr>
        </p:nvGraphicFramePr>
        <p:xfrm>
          <a:off x="3267075" y="2100791"/>
          <a:ext cx="5019672" cy="4023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459">
                  <a:extLst>
                    <a:ext uri="{9D8B030D-6E8A-4147-A177-3AD203B41FA5}">
                      <a16:colId xmlns:a16="http://schemas.microsoft.com/office/drawing/2014/main" val="1445852828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406861375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649389248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97620100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1025875669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4000583343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67701441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232856950"/>
                    </a:ext>
                  </a:extLst>
                </a:gridCol>
              </a:tblGrid>
              <a:tr h="502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073615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473622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424779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268926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623275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152694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72969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5262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F74503A-68EC-25CA-B9DE-8485807AF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499759"/>
              </p:ext>
            </p:extLst>
          </p:nvPr>
        </p:nvGraphicFramePr>
        <p:xfrm>
          <a:off x="3905250" y="2605616"/>
          <a:ext cx="3764754" cy="301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459">
                  <a:extLst>
                    <a:ext uri="{9D8B030D-6E8A-4147-A177-3AD203B41FA5}">
                      <a16:colId xmlns:a16="http://schemas.microsoft.com/office/drawing/2014/main" val="1445852828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406861375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649389248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97620100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1025875669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4000583343"/>
                    </a:ext>
                  </a:extLst>
                </a:gridCol>
              </a:tblGrid>
              <a:tr h="502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473622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424779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268926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23275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52694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72969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50BBD6-F78B-429C-BA76-DF87CCD04C74}"/>
              </a:ext>
            </a:extLst>
          </p:cNvPr>
          <p:cNvCxnSpPr>
            <a:cxnSpLocks/>
          </p:cNvCxnSpPr>
          <p:nvPr/>
        </p:nvCxnSpPr>
        <p:spPr>
          <a:xfrm>
            <a:off x="3905250" y="2590800"/>
            <a:ext cx="0" cy="30194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48C9FF-ACF3-D49E-804D-9749711596FF}"/>
              </a:ext>
            </a:extLst>
          </p:cNvPr>
          <p:cNvCxnSpPr>
            <a:cxnSpLocks/>
          </p:cNvCxnSpPr>
          <p:nvPr/>
        </p:nvCxnSpPr>
        <p:spPr>
          <a:xfrm>
            <a:off x="7667625" y="2600325"/>
            <a:ext cx="0" cy="30194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C0D872-2344-9BD9-DCB0-8197D4A1496B}"/>
              </a:ext>
            </a:extLst>
          </p:cNvPr>
          <p:cNvCxnSpPr>
            <a:cxnSpLocks/>
          </p:cNvCxnSpPr>
          <p:nvPr/>
        </p:nvCxnSpPr>
        <p:spPr>
          <a:xfrm flipH="1">
            <a:off x="3886200" y="2590800"/>
            <a:ext cx="380047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B4F-D27F-A5D3-09F7-401BB4BF0D8F}"/>
              </a:ext>
            </a:extLst>
          </p:cNvPr>
          <p:cNvCxnSpPr>
            <a:cxnSpLocks/>
          </p:cNvCxnSpPr>
          <p:nvPr/>
        </p:nvCxnSpPr>
        <p:spPr>
          <a:xfrm flipH="1">
            <a:off x="3886200" y="5600700"/>
            <a:ext cx="380047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3BECF45-1ADE-6848-E863-F752AEB88641}"/>
              </a:ext>
            </a:extLst>
          </p:cNvPr>
          <p:cNvSpPr txBox="1"/>
          <p:nvPr/>
        </p:nvSpPr>
        <p:spPr>
          <a:xfrm>
            <a:off x="3562350" y="2190750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3F0AA7-5E03-F3F2-5D57-716DF8D84608}"/>
              </a:ext>
            </a:extLst>
          </p:cNvPr>
          <p:cNvSpPr txBox="1"/>
          <p:nvPr/>
        </p:nvSpPr>
        <p:spPr>
          <a:xfrm>
            <a:off x="7686675" y="2152650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B39D1C-26FB-FF71-8919-F21488437084}"/>
              </a:ext>
            </a:extLst>
          </p:cNvPr>
          <p:cNvSpPr txBox="1"/>
          <p:nvPr/>
        </p:nvSpPr>
        <p:spPr>
          <a:xfrm>
            <a:off x="7600950" y="5495925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5A42F3-D1AC-18A6-FF39-C8A31D9026A8}"/>
              </a:ext>
            </a:extLst>
          </p:cNvPr>
          <p:cNvSpPr txBox="1"/>
          <p:nvPr/>
        </p:nvSpPr>
        <p:spPr>
          <a:xfrm>
            <a:off x="3543300" y="5505450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6E4EAFC-7763-0637-9D0A-8E7B83A818DD}"/>
              </a:ext>
            </a:extLst>
          </p:cNvPr>
          <p:cNvCxnSpPr>
            <a:cxnSpLocks/>
          </p:cNvCxnSpPr>
          <p:nvPr/>
        </p:nvCxnSpPr>
        <p:spPr>
          <a:xfrm>
            <a:off x="3905250" y="2590800"/>
            <a:ext cx="3771900" cy="30289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0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976746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827287" y="482862"/>
            <a:ext cx="9859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 descr="A yellow square with black lines&#10;&#10;Description automatically generated">
            <a:extLst>
              <a:ext uri="{FF2B5EF4-FFF2-40B4-BE49-F238E27FC236}">
                <a16:creationId xmlns:a16="http://schemas.microsoft.com/office/drawing/2014/main" id="{D17359CE-AE3C-6684-522F-9B1279371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10" y="2876494"/>
            <a:ext cx="3343340" cy="2815445"/>
          </a:xfrm>
          <a:prstGeom prst="rect">
            <a:avLst/>
          </a:prstGeom>
        </p:spPr>
      </p:pic>
      <p:pic>
        <p:nvPicPr>
          <p:cNvPr id="10" name="Picture 9" descr="A yellow square with blue border&#10;&#10;Description automatically generated">
            <a:extLst>
              <a:ext uri="{FF2B5EF4-FFF2-40B4-BE49-F238E27FC236}">
                <a16:creationId xmlns:a16="http://schemas.microsoft.com/office/drawing/2014/main" id="{349A11B6-C997-E8EA-2659-5FF585473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84" y="2949522"/>
            <a:ext cx="3351254" cy="268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9ED435-6E71-ACFB-D601-AE743C219833}"/>
              </a:ext>
            </a:extLst>
          </p:cNvPr>
          <p:cNvSpPr/>
          <p:nvPr/>
        </p:nvSpPr>
        <p:spPr>
          <a:xfrm>
            <a:off x="976746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614FC-9104-E1C8-60A7-039F23CBF301}"/>
              </a:ext>
            </a:extLst>
          </p:cNvPr>
          <p:cNvSpPr txBox="1"/>
          <p:nvPr/>
        </p:nvSpPr>
        <p:spPr>
          <a:xfrm>
            <a:off x="1827287" y="482862"/>
            <a:ext cx="9859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 descr="A white table with yellow squares&#10;&#10;Description automatically generated">
            <a:extLst>
              <a:ext uri="{FF2B5EF4-FFF2-40B4-BE49-F238E27FC236}">
                <a16:creationId xmlns:a16="http://schemas.microsoft.com/office/drawing/2014/main" id="{DA9226D9-0BC3-D653-B647-38B5AF9E5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1381" y="2500254"/>
            <a:ext cx="2543243" cy="2533706"/>
          </a:xfrm>
          <a:prstGeom prst="rect">
            <a:avLst/>
          </a:prstGeom>
        </p:spPr>
      </p:pic>
      <p:pic>
        <p:nvPicPr>
          <p:cNvPr id="10" name="Picture 9" descr="A white table with yellow squares&#10;&#10;Description automatically generated">
            <a:extLst>
              <a:ext uri="{FF2B5EF4-FFF2-40B4-BE49-F238E27FC236}">
                <a16:creationId xmlns:a16="http://schemas.microsoft.com/office/drawing/2014/main" id="{B9C27264-0204-37D9-8508-5C94F0D61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866363" y="2458485"/>
            <a:ext cx="2533715" cy="262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4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EA613-C42E-7D68-0236-C088C02EFE43}"/>
              </a:ext>
            </a:extLst>
          </p:cNvPr>
          <p:cNvSpPr txBox="1"/>
          <p:nvPr/>
        </p:nvSpPr>
        <p:spPr>
          <a:xfrm>
            <a:off x="3200400" y="1978641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KHỞI ĐỘNG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32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10" name="Picture 9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272D25-7EF7-8E4A-159C-87858366F6CF}"/>
              </a:ext>
            </a:extLst>
          </p:cNvPr>
          <p:cNvSpPr txBox="1"/>
          <p:nvPr/>
        </p:nvSpPr>
        <p:spPr>
          <a:xfrm>
            <a:off x="4709679" y="2211278"/>
            <a:ext cx="3782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 w="28575">
                  <a:noFill/>
                </a:ln>
                <a:solidFill>
                  <a:srgbClr val="FF006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Đố bạn</a:t>
            </a:r>
            <a:endParaRPr kumimoji="0" lang="en-US" sz="8800" b="0" i="0" u="none" strike="noStrike" kern="1200" cap="none" spc="0" normalizeH="0" baseline="0" noProof="0" dirty="0">
              <a:ln w="28575">
                <a:noFill/>
              </a:ln>
              <a:solidFill>
                <a:srgbClr val="FF0066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E3BEF15F-FAF5-AE2C-7314-F97E06301F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29" y="3632632"/>
            <a:ext cx="3011632" cy="298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24E3AC-06C7-49B2-3E44-1DC1DB8EDF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7579" y="582099"/>
            <a:ext cx="5633192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0" y="-2"/>
            <a:ext cx="12191999" cy="6858001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464216" y="933120"/>
            <a:ext cx="5565734" cy="1323439"/>
            <a:chOff x="6675293" y="1782653"/>
            <a:chExt cx="4468091" cy="1323439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AB // DC, GH // NM</a:t>
              </a:r>
            </a:p>
          </p:txBody>
        </p:sp>
      </p:grpSp>
      <p:pic>
        <p:nvPicPr>
          <p:cNvPr id="10" name="Picture 9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3161225"/>
            <a:ext cx="3094439" cy="3274539"/>
          </a:xfrm>
          <a:prstGeom prst="rect">
            <a:avLst/>
          </a:prstGeom>
        </p:spPr>
      </p:pic>
      <p:pic>
        <p:nvPicPr>
          <p:cNvPr id="11" name="Picture 10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1: Nêu tên các đoạn thẳng song song với nhau trong hình trên?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68C9E3-3F95-0A0B-92A8-F4009C0DFF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4462" y="600075"/>
            <a:ext cx="287489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0" y="-2"/>
            <a:ext cx="12191999" cy="6858001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464216" y="581026"/>
            <a:ext cx="5565734" cy="1675534"/>
            <a:chOff x="6675293" y="1782653"/>
            <a:chExt cx="4468091" cy="1323439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thẳng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MB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thẳng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MN</a:t>
              </a:r>
            </a:p>
          </p:txBody>
        </p:sp>
      </p:grpSp>
      <p:pic>
        <p:nvPicPr>
          <p:cNvPr id="10" name="Picture 9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3161225"/>
            <a:ext cx="3094439" cy="3274539"/>
          </a:xfrm>
          <a:prstGeom prst="rect">
            <a:avLst/>
          </a:prstGeom>
        </p:spPr>
      </p:pic>
      <p:pic>
        <p:nvPicPr>
          <p:cNvPr id="11" name="Picture 10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2: Đoạn thẳng MB vuông góc với 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68C9E3-3F95-0A0B-92A8-F4009C0DFF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4462" y="600075"/>
            <a:ext cx="287489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464216" y="581026"/>
            <a:ext cx="5565734" cy="1675534"/>
            <a:chOff x="6675293" y="1782653"/>
            <a:chExt cx="4468091" cy="1323439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AH // DC</a:t>
              </a:r>
            </a:p>
          </p:txBody>
        </p:sp>
      </p:grpSp>
      <p:pic>
        <p:nvPicPr>
          <p:cNvPr id="10" name="Picture 9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3161225"/>
            <a:ext cx="3094439" cy="3274539"/>
          </a:xfrm>
          <a:prstGeom prst="rect">
            <a:avLst/>
          </a:prstGeom>
        </p:spPr>
      </p:pic>
      <p:pic>
        <p:nvPicPr>
          <p:cNvPr id="11" name="Picture 10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3: Đoạn thẳng AH song song với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68C9E3-3F95-0A0B-92A8-F4009C0DFF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4462" y="600075"/>
            <a:ext cx="287489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3743325" y="419100"/>
            <a:ext cx="7286625" cy="1837460"/>
            <a:chOff x="6675293" y="1782653"/>
            <a:chExt cx="4468091" cy="1323439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Hai đường thẳng song song không bao giờ cắt nhau.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3161225"/>
            <a:ext cx="3094439" cy="3274539"/>
          </a:xfrm>
          <a:prstGeom prst="rect">
            <a:avLst/>
          </a:prstGeom>
        </p:spPr>
      </p:pic>
      <p:pic>
        <p:nvPicPr>
          <p:cNvPr id="11" name="Picture 10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4: Hai đường thẳng song song có đặc điểm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E9EA48-A026-91DE-8C23-1349F6B98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175" y="1211581"/>
            <a:ext cx="8449788" cy="310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0F9A2B-1546-F3D4-59D7-0E70A7106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580" y="397566"/>
            <a:ext cx="2491740" cy="1018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3D59AB-8557-2AAF-3411-07166876B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4081" y="3771901"/>
            <a:ext cx="3151905" cy="107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0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4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EA613-C42E-7D68-0236-C088C02EFE43}"/>
              </a:ext>
            </a:extLst>
          </p:cNvPr>
          <p:cNvSpPr txBox="1"/>
          <p:nvPr/>
        </p:nvSpPr>
        <p:spPr>
          <a:xfrm>
            <a:off x="3200400" y="1978641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LUYỆN TẬP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55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421</Words>
  <Application>Microsoft Office PowerPoint</Application>
  <PresentationFormat>Widescreen</PresentationFormat>
  <Paragraphs>52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宋体</vt:lpstr>
      <vt:lpstr>Arial</vt:lpstr>
      <vt:lpstr>Calibri</vt:lpstr>
      <vt:lpstr>Calibri Light</vt:lpstr>
      <vt:lpstr>Cambria</vt:lpstr>
      <vt:lpstr>等线</vt:lpstr>
      <vt:lpstr>Segoe UI Black</vt:lpstr>
      <vt:lpstr>Times New Roman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23</cp:revision>
  <dcterms:created xsi:type="dcterms:W3CDTF">2024-11-17T08:04:14Z</dcterms:created>
  <dcterms:modified xsi:type="dcterms:W3CDTF">2024-12-22T13:38:05Z</dcterms:modified>
</cp:coreProperties>
</file>