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1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45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0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7.xml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3" Type="http://schemas.microsoft.com/office/2007/relationships/media" Target="../media/media3.mp3"/><Relationship Id="rId21" Type="http://schemas.openxmlformats.org/officeDocument/2006/relationships/image" Target="../media/image17.jpe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20" Type="http://schemas.openxmlformats.org/officeDocument/2006/relationships/image" Target="../media/image16.jpeg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11.jpeg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3" Type="http://schemas.microsoft.com/office/2007/relationships/media" Target="../media/media3.mp3"/><Relationship Id="rId21" Type="http://schemas.openxmlformats.org/officeDocument/2006/relationships/image" Target="../media/image17.jpe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20" Type="http://schemas.openxmlformats.org/officeDocument/2006/relationships/image" Target="../media/image16.jpeg"/><Relationship Id="rId1" Type="http://schemas.microsoft.com/office/2007/relationships/media" Target="../media/media2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18.jpeg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3" Type="http://schemas.microsoft.com/office/2007/relationships/media" Target="../media/media3.mp3"/><Relationship Id="rId21" Type="http://schemas.openxmlformats.org/officeDocument/2006/relationships/image" Target="../media/image17.jpe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20" Type="http://schemas.openxmlformats.org/officeDocument/2006/relationships/image" Target="../media/image16.jpeg"/><Relationship Id="rId1" Type="http://schemas.microsoft.com/office/2007/relationships/media" Target="../media/media2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18.jpeg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40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microsoft.com/office/2007/relationships/hdphoto" Target="../media/hdphoto4.wdp"/><Relationship Id="rId1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7 ở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EE967D-4F49-31B7-68B0-CCE334CDF938}"/>
              </a:ext>
            </a:extLst>
          </p:cNvPr>
          <p:cNvGrpSpPr/>
          <p:nvPr/>
        </p:nvGrpSpPr>
        <p:grpSpPr>
          <a:xfrm>
            <a:off x="367029" y="1752600"/>
            <a:ext cx="2731517" cy="793083"/>
            <a:chOff x="748020" y="2575547"/>
            <a:chExt cx="4097275" cy="1189624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53A254D-6AF7-7C0A-C1CC-0BCCA265F3D7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39699F-6D9D-3647-982B-A0571F30DA30}"/>
                </a:ext>
              </a:extLst>
            </p:cNvPr>
            <p:cNvSpPr txBox="1"/>
            <p:nvPr/>
          </p:nvSpPr>
          <p:spPr>
            <a:xfrm>
              <a:off x="1057275" y="2715125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5 343 627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E0839-3BA5-6B26-F875-C5736E822744}"/>
              </a:ext>
            </a:extLst>
          </p:cNvPr>
          <p:cNvGrpSpPr/>
          <p:nvPr/>
        </p:nvGrpSpPr>
        <p:grpSpPr>
          <a:xfrm>
            <a:off x="3361866" y="1752600"/>
            <a:ext cx="2731517" cy="793083"/>
            <a:chOff x="748020" y="2575547"/>
            <a:chExt cx="4097275" cy="1189624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A0B749F-9614-82FA-3B17-B98F87C42D2F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B9CFB0-838E-B850-EB89-B3FF21317C7F}"/>
                </a:ext>
              </a:extLst>
            </p:cNvPr>
            <p:cNvSpPr txBox="1"/>
            <p:nvPr/>
          </p:nvSpPr>
          <p:spPr>
            <a:xfrm>
              <a:off x="878503" y="2708694"/>
              <a:ext cx="338493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1 571 210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BECF23-A5FB-BC4E-08E7-DF6DCB04AABF}"/>
              </a:ext>
            </a:extLst>
          </p:cNvPr>
          <p:cNvGrpSpPr/>
          <p:nvPr/>
        </p:nvGrpSpPr>
        <p:grpSpPr>
          <a:xfrm>
            <a:off x="6330269" y="1753390"/>
            <a:ext cx="2731517" cy="793083"/>
            <a:chOff x="748020" y="2575547"/>
            <a:chExt cx="4097275" cy="1189624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B67DE27-FDD1-EAE5-D5D4-020149B85481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54E30A-F036-25D0-8CA3-291128CF8649}"/>
                </a:ext>
              </a:extLst>
            </p:cNvPr>
            <p:cNvSpPr txBox="1"/>
            <p:nvPr/>
          </p:nvSpPr>
          <p:spPr>
            <a:xfrm>
              <a:off x="1143000" y="2743700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2 180 764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96A61-D8FE-7BCA-32D9-03615FD4BE41}"/>
              </a:ext>
            </a:extLst>
          </p:cNvPr>
          <p:cNvGrpSpPr/>
          <p:nvPr/>
        </p:nvGrpSpPr>
        <p:grpSpPr>
          <a:xfrm>
            <a:off x="9278352" y="1778000"/>
            <a:ext cx="2731517" cy="793083"/>
            <a:chOff x="748020" y="2575547"/>
            <a:chExt cx="4097275" cy="1189624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37BC7E6-BBCD-0A59-59D9-60114FB539D2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F764D-6C88-4BEE-C009-B64CB43EA385}"/>
                </a:ext>
              </a:extLst>
            </p:cNvPr>
            <p:cNvSpPr txBox="1"/>
            <p:nvPr/>
          </p:nvSpPr>
          <p:spPr>
            <a:xfrm>
              <a:off x="854266" y="2694027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7 042 500</a:t>
              </a: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B32F89A4-1A2B-C434-F35A-1A31FAD87E2D}"/>
              </a:ext>
            </a:extLst>
          </p:cNvPr>
          <p:cNvGrpSpPr/>
          <p:nvPr/>
        </p:nvGrpSpPr>
        <p:grpSpPr>
          <a:xfrm>
            <a:off x="155978" y="3551645"/>
            <a:ext cx="3849501" cy="2480198"/>
            <a:chOff x="0" y="0"/>
            <a:chExt cx="858578" cy="541735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03A83503-80DC-D189-59E6-79AD2B26A62E}"/>
                </a:ext>
              </a:extLst>
            </p:cNvPr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E6E82A7A-D5E9-D806-2D62-6606A687832E}"/>
                </a:ext>
              </a:extLst>
            </p:cNvPr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35C84F34-7A43-8C4E-0F47-067E58C95BEF}"/>
              </a:ext>
            </a:extLst>
          </p:cNvPr>
          <p:cNvSpPr txBox="1"/>
          <p:nvPr/>
        </p:nvSpPr>
        <p:spPr>
          <a:xfrm>
            <a:off x="627320" y="4177877"/>
            <a:ext cx="297491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cho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B30D9D-5FDE-9211-E5E0-466642184DFE}"/>
              </a:ext>
            </a:extLst>
          </p:cNvPr>
          <p:cNvGrpSpPr/>
          <p:nvPr/>
        </p:nvGrpSpPr>
        <p:grpSpPr>
          <a:xfrm>
            <a:off x="4826000" y="2953525"/>
            <a:ext cx="6908800" cy="3024973"/>
            <a:chOff x="7239000" y="4430287"/>
            <a:chExt cx="10363200" cy="4537460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0F205BCC-08A9-B25F-145D-F0E4AF20B9B1}"/>
                </a:ext>
              </a:extLst>
            </p:cNvPr>
            <p:cNvGrpSpPr/>
            <p:nvPr/>
          </p:nvGrpSpPr>
          <p:grpSpPr>
            <a:xfrm>
              <a:off x="7535086" y="4430287"/>
              <a:ext cx="9448800" cy="4537460"/>
              <a:chOff x="0" y="0"/>
              <a:chExt cx="858578" cy="541735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84AC9B44-03AA-B57A-B05A-38EEBFD205F4}"/>
                  </a:ext>
                </a:extLst>
              </p:cNvPr>
              <p:cNvSpPr/>
              <p:nvPr/>
            </p:nvSpPr>
            <p:spPr>
              <a:xfrm>
                <a:off x="0" y="0"/>
                <a:ext cx="873767" cy="545973"/>
              </a:xfrm>
              <a:custGeom>
                <a:avLst/>
                <a:gdLst/>
                <a:ahLst/>
                <a:cxnLst/>
                <a:rect l="l" t="t" r="r" b="b"/>
                <a:pathLst>
                  <a:path w="873767" h="545973">
                    <a:moveTo>
                      <a:pt x="487482" y="0"/>
                    </a:moveTo>
                    <a:cubicBezTo>
                      <a:pt x="496899" y="0"/>
                      <a:pt x="506373" y="0"/>
                      <a:pt x="515772" y="0"/>
                    </a:cubicBezTo>
                    <a:cubicBezTo>
                      <a:pt x="590705" y="9048"/>
                      <a:pt x="637536" y="39167"/>
                      <a:pt x="658866" y="88451"/>
                    </a:cubicBezTo>
                    <a:cubicBezTo>
                      <a:pt x="783793" y="81878"/>
                      <a:pt x="873767" y="175067"/>
                      <a:pt x="819268" y="266527"/>
                    </a:cubicBezTo>
                    <a:cubicBezTo>
                      <a:pt x="837675" y="285746"/>
                      <a:pt x="853032" y="307243"/>
                      <a:pt x="858578" y="336097"/>
                    </a:cubicBezTo>
                    <a:cubicBezTo>
                      <a:pt x="858578" y="344363"/>
                      <a:pt x="858578" y="352609"/>
                      <a:pt x="858578" y="360873"/>
                    </a:cubicBezTo>
                    <a:cubicBezTo>
                      <a:pt x="842050" y="434309"/>
                      <a:pt x="770932" y="483932"/>
                      <a:pt x="654174" y="470573"/>
                    </a:cubicBezTo>
                    <a:cubicBezTo>
                      <a:pt x="624134" y="508279"/>
                      <a:pt x="570679" y="545973"/>
                      <a:pt x="487499" y="541336"/>
                    </a:cubicBezTo>
                    <a:cubicBezTo>
                      <a:pt x="444504" y="538861"/>
                      <a:pt x="414594" y="524523"/>
                      <a:pt x="388406" y="507104"/>
                    </a:cubicBezTo>
                    <a:cubicBezTo>
                      <a:pt x="360823" y="521583"/>
                      <a:pt x="330949" y="532947"/>
                      <a:pt x="287787" y="533072"/>
                    </a:cubicBezTo>
                    <a:cubicBezTo>
                      <a:pt x="187931" y="533286"/>
                      <a:pt x="121130" y="477502"/>
                      <a:pt x="119511" y="400984"/>
                    </a:cubicBezTo>
                    <a:cubicBezTo>
                      <a:pt x="55316" y="383084"/>
                      <a:pt x="11838" y="349670"/>
                      <a:pt x="0" y="292495"/>
                    </a:cubicBezTo>
                    <a:cubicBezTo>
                      <a:pt x="0" y="284231"/>
                      <a:pt x="0" y="275949"/>
                      <a:pt x="0" y="267720"/>
                    </a:cubicBezTo>
                    <a:cubicBezTo>
                      <a:pt x="13066" y="211064"/>
                      <a:pt x="54181" y="175476"/>
                      <a:pt x="122638" y="160390"/>
                    </a:cubicBezTo>
                    <a:cubicBezTo>
                      <a:pt x="118525" y="64815"/>
                      <a:pt x="255458" y="5094"/>
                      <a:pt x="367951" y="47200"/>
                    </a:cubicBezTo>
                    <a:cubicBezTo>
                      <a:pt x="394735" y="26378"/>
                      <a:pt x="432629" y="3669"/>
                      <a:pt x="4874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3D93C669-573B-3355-09C8-C56B16D26F9D}"/>
                  </a:ext>
                </a:extLst>
              </p:cNvPr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C62EABE0-F5DB-ECE9-B4BD-D26FE1615825}"/>
                </a:ext>
              </a:extLst>
            </p:cNvPr>
            <p:cNvSpPr txBox="1"/>
            <p:nvPr/>
          </p:nvSpPr>
          <p:spPr>
            <a:xfrm>
              <a:off x="8794191" y="5142267"/>
              <a:ext cx="7226792" cy="3077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5334" dirty="0" err="1">
                  <a:solidFill>
                    <a:srgbClr val="C00000"/>
                  </a:solidFill>
                  <a:latin typeface="+mj-lt"/>
                </a:rPr>
                <a:t>Nhóm</a:t>
              </a:r>
              <a:r>
                <a:rPr lang="en-US" sz="5334" dirty="0">
                  <a:solidFill>
                    <a:srgbClr val="C00000"/>
                  </a:solidFill>
                  <a:latin typeface="+mj-lt"/>
                </a:rPr>
                <a:t> 2</a:t>
              </a:r>
            </a:p>
            <a:p>
              <a:pPr algn="ctr" defTabSz="609630"/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Tìm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hàng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lớp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của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được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gạch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chân</a:t>
              </a:r>
              <a:endParaRPr lang="en-US" sz="4000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B28187-CAA6-C0C0-1052-53A8413C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416316"/>
              <a:ext cx="10363200" cy="2697158"/>
            </a:xfrm>
            <a:prstGeom prst="rect">
              <a:avLst/>
            </a:prstGeom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ACC535-39BC-FA07-355D-BAACCC879E97}"/>
              </a:ext>
            </a:extLst>
          </p:cNvPr>
          <p:cNvCxnSpPr/>
          <p:nvPr/>
        </p:nvCxnSpPr>
        <p:spPr>
          <a:xfrm>
            <a:off x="2362200" y="2423462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BE7B16-D5B5-D349-99D5-EDF9014DDDCC}"/>
              </a:ext>
            </a:extLst>
          </p:cNvPr>
          <p:cNvGrpSpPr/>
          <p:nvPr/>
        </p:nvGrpSpPr>
        <p:grpSpPr>
          <a:xfrm>
            <a:off x="457200" y="3055435"/>
            <a:ext cx="2478789" cy="3167565"/>
            <a:chOff x="685800" y="4583152"/>
            <a:chExt cx="3718184" cy="4751347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FC2A862B-E286-0CF6-53A8-384AF6FEE6BD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D0E93389-5863-788C-9673-AF00E52C6875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77557098-1979-3D66-AED5-601DE91225B2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triệu ba trăm bốn mươi ba nghìn sáu trăm hai mươi bảy</a:t>
              </a:r>
              <a:endParaRPr lang="en-US" sz="22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154A8BE-577D-D08F-5C41-1FFE6007CA6B}"/>
                </a:ext>
              </a:extLst>
            </p:cNvPr>
            <p:cNvSpPr txBox="1"/>
            <p:nvPr/>
          </p:nvSpPr>
          <p:spPr>
            <a:xfrm>
              <a:off x="774369" y="7059343"/>
              <a:ext cx="3581400" cy="15234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đơn vị, lớp đơn vị.</a:t>
              </a:r>
              <a:endParaRPr lang="en-US" sz="22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7916E1-97C0-5E1E-C44C-7727F00FD620}"/>
              </a:ext>
            </a:extLst>
          </p:cNvPr>
          <p:cNvCxnSpPr/>
          <p:nvPr/>
        </p:nvCxnSpPr>
        <p:spPr>
          <a:xfrm>
            <a:off x="4438573" y="2337737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60B225-0A3F-105B-CE3C-62A2312ABC52}"/>
              </a:ext>
            </a:extLst>
          </p:cNvPr>
          <p:cNvGrpSpPr/>
          <p:nvPr/>
        </p:nvGrpSpPr>
        <p:grpSpPr>
          <a:xfrm>
            <a:off x="3432353" y="3055435"/>
            <a:ext cx="2478789" cy="3167565"/>
            <a:chOff x="685800" y="4583152"/>
            <a:chExt cx="3718184" cy="4751347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A4AEB2FE-4144-2479-FC10-50DF679CCCB9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D557D05B-3429-1764-FF0C-02C9A51FA42E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B2D1B23A-8D7B-A480-B18A-1DD0634EDF5A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triệu năm trăm bảy mươi mốt nghìn hai trăm mười.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D9E830BF-31FC-628B-4740-9E867ED593B5}"/>
                </a:ext>
              </a:extLst>
            </p:cNvPr>
            <p:cNvSpPr txBox="1"/>
            <p:nvPr/>
          </p:nvSpPr>
          <p:spPr>
            <a:xfrm>
              <a:off x="817232" y="6987905"/>
              <a:ext cx="3581400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chục nghìn, lớp nghìn.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5E36EA4-D022-01BF-30E3-EC5EBE990592}"/>
              </a:ext>
            </a:extLst>
          </p:cNvPr>
          <p:cNvCxnSpPr/>
          <p:nvPr/>
        </p:nvCxnSpPr>
        <p:spPr>
          <a:xfrm>
            <a:off x="7931150" y="2429560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8531C4-281A-3E58-8612-C203C11B75F0}"/>
              </a:ext>
            </a:extLst>
          </p:cNvPr>
          <p:cNvGrpSpPr/>
          <p:nvPr/>
        </p:nvGrpSpPr>
        <p:grpSpPr>
          <a:xfrm>
            <a:off x="6397346" y="3053311"/>
            <a:ext cx="2478789" cy="3167565"/>
            <a:chOff x="685800" y="4583152"/>
            <a:chExt cx="3718184" cy="4751347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1BFCD428-D7AD-A343-6F47-D1CF0C3E3BE7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ED2A411C-4888-955C-C37A-C88242464E0D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44A91D4C-F256-6420-6104-6B4716764AFC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triệu một trăm tám mươi nghìn bảy trăm sáu mươi tư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25391ABC-BFB0-BD3F-3549-D9D7B2D86D0B}"/>
                </a:ext>
              </a:extLst>
            </p:cNvPr>
            <p:cNvSpPr txBox="1"/>
            <p:nvPr/>
          </p:nvSpPr>
          <p:spPr>
            <a:xfrm>
              <a:off x="888669" y="6987905"/>
              <a:ext cx="3431337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trăm, lớp đơn vị.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E4C972-3ADE-CE10-FE7C-74C07D4E4650}"/>
              </a:ext>
            </a:extLst>
          </p:cNvPr>
          <p:cNvCxnSpPr/>
          <p:nvPr/>
        </p:nvCxnSpPr>
        <p:spPr>
          <a:xfrm>
            <a:off x="9556750" y="2452036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F68D0F9-3037-F220-F306-E31B9EB57EEC}"/>
              </a:ext>
            </a:extLst>
          </p:cNvPr>
          <p:cNvGrpSpPr/>
          <p:nvPr/>
        </p:nvGrpSpPr>
        <p:grpSpPr>
          <a:xfrm>
            <a:off x="9362710" y="3053311"/>
            <a:ext cx="2495915" cy="3167565"/>
            <a:chOff x="685800" y="4583152"/>
            <a:chExt cx="3743873" cy="4751347"/>
          </a:xfrm>
        </p:grpSpPr>
        <p:grpSp>
          <p:nvGrpSpPr>
            <p:cNvPr id="50" name="Group 3">
              <a:extLst>
                <a:ext uri="{FF2B5EF4-FFF2-40B4-BE49-F238E27FC236}">
                  <a16:creationId xmlns:a16="http://schemas.microsoft.com/office/drawing/2014/main" id="{EF89AAC3-7E4D-D1E9-0D76-ADE36D959BDE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42543718-F6BF-6913-FDF4-2AB64DEC352A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B3D595A4-5B4F-6613-49B0-CFA53CE9F311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Bảy triệu không trăm bốn mươi hai nghìn năm trăm.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3419CE5F-BCE0-9D33-CF3B-3EB94B14FD49}"/>
                </a:ext>
              </a:extLst>
            </p:cNvPr>
            <p:cNvSpPr txBox="1"/>
            <p:nvPr/>
          </p:nvSpPr>
          <p:spPr>
            <a:xfrm>
              <a:off x="917244" y="7087918"/>
              <a:ext cx="3512429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triệu, lớp triệu.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27232" y="403225"/>
            <a:ext cx="10421867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trị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12 631; 1 263 015; 41 263; 6 314 508; 276 310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graphicFrame>
        <p:nvGraphicFramePr>
          <p:cNvPr id="8" name="Group 136">
            <a:extLst>
              <a:ext uri="{FF2B5EF4-FFF2-40B4-BE49-F238E27FC236}">
                <a16:creationId xmlns:a16="http://schemas.microsoft.com/office/drawing/2014/main" id="{62FE0111-9FE2-53DA-8020-97CEFDBB8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738054"/>
              </p:ext>
            </p:extLst>
          </p:nvPr>
        </p:nvGraphicFramePr>
        <p:xfrm>
          <a:off x="345440" y="2336806"/>
          <a:ext cx="11417935" cy="1976643"/>
        </p:xfrm>
        <a:graphic>
          <a:graphicData uri="http://schemas.openxmlformats.org/drawingml/2006/table">
            <a:tbl>
              <a:tblPr/>
              <a:tblGrid>
                <a:gridCol w="183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665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163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170484169"/>
                    </a:ext>
                  </a:extLst>
                </a:gridCol>
              </a:tblGrid>
              <a:tr h="103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1 2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3 015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41 2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 314 508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27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 310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20">
            <a:extLst>
              <a:ext uri="{FF2B5EF4-FFF2-40B4-BE49-F238E27FC236}">
                <a16:creationId xmlns:a16="http://schemas.microsoft.com/office/drawing/2014/main" id="{A40FD4AE-9103-1A01-96C0-A3AACEB6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" y="3519384"/>
            <a:ext cx="168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GIÁ TRỊ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068DC-F014-AF94-2998-4C7D6976AA88}"/>
              </a:ext>
            </a:extLst>
          </p:cNvPr>
          <p:cNvSpPr txBox="1"/>
          <p:nvPr/>
        </p:nvSpPr>
        <p:spPr>
          <a:xfrm>
            <a:off x="2518329" y="3561839"/>
            <a:ext cx="146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05F9C-97DB-6DDA-CDB0-ABE514F1FD04}"/>
              </a:ext>
            </a:extLst>
          </p:cNvPr>
          <p:cNvSpPr txBox="1"/>
          <p:nvPr/>
        </p:nvSpPr>
        <p:spPr>
          <a:xfrm>
            <a:off x="4356654" y="3485639"/>
            <a:ext cx="155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9159F-ACB0-4E32-4371-1554388A23E4}"/>
              </a:ext>
            </a:extLst>
          </p:cNvPr>
          <p:cNvSpPr txBox="1"/>
          <p:nvPr/>
        </p:nvSpPr>
        <p:spPr>
          <a:xfrm>
            <a:off x="6194979" y="3447539"/>
            <a:ext cx="155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E0C99-855D-2A80-84DC-D76CFFCC50B9}"/>
              </a:ext>
            </a:extLst>
          </p:cNvPr>
          <p:cNvSpPr txBox="1"/>
          <p:nvPr/>
        </p:nvSpPr>
        <p:spPr>
          <a:xfrm>
            <a:off x="7909479" y="3495164"/>
            <a:ext cx="185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7086F-383A-0292-2C38-E61889696EA4}"/>
              </a:ext>
            </a:extLst>
          </p:cNvPr>
          <p:cNvSpPr txBox="1"/>
          <p:nvPr/>
        </p:nvSpPr>
        <p:spPr>
          <a:xfrm>
            <a:off x="10071654" y="3495164"/>
            <a:ext cx="185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</a:t>
            </a:r>
          </a:p>
        </p:txBody>
      </p: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Sắp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5 612; 6 521; 6 251; 5 216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38AB7-6688-DED6-08F1-A859682147D2}"/>
              </a:ext>
            </a:extLst>
          </p:cNvPr>
          <p:cNvGrpSpPr/>
          <p:nvPr/>
        </p:nvGrpSpPr>
        <p:grpSpPr>
          <a:xfrm rot="574917">
            <a:off x="607670" y="2008075"/>
            <a:ext cx="2316934" cy="1332486"/>
            <a:chOff x="767275" y="2701034"/>
            <a:chExt cx="2733040" cy="1332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CFE73A5-E652-231C-C0DB-4F89370F306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53CC6E6B-0FC6-47EC-A09B-C8E620B97C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285EC2-F71D-9A8F-7628-769B707D14A5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4CEE17F-8377-94C1-967E-A459F81E7823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85835C-7535-F8D5-80B8-04FDC16ACD72}"/>
                </a:ext>
              </a:extLst>
            </p:cNvPr>
            <p:cNvSpPr txBox="1"/>
            <p:nvPr/>
          </p:nvSpPr>
          <p:spPr>
            <a:xfrm rot="20996529">
              <a:off x="1113895" y="2995058"/>
              <a:ext cx="1776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5 216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E0623-D651-FA55-FBAF-1AF21FB99BDA}"/>
              </a:ext>
            </a:extLst>
          </p:cNvPr>
          <p:cNvGrpSpPr/>
          <p:nvPr/>
        </p:nvGrpSpPr>
        <p:grpSpPr>
          <a:xfrm rot="574917">
            <a:off x="3398497" y="2036649"/>
            <a:ext cx="2316934" cy="1332486"/>
            <a:chOff x="767275" y="2701034"/>
            <a:chExt cx="2733040" cy="13324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A46220-5164-021C-3391-5357384B6C3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7" name="Rounded Rectangle 3">
                <a:extLst>
                  <a:ext uri="{FF2B5EF4-FFF2-40B4-BE49-F238E27FC236}">
                    <a16:creationId xmlns:a16="http://schemas.microsoft.com/office/drawing/2014/main" id="{65EEB4C4-B7EF-92CF-714F-9173A5B079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8FDF395-5C2D-F426-E4E6-F3FA2A06A06C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2AFBE4D-37A0-027F-E669-C2B596502045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FB5BCE-C13B-DA52-8DEF-42EA75BA7F76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5 612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FC5DF0-A5A0-5090-EA13-F2B677A65E62}"/>
              </a:ext>
            </a:extLst>
          </p:cNvPr>
          <p:cNvGrpSpPr/>
          <p:nvPr/>
        </p:nvGrpSpPr>
        <p:grpSpPr>
          <a:xfrm rot="574917">
            <a:off x="6236946" y="2065223"/>
            <a:ext cx="2316934" cy="1332486"/>
            <a:chOff x="767275" y="2701034"/>
            <a:chExt cx="2733040" cy="13324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AD7E95-ED0C-89B4-E3ED-DD66BCE26F71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3" name="Rounded Rectangle 3">
                <a:extLst>
                  <a:ext uri="{FF2B5EF4-FFF2-40B4-BE49-F238E27FC236}">
                    <a16:creationId xmlns:a16="http://schemas.microsoft.com/office/drawing/2014/main" id="{82315E8D-8629-8205-FF5F-41E7A6CDBE8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38B329B-52C8-BA10-530D-55EFD72CE216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990F83-FAAD-F4CE-8BA1-9749FD9C4EE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C4E690-0094-B0DF-EE0A-610AB2565C95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6 251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A6296F-B968-CAE2-96D3-F69F3EA81655}"/>
              </a:ext>
            </a:extLst>
          </p:cNvPr>
          <p:cNvGrpSpPr/>
          <p:nvPr/>
        </p:nvGrpSpPr>
        <p:grpSpPr>
          <a:xfrm rot="574917">
            <a:off x="9084920" y="2055699"/>
            <a:ext cx="2316934" cy="1332486"/>
            <a:chOff x="767275" y="2701034"/>
            <a:chExt cx="2733040" cy="133248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6D82B2F-3158-04D1-D907-E1ECFD963437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588F2A2B-2A30-4B3F-D7E4-99B8BDEDC8E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E84A8E7-0F4A-DA8B-8784-88B9F33A365B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1B6E78E-791B-CC8D-E854-84701074AF9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9D5A69-54CC-2DDB-2EEA-8EDCFAE2A6FB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6 521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Sắp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12 509; 21 025; 9 999: 20 152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38AB7-6688-DED6-08F1-A859682147D2}"/>
              </a:ext>
            </a:extLst>
          </p:cNvPr>
          <p:cNvGrpSpPr/>
          <p:nvPr/>
        </p:nvGrpSpPr>
        <p:grpSpPr>
          <a:xfrm rot="574917">
            <a:off x="607670" y="2008075"/>
            <a:ext cx="2316934" cy="1332486"/>
            <a:chOff x="767275" y="2701034"/>
            <a:chExt cx="2733040" cy="1332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CFE73A5-E652-231C-C0DB-4F89370F306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53CC6E6B-0FC6-47EC-A09B-C8E620B97C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285EC2-F71D-9A8F-7628-769B707D14A5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4CEE17F-8377-94C1-967E-A459F81E7823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85835C-7535-F8D5-80B8-04FDC16ACD72}"/>
                </a:ext>
              </a:extLst>
            </p:cNvPr>
            <p:cNvSpPr txBox="1"/>
            <p:nvPr/>
          </p:nvSpPr>
          <p:spPr>
            <a:xfrm rot="20996529">
              <a:off x="965402" y="2988026"/>
              <a:ext cx="23318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21 025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E0623-D651-FA55-FBAF-1AF21FB99BDA}"/>
              </a:ext>
            </a:extLst>
          </p:cNvPr>
          <p:cNvGrpSpPr/>
          <p:nvPr/>
        </p:nvGrpSpPr>
        <p:grpSpPr>
          <a:xfrm rot="574917">
            <a:off x="3398497" y="2036649"/>
            <a:ext cx="2316934" cy="1332486"/>
            <a:chOff x="767275" y="2701034"/>
            <a:chExt cx="2733040" cy="13324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A46220-5164-021C-3391-5357384B6C3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7" name="Rounded Rectangle 3">
                <a:extLst>
                  <a:ext uri="{FF2B5EF4-FFF2-40B4-BE49-F238E27FC236}">
                    <a16:creationId xmlns:a16="http://schemas.microsoft.com/office/drawing/2014/main" id="{65EEB4C4-B7EF-92CF-714F-9173A5B079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8FDF395-5C2D-F426-E4E6-F3FA2A06A06C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2AFBE4D-37A0-027F-E669-C2B596502045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FB5BCE-C13B-DA52-8DEF-42EA75BA7F76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20 152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FC5DF0-A5A0-5090-EA13-F2B677A65E62}"/>
              </a:ext>
            </a:extLst>
          </p:cNvPr>
          <p:cNvGrpSpPr/>
          <p:nvPr/>
        </p:nvGrpSpPr>
        <p:grpSpPr>
          <a:xfrm rot="574917">
            <a:off x="6236946" y="2065223"/>
            <a:ext cx="2316934" cy="1332486"/>
            <a:chOff x="767275" y="2701034"/>
            <a:chExt cx="2733040" cy="13324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AD7E95-ED0C-89B4-E3ED-DD66BCE26F71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3" name="Rounded Rectangle 3">
                <a:extLst>
                  <a:ext uri="{FF2B5EF4-FFF2-40B4-BE49-F238E27FC236}">
                    <a16:creationId xmlns:a16="http://schemas.microsoft.com/office/drawing/2014/main" id="{82315E8D-8629-8205-FF5F-41E7A6CDBE8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38B329B-52C8-BA10-530D-55EFD72CE216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990F83-FAAD-F4CE-8BA1-9749FD9C4EE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C4E690-0094-B0DF-EE0A-610AB2565C95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12 509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A6296F-B968-CAE2-96D3-F69F3EA81655}"/>
              </a:ext>
            </a:extLst>
          </p:cNvPr>
          <p:cNvGrpSpPr/>
          <p:nvPr/>
        </p:nvGrpSpPr>
        <p:grpSpPr>
          <a:xfrm rot="574917">
            <a:off x="9084920" y="2055699"/>
            <a:ext cx="2316934" cy="1332486"/>
            <a:chOff x="767275" y="2701034"/>
            <a:chExt cx="2733040" cy="133248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6D82B2F-3158-04D1-D907-E1ECFD963437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588F2A2B-2A30-4B3F-D7E4-99B8BDEDC8E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E84A8E7-0F4A-DA8B-8784-88B9F33A365B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1B6E78E-791B-CC8D-E854-84701074AF9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9D5A69-54CC-2DDB-2EEA-8EDCFAE2A6FB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9 999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746125" y="4318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8" name="Rectangle: Rounded Corners 26">
            <a:extLst>
              <a:ext uri="{FF2B5EF4-FFF2-40B4-BE49-F238E27FC236}">
                <a16:creationId xmlns:a16="http://schemas.microsoft.com/office/drawing/2014/main" id="{099262DC-B67C-1EE5-0398-BCA60ADCB171}"/>
              </a:ext>
            </a:extLst>
          </p:cNvPr>
          <p:cNvSpPr/>
          <p:nvPr/>
        </p:nvSpPr>
        <p:spPr>
          <a:xfrm>
            <a:off x="819150" y="1695450"/>
            <a:ext cx="318135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3 675 + 2 918</a:t>
            </a:r>
          </a:p>
        </p:txBody>
      </p:sp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A1D361DA-C805-47BB-154F-3B10036E3AAA}"/>
              </a:ext>
            </a:extLst>
          </p:cNvPr>
          <p:cNvSpPr/>
          <p:nvPr/>
        </p:nvSpPr>
        <p:spPr>
          <a:xfrm>
            <a:off x="828675" y="2933700"/>
            <a:ext cx="318135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7 641 – 2 815</a:t>
            </a: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EE78FC0D-8396-6EDC-CD65-14AA4C7926AB}"/>
              </a:ext>
            </a:extLst>
          </p:cNvPr>
          <p:cNvSpPr/>
          <p:nvPr/>
        </p:nvSpPr>
        <p:spPr>
          <a:xfrm>
            <a:off x="6410325" y="1704975"/>
            <a:ext cx="354330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40 613 + 47 519</a:t>
            </a:r>
          </a:p>
        </p:txBody>
      </p:sp>
      <p:sp>
        <p:nvSpPr>
          <p:cNvPr id="11" name="Rectangle: Rounded Corners 30">
            <a:extLst>
              <a:ext uri="{FF2B5EF4-FFF2-40B4-BE49-F238E27FC236}">
                <a16:creationId xmlns:a16="http://schemas.microsoft.com/office/drawing/2014/main" id="{7A83F430-5EA7-F018-B2BD-CD42A63FA05B}"/>
              </a:ext>
            </a:extLst>
          </p:cNvPr>
          <p:cNvSpPr/>
          <p:nvPr/>
        </p:nvSpPr>
        <p:spPr>
          <a:xfrm>
            <a:off x="6419850" y="2943225"/>
            <a:ext cx="358140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62 748 – 35 261</a:t>
            </a:r>
          </a:p>
        </p:txBody>
      </p:sp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7" y="355600"/>
            <a:ext cx="10498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746125" y="4318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5</a:t>
            </a:r>
          </a:p>
        </p:txBody>
      </p:sp>
      <p:pic>
        <p:nvPicPr>
          <p:cNvPr id="8" name="Picture 7" descr="A wheelbarrow and plants in a garden&#10;&#10;Description automatically generated">
            <a:extLst>
              <a:ext uri="{FF2B5EF4-FFF2-40B4-BE49-F238E27FC236}">
                <a16:creationId xmlns:a16="http://schemas.microsoft.com/office/drawing/2014/main" id="{0D5C5E7D-6F8F-4B50-E324-4BEC20864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952500"/>
            <a:ext cx="3676650" cy="36766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52438D6-35B9-9336-3AF2-5ECF5536FEBB}"/>
              </a:ext>
            </a:extLst>
          </p:cNvPr>
          <p:cNvGrpSpPr/>
          <p:nvPr/>
        </p:nvGrpSpPr>
        <p:grpSpPr>
          <a:xfrm>
            <a:off x="4920791" y="3867150"/>
            <a:ext cx="6090109" cy="2403481"/>
            <a:chOff x="2221431" y="4235767"/>
            <a:chExt cx="6090109" cy="24034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237627-FA4E-140E-9CDE-CC5C832C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431" y="4772795"/>
              <a:ext cx="2650766" cy="1866453"/>
            </a:xfrm>
            <a:prstGeom prst="rect">
              <a:avLst/>
            </a:prstGeom>
          </p:spPr>
        </p:pic>
        <p:sp>
          <p:nvSpPr>
            <p:cNvPr id="11" name="Oval Callout 46">
              <a:extLst>
                <a:ext uri="{FF2B5EF4-FFF2-40B4-BE49-F238E27FC236}">
                  <a16:creationId xmlns:a16="http://schemas.microsoft.com/office/drawing/2014/main" id="{ECDC6811-1DBF-BD2B-66C7-4259FB6F9FAF}"/>
                </a:ext>
              </a:extLst>
            </p:cNvPr>
            <p:cNvSpPr/>
            <p:nvPr/>
          </p:nvSpPr>
          <p:spPr>
            <a:xfrm>
              <a:off x="5001142" y="4235767"/>
              <a:ext cx="3310398" cy="1985406"/>
            </a:xfrm>
            <a:prstGeom prst="wedgeEllipseCallout">
              <a:avLst>
                <a:gd name="adj1" fmla="val -52327"/>
                <a:gd name="adj2" fmla="val 34223"/>
              </a:avLst>
            </a:prstGeom>
            <a:solidFill>
              <a:srgbClr val="DCF0C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29C425-7F35-93E6-B795-04E4DBF6933F}"/>
                </a:ext>
              </a:extLst>
            </p:cNvPr>
            <p:cNvSpPr/>
            <p:nvPr/>
          </p:nvSpPr>
          <p:spPr>
            <a:xfrm>
              <a:off x="5200280" y="4613783"/>
              <a:ext cx="29302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ươm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3" name="Oval Callout 46">
            <a:extLst>
              <a:ext uri="{FF2B5EF4-FFF2-40B4-BE49-F238E27FC236}">
                <a16:creationId xmlns:a16="http://schemas.microsoft.com/office/drawing/2014/main" id="{7400EAE4-7593-CB33-9608-B03E4F1259B3}"/>
              </a:ext>
            </a:extLst>
          </p:cNvPr>
          <p:cNvSpPr/>
          <p:nvPr/>
        </p:nvSpPr>
        <p:spPr>
          <a:xfrm>
            <a:off x="1190625" y="2819400"/>
            <a:ext cx="3762375" cy="1985406"/>
          </a:xfrm>
          <a:prstGeom prst="wedgeEllipseCallout">
            <a:avLst>
              <a:gd name="adj1" fmla="val 59888"/>
              <a:gd name="adj2" fmla="val 43338"/>
            </a:avLst>
          </a:prstGeom>
          <a:solidFill>
            <a:srgbClr val="DCF0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3592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180E3-EFAC-7382-6B87-58F92FB3EB58}"/>
              </a:ext>
            </a:extLst>
          </p:cNvPr>
          <p:cNvSpPr txBox="1"/>
          <p:nvPr/>
        </p:nvSpPr>
        <p:spPr>
          <a:xfrm>
            <a:off x="1504950" y="1295400"/>
            <a:ext cx="9020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của khu vườn hình chữ nhật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 × 2 = 90 (m)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của khu vườn hình chữ nhật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(45 + 90) × 2 = 270 (m)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rào khu vườn đó dài số mét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270 – 4 = 266 (m)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266 m</a:t>
            </a:r>
          </a:p>
        </p:txBody>
      </p:sp>
    </p:spTree>
    <p:extLst>
      <p:ext uri="{BB962C8B-B14F-4D97-AF65-F5344CB8AC3E}">
        <p14:creationId xmlns:p14="http://schemas.microsoft.com/office/powerpoint/2010/main" val="22984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DDFD4"/>
              </a:clrFrom>
              <a:clrTo>
                <a:srgbClr val="FDD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2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39" y="585864"/>
            <a:ext cx="5842000" cy="2843137"/>
            <a:chOff x="5036310" y="257023"/>
            <a:chExt cx="5842000" cy="2843137"/>
          </a:xfrm>
        </p:grpSpPr>
        <p:sp>
          <p:nvSpPr>
            <p:cNvPr id="8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661266" y="1058973"/>
              <a:ext cx="4387612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kumimoji="0" lang="en-US" sz="80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endParaRPr kumimoji="0" lang="en-US" sz="80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8" y="3587574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4701005" y="5407825"/>
            <a:ext cx="5592505" cy="1450175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4601670" y="371451"/>
            <a:ext cx="5691840" cy="5647884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9909583" y="3010882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9898671" y="4157465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9431477" y="5041431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8473920" y="5668091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7272155" y="5648345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6281518" y="5083106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5757111" y="4157465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5773580" y="2965736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6300519" y="2062780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7272155" y="1530497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8369510" y="1513283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9326752" y="2082511"/>
            <a:ext cx="211466" cy="2163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B8A358-635F-4391-9A20-DD6D17A538A1}"/>
              </a:ext>
            </a:extLst>
          </p:cNvPr>
          <p:cNvGrpSpPr/>
          <p:nvPr/>
        </p:nvGrpSpPr>
        <p:grpSpPr>
          <a:xfrm>
            <a:off x="4896921" y="639780"/>
            <a:ext cx="5088487" cy="5040728"/>
            <a:chOff x="3913724" y="1095436"/>
            <a:chExt cx="4125579" cy="39944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3913724" y="1095436"/>
              <a:ext cx="4125579" cy="3994464"/>
              <a:chOff x="4013144" y="1251025"/>
              <a:chExt cx="4125579" cy="3994464"/>
            </a:xfrm>
          </p:grpSpPr>
          <p:sp>
            <p:nvSpPr>
              <p:cNvPr id="33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42155" y="1251025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545217" y="1330103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706923" y="1717225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45596" y="1910095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86509" y="2144723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262993" y="2744663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144" y="2889393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63890" y="3302477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426030" y="2761065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24040" y="3716195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551595" y="2926702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649" y="3605252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EAB854-0CCD-4C1E-9032-347F1CA9D495}"/>
                </a:ext>
              </a:extLst>
            </p:cNvPr>
            <p:cNvSpPr txBox="1"/>
            <p:nvPr/>
          </p:nvSpPr>
          <p:spPr>
            <a:xfrm rot="18900000">
              <a:off x="6265862" y="2076738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100 000 000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1B4200-05FF-4209-819E-213A6FEE04D0}"/>
                </a:ext>
              </a:extLst>
            </p:cNvPr>
            <p:cNvSpPr txBox="1"/>
            <p:nvPr/>
          </p:nvSpPr>
          <p:spPr>
            <a:xfrm rot="20826295">
              <a:off x="6578367" y="2649728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635 909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9586FF-1F81-453B-8F4B-FCCF91164235}"/>
                </a:ext>
              </a:extLst>
            </p:cNvPr>
            <p:cNvSpPr txBox="1"/>
            <p:nvPr/>
          </p:nvSpPr>
          <p:spPr>
            <a:xfrm rot="823021">
              <a:off x="6561832" y="3364547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909 999 000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55EC59-E377-4A3D-B2C1-D3DE8DBB9D42}"/>
                </a:ext>
              </a:extLst>
            </p:cNvPr>
            <p:cNvSpPr txBox="1"/>
            <p:nvPr/>
          </p:nvSpPr>
          <p:spPr>
            <a:xfrm rot="2685929">
              <a:off x="6233995" y="3919542"/>
              <a:ext cx="1379029" cy="31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707 000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DE6665-41B3-48E4-8F71-44A9EC985B40}"/>
                </a:ext>
              </a:extLst>
            </p:cNvPr>
            <p:cNvSpPr txBox="1"/>
            <p:nvPr/>
          </p:nvSpPr>
          <p:spPr>
            <a:xfrm rot="4655925">
              <a:off x="5573106" y="3939214"/>
              <a:ext cx="1379029" cy="29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889 999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116507-5667-47E3-8962-74F96C789769}"/>
                </a:ext>
              </a:extLst>
            </p:cNvPr>
            <p:cNvSpPr txBox="1"/>
            <p:nvPr/>
          </p:nvSpPr>
          <p:spPr>
            <a:xfrm rot="6267848">
              <a:off x="4963824" y="4118655"/>
              <a:ext cx="1379029" cy="324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123 456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D54EEF-0762-4D28-9359-0092FD6079CF}"/>
                </a:ext>
              </a:extLst>
            </p:cNvPr>
            <p:cNvSpPr txBox="1"/>
            <p:nvPr/>
          </p:nvSpPr>
          <p:spPr>
            <a:xfrm rot="8314163">
              <a:off x="4389222" y="3803386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104 500 990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02DFEF-8656-47F4-AB6B-CC45F49B75DE}"/>
                </a:ext>
              </a:extLst>
            </p:cNvPr>
            <p:cNvSpPr txBox="1"/>
            <p:nvPr/>
          </p:nvSpPr>
          <p:spPr>
            <a:xfrm rot="10207448">
              <a:off x="4231112" y="3226222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345 000 787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562E2C-5D0D-440D-BD78-984225C148B5}"/>
                </a:ext>
              </a:extLst>
            </p:cNvPr>
            <p:cNvSpPr txBox="1"/>
            <p:nvPr/>
          </p:nvSpPr>
          <p:spPr>
            <a:xfrm rot="11499479">
              <a:off x="4135764" y="2650890"/>
              <a:ext cx="1379029" cy="29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234 878 999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AE0122-31B5-4F4A-BC71-E7DDE4F0FCF2}"/>
                </a:ext>
              </a:extLst>
            </p:cNvPr>
            <p:cNvSpPr txBox="1"/>
            <p:nvPr/>
          </p:nvSpPr>
          <p:spPr>
            <a:xfrm rot="13358356">
              <a:off x="4593551" y="2242310"/>
              <a:ext cx="1379029" cy="31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256 777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5311981">
              <a:off x="5034620" y="1896482"/>
              <a:ext cx="1379029" cy="324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500 99 88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46158D-8E1C-4F9E-B352-E831FF6B96DE}"/>
                </a:ext>
              </a:extLst>
            </p:cNvPr>
            <p:cNvSpPr txBox="1"/>
            <p:nvPr/>
          </p:nvSpPr>
          <p:spPr>
            <a:xfrm rot="17000997">
              <a:off x="5676308" y="1666619"/>
              <a:ext cx="1379029" cy="324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2 432 000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7844674" y="4951429"/>
            <a:ext cx="192585" cy="981275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7796177" y="5740939"/>
            <a:ext cx="272102" cy="2783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18" y="1953823"/>
            <a:ext cx="5749026" cy="374326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8572" y="4840041"/>
            <a:ext cx="532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dừng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6" y="1400782"/>
            <a:ext cx="6821850" cy="5457218"/>
          </a:xfrm>
          <a:prstGeom prst="rect">
            <a:avLst/>
          </a:prstGeom>
        </p:spPr>
      </p:pic>
      <p:pic>
        <p:nvPicPr>
          <p:cNvPr id="16" name="Picture 4" descr="Premium Vector | Set of cupcake cartoon illustration">
            <a:extLst>
              <a:ext uri="{FF2B5EF4-FFF2-40B4-BE49-F238E27FC236}">
                <a16:creationId xmlns:a16="http://schemas.microsoft.com/office/drawing/2014/main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323848" y="3875046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remium Vector | Set of cupcake cartoon illustration">
            <a:extLst>
              <a:ext uri="{FF2B5EF4-FFF2-40B4-BE49-F238E27FC236}">
                <a16:creationId xmlns:a16="http://schemas.microsoft.com/office/drawing/2014/main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352808" y="144543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remium Vector | Set of cupcake cartoon illustration">
            <a:extLst>
              <a:ext uri="{FF2B5EF4-FFF2-40B4-BE49-F238E27FC236}">
                <a16:creationId xmlns:a16="http://schemas.microsoft.com/office/drawing/2014/main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9788121" y="1983683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remium Vector | Set of cupcake cartoon illustration">
            <a:extLst>
              <a:ext uri="{FF2B5EF4-FFF2-40B4-BE49-F238E27FC236}">
                <a16:creationId xmlns:a16="http://schemas.microsoft.com/office/drawing/2014/main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7907271" y="3905928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5" y="6019682"/>
            <a:ext cx="1960807" cy="743187"/>
          </a:xfrm>
          <a:prstGeom prst="rect">
            <a:avLst/>
          </a:prstGeom>
        </p:spPr>
      </p:pic>
      <p:pic>
        <p:nvPicPr>
          <p:cNvPr id="21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1C1B2736-534B-442E-83E7-BBFE7D417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761D86-6D9A-D6C9-D357-4A0CC9E915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3903" y="0"/>
            <a:ext cx="896799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DDFD4"/>
              </a:clrFrom>
              <a:clrTo>
                <a:srgbClr val="FDD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2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39" y="585864"/>
            <a:ext cx="5842000" cy="2843137"/>
            <a:chOff x="5036310" y="257023"/>
            <a:chExt cx="5842000" cy="2843137"/>
          </a:xfrm>
        </p:grpSpPr>
        <p:sp>
          <p:nvSpPr>
            <p:cNvPr id="1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425122" y="679746"/>
              <a:ext cx="4950073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mình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endParaRPr kumimoji="0" lang="en-US" sz="4400" b="1" i="0" u="none" strike="noStrike" kern="1200" cap="none" spc="0" normalizeH="0" baseline="0" noProof="0" dirty="0">
                <a:ln w="31750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</a:t>
              </a:r>
            </a:p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tặng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Mẹ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noFill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pic>
        <p:nvPicPr>
          <p:cNvPr id="18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8" y="3587574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2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9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1113593" y="927511"/>
            <a:ext cx="839552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yến</a:t>
            </a:r>
            <a:r>
              <a:rPr kumimoji="0" lang="en-US" sz="5400" b="1" i="0" u="none" strike="noStrike" kern="1200" cap="none" spc="0" normalizeH="0" baseline="0" noProof="0" dirty="0">
                <a:ln w="317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kg = …?... kg</a:t>
            </a:r>
          </a:p>
        </p:txBody>
      </p:sp>
      <p:pic>
        <p:nvPicPr>
          <p:cNvPr id="38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0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7" y="5084830"/>
            <a:ext cx="5139373" cy="14022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" y="2997649"/>
            <a:ext cx="5581366" cy="18256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03" y="2982891"/>
            <a:ext cx="5386207" cy="1826728"/>
          </a:xfrm>
          <a:prstGeom prst="rect">
            <a:avLst/>
          </a:prstGeom>
        </p:spPr>
      </p:pic>
      <p:pic>
        <p:nvPicPr>
          <p:cNvPr id="42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902680" y="5033028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" y="5059498"/>
            <a:ext cx="5581366" cy="1402202"/>
          </a:xfrm>
          <a:prstGeom prst="rect">
            <a:avLst/>
          </a:prstGeom>
        </p:spPr>
      </p:pic>
      <p:pic>
        <p:nvPicPr>
          <p:cNvPr id="44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816431" y="3158583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5082854" y="3027390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5099354" y="5121875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2617802" y="3576091"/>
            <a:ext cx="3860463" cy="5643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534782" y="5446914"/>
            <a:ext cx="783869" cy="56432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7476977" y="3102790"/>
            <a:ext cx="401217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518577" y="5487739"/>
            <a:ext cx="1045158" cy="56432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6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3200</a:t>
            </a:r>
            <a:endParaRPr kumimoji="0" lang="en-US" sz="3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688449"/>
            <a:ext cx="487363" cy="48736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878087" y="2036999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754111" y="362508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Sai</a:t>
            </a:r>
          </a:p>
        </p:txBody>
      </p:sp>
      <p:pic>
        <p:nvPicPr>
          <p:cNvPr id="54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1"/>
            <a:ext cx="487363" cy="487363"/>
          </a:xfrm>
          <a:prstGeom prst="rect">
            <a:avLst/>
          </a:prstGeom>
        </p:spPr>
      </p:pic>
      <p:pic>
        <p:nvPicPr>
          <p:cNvPr id="55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312368"/>
            <a:ext cx="487363" cy="487363"/>
          </a:xfrm>
          <a:prstGeom prst="rect">
            <a:avLst/>
          </a:prstGeom>
        </p:spPr>
      </p:pic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936241"/>
            <a:ext cx="487363" cy="487363"/>
          </a:xfrm>
          <a:prstGeom prst="rect">
            <a:avLst/>
          </a:prstGeom>
        </p:spPr>
      </p:pic>
      <p:pic>
        <p:nvPicPr>
          <p:cNvPr id="57" name="Picture 56">
            <a:hlinkClick r:id="rId18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58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274616" y="363228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297526" y="528932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217837" y="362505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52508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remium Vector | Set of cupcake cartoon illustration">
            <a:extLst>
              <a:ext uri="{FF2B5EF4-FFF2-40B4-BE49-F238E27FC236}">
                <a16:creationId xmlns:a16="http://schemas.microsoft.com/office/drawing/2014/main" id="{C6E0F3ED-95B5-4C81-966A-41622AA1E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581150" y="2157534"/>
            <a:ext cx="3929408" cy="42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9855A3C-8A3C-427A-BCF4-AD714A028B55}"/>
              </a:ext>
            </a:extLst>
          </p:cNvPr>
          <p:cNvSpPr txBox="1"/>
          <p:nvPr/>
        </p:nvSpPr>
        <p:spPr>
          <a:xfrm>
            <a:off x="12865100" y="457200"/>
            <a:ext cx="29337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-Click vào A/B/C/D để ra đáp án.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Click vào cô bé để ra phần quà.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click vào &gt; để qua slide tiếp theo.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8929306" y="3497639"/>
            <a:ext cx="3860463" cy="5643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320</a:t>
            </a:r>
          </a:p>
        </p:txBody>
      </p:sp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47" grpId="0"/>
      <p:bldP spid="48" grpId="0"/>
      <p:bldP spid="49" grpId="0"/>
      <p:bldP spid="50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9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893404" y="533909"/>
            <a:ext cx="9038522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60 kg = …?... </a:t>
            </a:r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y</a:t>
            </a:r>
            <a:r>
              <a:rPr kumimoji="0" lang="en-US" sz="4400" b="1" i="0" u="none" strike="noStrike" kern="1200" cap="none" spc="0" normalizeH="0" baseline="0" noProof="0" dirty="0" err="1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ến</a:t>
            </a:r>
            <a:endParaRPr kumimoji="0" lang="en-US" sz="4400" b="1" i="0" u="none" strike="noStrike" kern="1200" cap="none" spc="0" normalizeH="0" baseline="0" noProof="0" dirty="0">
              <a:ln w="3175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8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76" y="238206"/>
            <a:ext cx="3747345" cy="29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89" y="5113012"/>
            <a:ext cx="5139373" cy="14022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7" y="2951432"/>
            <a:ext cx="5139373" cy="14022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09" y="2951314"/>
            <a:ext cx="5139373" cy="1402202"/>
          </a:xfrm>
          <a:prstGeom prst="rect">
            <a:avLst/>
          </a:prstGeom>
        </p:spPr>
      </p:pic>
      <p:pic>
        <p:nvPicPr>
          <p:cNvPr id="42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795786" y="5266321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6" y="5087678"/>
            <a:ext cx="5139373" cy="1402202"/>
          </a:xfrm>
          <a:prstGeom prst="rect">
            <a:avLst/>
          </a:prstGeom>
        </p:spPr>
      </p:pic>
      <p:pic>
        <p:nvPicPr>
          <p:cNvPr id="44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517016" y="3315664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843530" y="3168965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744240" y="5424695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2517591" y="3286436"/>
            <a:ext cx="394867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6 000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940640" y="5463268"/>
            <a:ext cx="512962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654370" y="3263934"/>
            <a:ext cx="410087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9019829" y="5437604"/>
            <a:ext cx="769441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</a:t>
            </a:r>
          </a:p>
        </p:txBody>
      </p:sp>
      <p:pic>
        <p:nvPicPr>
          <p:cNvPr id="51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4" y="2036999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8" y="3625083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pic>
        <p:nvPicPr>
          <p:cNvPr id="54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1"/>
            <a:ext cx="487363" cy="487363"/>
          </a:xfrm>
          <a:prstGeom prst="rect">
            <a:avLst/>
          </a:prstGeom>
        </p:spPr>
      </p:pic>
      <p:pic>
        <p:nvPicPr>
          <p:cNvPr id="55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3"/>
            <a:ext cx="487363" cy="487363"/>
          </a:xfrm>
          <a:prstGeom prst="rect">
            <a:avLst/>
          </a:prstGeom>
        </p:spPr>
      </p:pic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655716"/>
            <a:ext cx="487363" cy="487363"/>
          </a:xfrm>
          <a:prstGeom prst="rect">
            <a:avLst/>
          </a:prstGeom>
        </p:spPr>
      </p:pic>
      <p:pic>
        <p:nvPicPr>
          <p:cNvPr id="57" name="Picture 56">
            <a:hlinkClick r:id="rId18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58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54768" y="385227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87169" y="56213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3934" y="369414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91426" y="565121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remium Vector | Set of cupcake cartoon illustration">
            <a:extLst>
              <a:ext uri="{FF2B5EF4-FFF2-40B4-BE49-F238E27FC236}">
                <a16:creationId xmlns:a16="http://schemas.microsoft.com/office/drawing/2014/main" id="{FE10E0FE-5CBD-4AE1-B86F-068983E5A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2954542" y="420425"/>
            <a:ext cx="5517423" cy="60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E1123D-6B01-4446-8BD3-0443F00350E2}"/>
              </a:ext>
            </a:extLst>
          </p:cNvPr>
          <p:cNvSpPr txBox="1"/>
          <p:nvPr/>
        </p:nvSpPr>
        <p:spPr>
          <a:xfrm>
            <a:off x="12865100" y="457200"/>
            <a:ext cx="29337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-Click vào A/B/C/D để ra đáp án.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Click vào cô bé để ra phần quà.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click vào &gt; để qua slide tiếp theo.</a:t>
            </a:r>
          </a:p>
        </p:txBody>
      </p:sp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9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893404" y="533909"/>
            <a:ext cx="9038522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60 kg = …?... </a:t>
            </a:r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y</a:t>
            </a:r>
            <a:r>
              <a:rPr kumimoji="0" lang="en-US" sz="4400" b="1" i="0" u="none" strike="noStrike" kern="1200" cap="none" spc="0" normalizeH="0" baseline="0" noProof="0" dirty="0" err="1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ến</a:t>
            </a:r>
            <a:endParaRPr kumimoji="0" lang="en-US" sz="4400" b="1" i="0" u="none" strike="noStrike" kern="1200" cap="none" spc="0" normalizeH="0" baseline="0" noProof="0" dirty="0">
              <a:ln w="3175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8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76" y="238206"/>
            <a:ext cx="3747345" cy="29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89" y="5113012"/>
            <a:ext cx="5139373" cy="14022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7" y="2951432"/>
            <a:ext cx="5139373" cy="14022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09" y="2951314"/>
            <a:ext cx="5139373" cy="1402202"/>
          </a:xfrm>
          <a:prstGeom prst="rect">
            <a:avLst/>
          </a:prstGeom>
        </p:spPr>
      </p:pic>
      <p:pic>
        <p:nvPicPr>
          <p:cNvPr id="42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795786" y="5266321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6" y="5087678"/>
            <a:ext cx="5139373" cy="1402202"/>
          </a:xfrm>
          <a:prstGeom prst="rect">
            <a:avLst/>
          </a:prstGeom>
        </p:spPr>
      </p:pic>
      <p:pic>
        <p:nvPicPr>
          <p:cNvPr id="44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517016" y="3315664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843530" y="3168965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744240" y="5424695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2517591" y="3286436"/>
            <a:ext cx="394867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6 000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940640" y="5463268"/>
            <a:ext cx="512962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654370" y="3263934"/>
            <a:ext cx="410087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9019829" y="5437604"/>
            <a:ext cx="769441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</a:t>
            </a:r>
          </a:p>
        </p:txBody>
      </p:sp>
      <p:pic>
        <p:nvPicPr>
          <p:cNvPr id="51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4" y="2036999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8" y="3625083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pic>
        <p:nvPicPr>
          <p:cNvPr id="54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1"/>
            <a:ext cx="487363" cy="487363"/>
          </a:xfrm>
          <a:prstGeom prst="rect">
            <a:avLst/>
          </a:prstGeom>
        </p:spPr>
      </p:pic>
      <p:pic>
        <p:nvPicPr>
          <p:cNvPr id="55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3"/>
            <a:ext cx="487363" cy="487363"/>
          </a:xfrm>
          <a:prstGeom prst="rect">
            <a:avLst/>
          </a:prstGeom>
        </p:spPr>
      </p:pic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655716"/>
            <a:ext cx="487363" cy="487363"/>
          </a:xfrm>
          <a:prstGeom prst="rect">
            <a:avLst/>
          </a:prstGeom>
        </p:spPr>
      </p:pic>
      <p:pic>
        <p:nvPicPr>
          <p:cNvPr id="57" name="Picture 56">
            <a:hlinkClick r:id="rId18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50" y="87518"/>
            <a:ext cx="627889" cy="627889"/>
          </a:xfrm>
          <a:prstGeom prst="rect">
            <a:avLst/>
          </a:prstGeom>
        </p:spPr>
      </p:pic>
      <p:pic>
        <p:nvPicPr>
          <p:cNvPr id="58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54768" y="385227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87169" y="56213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3934" y="369414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91426" y="565121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remium Vector | Set of cupcake cartoon illustration">
            <a:extLst>
              <a:ext uri="{FF2B5EF4-FFF2-40B4-BE49-F238E27FC236}">
                <a16:creationId xmlns:a16="http://schemas.microsoft.com/office/drawing/2014/main" id="{FE10E0FE-5CBD-4AE1-B86F-068983E5A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2954542" y="420425"/>
            <a:ext cx="5517423" cy="60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E1123D-6B01-4446-8BD3-0443F00350E2}"/>
              </a:ext>
            </a:extLst>
          </p:cNvPr>
          <p:cNvSpPr txBox="1"/>
          <p:nvPr/>
        </p:nvSpPr>
        <p:spPr>
          <a:xfrm>
            <a:off x="12865100" y="457200"/>
            <a:ext cx="29337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-Click vào A/B/C/D để ra đáp án.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Click vào cô bé để ra phần quà.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click vào &gt; để qua slide tiếp theo.</a:t>
            </a:r>
          </a:p>
        </p:txBody>
      </p:sp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7A5ACB37-27E5-4471-838B-1F43A379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77" y="97276"/>
            <a:ext cx="9237831" cy="7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08EFC5-B057-4387-8694-800B9985BB9B}"/>
              </a:ext>
            </a:extLst>
          </p:cNvPr>
          <p:cNvGrpSpPr/>
          <p:nvPr/>
        </p:nvGrpSpPr>
        <p:grpSpPr>
          <a:xfrm>
            <a:off x="162871" y="222701"/>
            <a:ext cx="5610733" cy="2843137"/>
            <a:chOff x="5539527" y="-288430"/>
            <a:chExt cx="5610733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A7C5CDC-326B-489F-9D81-59FB47876ABC}"/>
                </a:ext>
              </a:extLst>
            </p:cNvPr>
            <p:cNvSpPr/>
            <p:nvPr/>
          </p:nvSpPr>
          <p:spPr>
            <a:xfrm rot="10989257">
              <a:off x="5539527" y="-288430"/>
              <a:ext cx="5610733" cy="2843137"/>
            </a:xfrm>
            <a:prstGeom prst="wedgeEllipseCallout">
              <a:avLst>
                <a:gd name="adj1" fmla="val -24952"/>
                <a:gd name="adj2" fmla="val -77089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E73AF-DA31-4980-8944-8C7C1A877759}"/>
                </a:ext>
              </a:extLst>
            </p:cNvPr>
            <p:cNvSpPr txBox="1"/>
            <p:nvPr/>
          </p:nvSpPr>
          <p:spPr>
            <a:xfrm>
              <a:off x="5729549" y="420305"/>
              <a:ext cx="5374869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Những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chiếc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bánh</a:t>
              </a:r>
            </a:p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thật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là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ngon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 !</a:t>
              </a:r>
            </a:p>
          </p:txBody>
        </p:sp>
      </p:grpSp>
      <p:pic>
        <p:nvPicPr>
          <p:cNvPr id="10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D5A6B07A-C7E8-471C-9612-CAF952A4A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67271" r="16184"/>
          <a:stretch/>
        </p:blipFill>
        <p:spPr bwMode="auto">
          <a:xfrm>
            <a:off x="-1" y="5068782"/>
            <a:ext cx="12192001" cy="24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47D67241-0058-4E6F-89F2-2E1095322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497213" y="3840577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11752D3F-563A-473A-9697-31AB0816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690314" y="352601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472112B2-53B7-4305-AE70-130AD49A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8394248" y="4264690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300B3E55-DAFE-47D8-A879-840B85669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9744071" y="4154414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EB8F4836-37DA-42E4-87EF-DFADF0A1B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73175" y="5927421"/>
            <a:ext cx="1025525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099" y="538996"/>
            <a:ext cx="10642410" cy="5586377"/>
          </a:xfrm>
          <a:prstGeom prst="rect">
            <a:avLst/>
          </a:prstGeom>
          <a:solidFill>
            <a:srgbClr val="FDF6F2"/>
          </a:solidFill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6222189"/>
            <a:ext cx="629117" cy="72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27102">
            <a:off x="403983" y="4437687"/>
            <a:ext cx="392691" cy="44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91311">
            <a:off x="3256710" y="-148675"/>
            <a:ext cx="629117" cy="720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-162433" y="752794"/>
            <a:ext cx="629117" cy="720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712751" y="2125278"/>
            <a:ext cx="314559" cy="360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257096">
            <a:off x="880786" y="-580858"/>
            <a:ext cx="1048411" cy="1199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339743">
            <a:off x="11430526" y="4062454"/>
            <a:ext cx="1048411" cy="1199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339743">
            <a:off x="76123" y="2829051"/>
            <a:ext cx="1048411" cy="1199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3174444" y="6439500"/>
            <a:ext cx="314559" cy="360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11348921" y="3248996"/>
            <a:ext cx="314559" cy="360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311854">
            <a:off x="5845329" y="-289773"/>
            <a:ext cx="875686" cy="1002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7847787" y="77583"/>
            <a:ext cx="314559" cy="3600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11587417" y="1356681"/>
            <a:ext cx="314559" cy="360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91311">
            <a:off x="9005770" y="6336645"/>
            <a:ext cx="629117" cy="720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91311">
            <a:off x="8451023" y="-782720"/>
            <a:ext cx="1069441" cy="12239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91311">
            <a:off x="11016915" y="348785"/>
            <a:ext cx="501579" cy="574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339743">
            <a:off x="5250197" y="6096706"/>
            <a:ext cx="1048411" cy="1199898"/>
          </a:xfrm>
          <a:prstGeom prst="rect">
            <a:avLst/>
          </a:prstGeom>
        </p:spPr>
      </p:pic>
      <p:pic>
        <p:nvPicPr>
          <p:cNvPr id="23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2B79CB84-8336-46E1-B87A-1E6D76E82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DDFD4"/>
              </a:clrFrom>
              <a:clrTo>
                <a:srgbClr val="FDDFD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846" b="91298" l="19509" r="91044">
                        <a14:foregroundMark x1="52310" y1="7846" x2="52310" y2="7846"/>
                        <a14:foregroundMark x1="49401" y1="91298" x2="49401" y2="91298"/>
                        <a14:backgroundMark x1="71592" y1="26106" x2="72904" y2="58702"/>
                        <a14:backgroundMark x1="26469" y1="23181" x2="22875" y2="37233"/>
                        <a14:backgroundMark x1="22875" y1="37233" x2="23788" y2="57632"/>
                        <a14:backgroundMark x1="23788" y1="57632" x2="41643" y2="84379"/>
                        <a14:backgroundMark x1="41643" y1="84379" x2="41072" y2="87019"/>
                        <a14:backgroundMark x1="57273" y1="85735" x2="55448" y2="93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3148" r="27092"/>
          <a:stretch/>
        </p:blipFill>
        <p:spPr bwMode="auto">
          <a:xfrm>
            <a:off x="-878717" y="1808700"/>
            <a:ext cx="3775795" cy="54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2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91311">
            <a:off x="10700820" y="5663516"/>
            <a:ext cx="1069441" cy="1223967"/>
          </a:xfrm>
          <a:prstGeom prst="rect">
            <a:avLst/>
          </a:prstGeom>
        </p:spPr>
      </p:pic>
      <p:sp>
        <p:nvSpPr>
          <p:cNvPr id="25" name="文本框 32">
            <a:extLst>
              <a:ext uri="{FF2B5EF4-FFF2-40B4-BE49-F238E27FC236}">
                <a16:creationId xmlns:a16="http://schemas.microsoft.com/office/drawing/2014/main" id="{3625C243-1058-4B47-86EA-20CFF4F4624D}"/>
              </a:ext>
            </a:extLst>
          </p:cNvPr>
          <p:cNvSpPr txBox="1"/>
          <p:nvPr/>
        </p:nvSpPr>
        <p:spPr>
          <a:xfrm>
            <a:off x="2906543" y="2447479"/>
            <a:ext cx="7292228" cy="1688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653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B19E856B-F65C-FE69-6508-E75078D52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27459"/>
              </p:ext>
            </p:extLst>
          </p:nvPr>
        </p:nvGraphicFramePr>
        <p:xfrm>
          <a:off x="542926" y="1129030"/>
          <a:ext cx="11344272" cy="52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4">
                  <a:extLst>
                    <a:ext uri="{9D8B030D-6E8A-4147-A177-3AD203B41FA5}">
                      <a16:colId xmlns:a16="http://schemas.microsoft.com/office/drawing/2014/main" val="316685527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3817369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13886811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04299381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341820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1129202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41526334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3138940095"/>
                    </a:ext>
                  </a:extLst>
                </a:gridCol>
                <a:gridCol w="2781298">
                  <a:extLst>
                    <a:ext uri="{9D8B030D-6E8A-4147-A177-3AD203B41FA5}">
                      <a16:colId xmlns:a16="http://schemas.microsoft.com/office/drawing/2014/main" val="3995614941"/>
                    </a:ext>
                  </a:extLst>
                </a:gridCol>
              </a:tblGrid>
              <a:tr h="504825"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5869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7732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3 274 685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0" i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Ba triệu hai trăm bảy mươi tư nghìn sáu trăm tám mươi lăm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879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42319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7228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54275"/>
                  </a:ext>
                </a:extLst>
              </a:tr>
            </a:tbl>
          </a:graphicData>
        </a:graphic>
      </p:graphicFrame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2D1A8DCF-25E1-75D8-F15A-61235DDD9135}"/>
              </a:ext>
            </a:extLst>
          </p:cNvPr>
          <p:cNvSpPr/>
          <p:nvPr/>
        </p:nvSpPr>
        <p:spPr>
          <a:xfrm>
            <a:off x="7239000" y="360997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1 621 494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8BD1D400-69FC-3B84-0F62-80A3EF71C175}"/>
              </a:ext>
            </a:extLst>
          </p:cNvPr>
          <p:cNvSpPr/>
          <p:nvPr/>
        </p:nvSpPr>
        <p:spPr>
          <a:xfrm>
            <a:off x="9229725" y="3667125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sáu trăm hai mươi mốt nghìn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trăm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E8A9AD0-2175-39C3-ADF0-E2E5F3FD6C51}"/>
              </a:ext>
            </a:extLst>
          </p:cNvPr>
          <p:cNvSpPr/>
          <p:nvPr/>
        </p:nvSpPr>
        <p:spPr>
          <a:xfrm>
            <a:off x="7258050" y="452437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2 760 053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571F686-C4C2-51F0-8BC4-0183349B7E09}"/>
              </a:ext>
            </a:extLst>
          </p:cNvPr>
          <p:cNvSpPr/>
          <p:nvPr/>
        </p:nvSpPr>
        <p:spPr>
          <a:xfrm>
            <a:off x="9277350" y="4629150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triệu bảy trăm sáu mươi nghìn không trăm năm mươi ba.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1987222C-4DEE-BE60-5B5B-CD0F0BB2AD27}"/>
              </a:ext>
            </a:extLst>
          </p:cNvPr>
          <p:cNvSpPr/>
          <p:nvPr/>
        </p:nvSpPr>
        <p:spPr>
          <a:xfrm>
            <a:off x="7181850" y="549592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381 005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34EF1330-7A88-FF77-E8E6-258D7ED21445}"/>
              </a:ext>
            </a:extLst>
          </p:cNvPr>
          <p:cNvSpPr/>
          <p:nvPr/>
        </p:nvSpPr>
        <p:spPr>
          <a:xfrm>
            <a:off x="9334500" y="5591175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tám mươi mốt nghìn không trăm linh năm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772</Words>
  <Application>Microsoft Office PowerPoint</Application>
  <PresentationFormat>Widescreen</PresentationFormat>
  <Paragraphs>191</Paragraphs>
  <Slides>18</Slides>
  <Notes>18</Notes>
  <HiddenSlides>0</HiddenSlides>
  <MMClips>16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Microsoft YaHei</vt:lpstr>
      <vt:lpstr>宋体</vt:lpstr>
      <vt:lpstr>Arial</vt:lpstr>
      <vt:lpstr>Calibri</vt:lpstr>
      <vt:lpstr>Calibri Light</vt:lpstr>
      <vt:lpstr>Cambria</vt:lpstr>
      <vt:lpstr>等线</vt:lpstr>
      <vt:lpstr>Tahoma</vt:lpstr>
      <vt:lpstr>Times New Roman</vt:lpstr>
      <vt:lpstr>Tw Cen MT</vt:lpstr>
      <vt:lpstr>UTM Avo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2025-01-07T08:54:02Z</dcterms:modified>
</cp:coreProperties>
</file>