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8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FEC7-BA08-409E-BBF9-DF4D418FB5E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2B53D-6727-4899-B449-1B00D8AEE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4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657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298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017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87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503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231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158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23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145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401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028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169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886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116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68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48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273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368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326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14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8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2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4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1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5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8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2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9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0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B22DE-DBB2-4CAF-97BA-AC182AA83E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4" name="图片 3" descr="4 (10)"/>
          <p:cNvPicPr>
            <a:picLocks noChangeAspect="1"/>
          </p:cNvPicPr>
          <p:nvPr/>
        </p:nvPicPr>
        <p:blipFill>
          <a:blip r:embed="rId4"/>
          <a:srcRect r="15528"/>
          <a:stretch>
            <a:fillRect/>
          </a:stretch>
        </p:blipFill>
        <p:spPr>
          <a:xfrm>
            <a:off x="2091690" y="0"/>
            <a:ext cx="10118725" cy="5704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AEA613-C42E-7D68-0236-C088C02EFE43}"/>
              </a:ext>
            </a:extLst>
          </p:cNvPr>
          <p:cNvSpPr txBox="1"/>
          <p:nvPr/>
        </p:nvSpPr>
        <p:spPr>
          <a:xfrm>
            <a:off x="3200400" y="1978641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KHỞI ĐỘNG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1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6B021285-79EA-7A54-B22D-FABA3C9B80CC}"/>
              </a:ext>
            </a:extLst>
          </p:cNvPr>
          <p:cNvSpPr/>
          <p:nvPr/>
        </p:nvSpPr>
        <p:spPr>
          <a:xfrm>
            <a:off x="265176" y="292608"/>
            <a:ext cx="11823192" cy="6355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5" name="组合 40">
            <a:extLst>
              <a:ext uri="{FF2B5EF4-FFF2-40B4-BE49-F238E27FC236}">
                <a16:creationId xmlns:a16="http://schemas.microsoft.com/office/drawing/2014/main" id="{0C56A2CB-FB94-0D94-899A-90FC993D0982}"/>
              </a:ext>
            </a:extLst>
          </p:cNvPr>
          <p:cNvGrpSpPr/>
          <p:nvPr/>
        </p:nvGrpSpPr>
        <p:grpSpPr>
          <a:xfrm>
            <a:off x="715467" y="373997"/>
            <a:ext cx="10156750" cy="1116068"/>
            <a:chOff x="3215622" y="1936016"/>
            <a:chExt cx="10156750" cy="1116068"/>
          </a:xfrm>
        </p:grpSpPr>
        <p:sp>
          <p:nvSpPr>
            <p:cNvPr id="7" name="文本框 42">
              <a:extLst>
                <a:ext uri="{FF2B5EF4-FFF2-40B4-BE49-F238E27FC236}">
                  <a16:creationId xmlns:a16="http://schemas.microsoft.com/office/drawing/2014/main" id="{F1FA5C90-182F-0131-EA13-3C8E1DA33E13}"/>
                </a:ext>
              </a:extLst>
            </p:cNvPr>
            <p:cNvSpPr txBox="1"/>
            <p:nvPr/>
          </p:nvSpPr>
          <p:spPr>
            <a:xfrm>
              <a:off x="4203286" y="1996476"/>
              <a:ext cx="9169086" cy="105560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b. Kể tên những bài đọc chưa được nhắc đến trong hai chủ điểm trên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" name="椭圆 45">
              <a:extLst>
                <a:ext uri="{FF2B5EF4-FFF2-40B4-BE49-F238E27FC236}">
                  <a16:creationId xmlns:a16="http://schemas.microsoft.com/office/drawing/2014/main" id="{1B98B285-B967-022C-6EAB-745D49F2F806}"/>
                </a:ext>
              </a:extLst>
            </p:cNvPr>
            <p:cNvSpPr/>
            <p:nvPr/>
          </p:nvSpPr>
          <p:spPr>
            <a:xfrm>
              <a:off x="3215622" y="1936016"/>
              <a:ext cx="999934" cy="99993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+mn-ea"/>
                </a:rPr>
                <a:t>2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Normal" panose="020B0400000000000000" pitchFamily="34" charset="-122"/>
                <a:cs typeface="+mn-cs"/>
                <a:sym typeface="+mn-ea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81FC9CE-422C-5E5A-B7E0-84312DAD8D40}"/>
              </a:ext>
            </a:extLst>
          </p:cNvPr>
          <p:cNvGrpSpPr/>
          <p:nvPr/>
        </p:nvGrpSpPr>
        <p:grpSpPr>
          <a:xfrm>
            <a:off x="619396" y="1479448"/>
            <a:ext cx="3170786" cy="989433"/>
            <a:chOff x="708989" y="1991807"/>
            <a:chExt cx="3170786" cy="989433"/>
          </a:xfrm>
        </p:grpSpPr>
        <p:sp>
          <p:nvSpPr>
            <p:cNvPr id="10" name="Snip and Round Single Corner Rectangle 12">
              <a:extLst>
                <a:ext uri="{FF2B5EF4-FFF2-40B4-BE49-F238E27FC236}">
                  <a16:creationId xmlns:a16="http://schemas.microsoft.com/office/drawing/2014/main" id="{D07B4EF4-3507-32D3-A749-BE82DB100148}"/>
                </a:ext>
              </a:extLst>
            </p:cNvPr>
            <p:cNvSpPr/>
            <p:nvPr/>
          </p:nvSpPr>
          <p:spPr>
            <a:xfrm>
              <a:off x="1087418" y="2228836"/>
              <a:ext cx="2792357" cy="752404"/>
            </a:xfrm>
            <a:prstGeom prst="snipRoundRect">
              <a:avLst/>
            </a:prstGeom>
            <a:solidFill>
              <a:schemeClr val="accent2"/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Vẽ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màu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1" name="椭圆 18">
              <a:extLst>
                <a:ext uri="{FF2B5EF4-FFF2-40B4-BE49-F238E27FC236}">
                  <a16:creationId xmlns:a16="http://schemas.microsoft.com/office/drawing/2014/main" id="{5C596E4B-C89D-72C5-E03F-C5CDEF8FCF10}"/>
                </a:ext>
              </a:extLst>
            </p:cNvPr>
            <p:cNvSpPr/>
            <p:nvPr/>
          </p:nvSpPr>
          <p:spPr>
            <a:xfrm>
              <a:off x="708989" y="1991807"/>
              <a:ext cx="635000" cy="635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95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思源黑体 CN Regular" panose="020B0500000000000000" pitchFamily="34" charset="-122"/>
                </a:rPr>
                <a:t>1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5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思源黑体 CN Regular" panose="020B0500000000000000" pitchFamily="34" charset="-122"/>
                <a:cs typeface="+mn-cs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DBF3CD-6D9D-FE53-4929-4B031A50F7EE}"/>
              </a:ext>
            </a:extLst>
          </p:cNvPr>
          <p:cNvGrpSpPr/>
          <p:nvPr/>
        </p:nvGrpSpPr>
        <p:grpSpPr>
          <a:xfrm>
            <a:off x="4359292" y="1470304"/>
            <a:ext cx="3170786" cy="1208887"/>
            <a:chOff x="708989" y="1991807"/>
            <a:chExt cx="3170786" cy="1208887"/>
          </a:xfrm>
        </p:grpSpPr>
        <p:sp>
          <p:nvSpPr>
            <p:cNvPr id="13" name="Snip and Round Single Corner Rectangle 12">
              <a:extLst>
                <a:ext uri="{FF2B5EF4-FFF2-40B4-BE49-F238E27FC236}">
                  <a16:creationId xmlns:a16="http://schemas.microsoft.com/office/drawing/2014/main" id="{09D4C732-DBE8-683B-7B5A-FFAB7A056C6E}"/>
                </a:ext>
              </a:extLst>
            </p:cNvPr>
            <p:cNvSpPr/>
            <p:nvPr/>
          </p:nvSpPr>
          <p:spPr>
            <a:xfrm>
              <a:off x="1087418" y="2228835"/>
              <a:ext cx="2792357" cy="971859"/>
            </a:xfrm>
            <a:prstGeom prst="snipRoundRect">
              <a:avLst/>
            </a:prstGeom>
            <a:solidFill>
              <a:schemeClr val="accent2"/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Thanh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âm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núi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4" name="椭圆 18">
              <a:extLst>
                <a:ext uri="{FF2B5EF4-FFF2-40B4-BE49-F238E27FC236}">
                  <a16:creationId xmlns:a16="http://schemas.microsoft.com/office/drawing/2014/main" id="{60929882-8C41-AC94-E22C-EB29DA99E28A}"/>
                </a:ext>
              </a:extLst>
            </p:cNvPr>
            <p:cNvSpPr/>
            <p:nvPr/>
          </p:nvSpPr>
          <p:spPr>
            <a:xfrm>
              <a:off x="708989" y="1991807"/>
              <a:ext cx="635000" cy="635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95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思源黑体 CN Regular" panose="020B0500000000000000" pitchFamily="34" charset="-122"/>
                </a:rPr>
                <a:t>2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5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思源黑体 CN Regular" panose="020B0500000000000000" pitchFamily="34" charset="-122"/>
                <a:cs typeface="+mn-cs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FA49B9-456D-573D-199D-2B678646EA8B}"/>
              </a:ext>
            </a:extLst>
          </p:cNvPr>
          <p:cNvGrpSpPr/>
          <p:nvPr/>
        </p:nvGrpSpPr>
        <p:grpSpPr>
          <a:xfrm>
            <a:off x="8071756" y="1479448"/>
            <a:ext cx="3170786" cy="1208887"/>
            <a:chOff x="708989" y="1991807"/>
            <a:chExt cx="3170786" cy="1208887"/>
          </a:xfrm>
        </p:grpSpPr>
        <p:sp>
          <p:nvSpPr>
            <p:cNvPr id="16" name="Snip and Round Single Corner Rectangle 12">
              <a:extLst>
                <a:ext uri="{FF2B5EF4-FFF2-40B4-BE49-F238E27FC236}">
                  <a16:creationId xmlns:a16="http://schemas.microsoft.com/office/drawing/2014/main" id="{A39E50BF-690B-2B8C-50D9-66E0F237BB52}"/>
                </a:ext>
              </a:extLst>
            </p:cNvPr>
            <p:cNvSpPr/>
            <p:nvPr/>
          </p:nvSpPr>
          <p:spPr>
            <a:xfrm>
              <a:off x="1087418" y="2228835"/>
              <a:ext cx="2792357" cy="971859"/>
            </a:xfrm>
            <a:prstGeom prst="snipRoundRect">
              <a:avLst/>
            </a:prstGeom>
            <a:solidFill>
              <a:schemeClr val="accent2"/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Làm thỏ con bằng giấy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7" name="椭圆 18">
              <a:extLst>
                <a:ext uri="{FF2B5EF4-FFF2-40B4-BE49-F238E27FC236}">
                  <a16:creationId xmlns:a16="http://schemas.microsoft.com/office/drawing/2014/main" id="{23348109-7E9B-735E-3D87-F36CD3C5E14A}"/>
                </a:ext>
              </a:extLst>
            </p:cNvPr>
            <p:cNvSpPr/>
            <p:nvPr/>
          </p:nvSpPr>
          <p:spPr>
            <a:xfrm>
              <a:off x="708989" y="1991807"/>
              <a:ext cx="635000" cy="635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95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思源黑体 CN Regular" panose="020B0500000000000000" pitchFamily="34" charset="-122"/>
                </a:rPr>
                <a:t>3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5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思源黑体 CN Regular" panose="020B0500000000000000" pitchFamily="34" charset="-122"/>
                <a:cs typeface="+mn-cs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8C02E23-958C-326F-E894-F6D72896C002}"/>
              </a:ext>
            </a:extLst>
          </p:cNvPr>
          <p:cNvGrpSpPr/>
          <p:nvPr/>
        </p:nvGrpSpPr>
        <p:grpSpPr>
          <a:xfrm>
            <a:off x="372508" y="2805328"/>
            <a:ext cx="3413108" cy="1208887"/>
            <a:chOff x="708989" y="1991807"/>
            <a:chExt cx="3413108" cy="1208887"/>
          </a:xfrm>
        </p:grpSpPr>
        <p:sp>
          <p:nvSpPr>
            <p:cNvPr id="19" name="Snip and Round Single Corner Rectangle 12">
              <a:extLst>
                <a:ext uri="{FF2B5EF4-FFF2-40B4-BE49-F238E27FC236}">
                  <a16:creationId xmlns:a16="http://schemas.microsoft.com/office/drawing/2014/main" id="{4697E74E-3BD5-77D0-7FEA-813CD5999CB6}"/>
                </a:ext>
              </a:extLst>
            </p:cNvPr>
            <p:cNvSpPr/>
            <p:nvPr/>
          </p:nvSpPr>
          <p:spPr>
            <a:xfrm>
              <a:off x="1087418" y="2228835"/>
              <a:ext cx="3034679" cy="971859"/>
            </a:xfrm>
            <a:prstGeom prst="snipRoundRect">
              <a:avLst/>
            </a:prstGeom>
            <a:solidFill>
              <a:schemeClr val="accent2"/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Bét-tô-ven và bản xô-nát “Ánh trăng”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0" name="椭圆 18">
              <a:extLst>
                <a:ext uri="{FF2B5EF4-FFF2-40B4-BE49-F238E27FC236}">
                  <a16:creationId xmlns:a16="http://schemas.microsoft.com/office/drawing/2014/main" id="{9EE2E8E3-59EB-075E-323B-0549D28BF92C}"/>
                </a:ext>
              </a:extLst>
            </p:cNvPr>
            <p:cNvSpPr/>
            <p:nvPr/>
          </p:nvSpPr>
          <p:spPr>
            <a:xfrm>
              <a:off x="708989" y="1991807"/>
              <a:ext cx="635000" cy="635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95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思源黑体 CN Regular" panose="020B0500000000000000" pitchFamily="34" charset="-122"/>
                </a:rPr>
                <a:t>4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5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思源黑体 CN Regular" panose="020B0500000000000000" pitchFamily="34" charset="-122"/>
                <a:cs typeface="+mn-cs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63F7B09-3A93-2344-AFD8-B48790586EA6}"/>
              </a:ext>
            </a:extLst>
          </p:cNvPr>
          <p:cNvGrpSpPr/>
          <p:nvPr/>
        </p:nvGrpSpPr>
        <p:grpSpPr>
          <a:xfrm>
            <a:off x="4286140" y="2823616"/>
            <a:ext cx="3403964" cy="1208887"/>
            <a:chOff x="708989" y="1991807"/>
            <a:chExt cx="3403964" cy="1208887"/>
          </a:xfrm>
        </p:grpSpPr>
        <p:sp>
          <p:nvSpPr>
            <p:cNvPr id="22" name="Snip and Round Single Corner Rectangle 12">
              <a:extLst>
                <a:ext uri="{FF2B5EF4-FFF2-40B4-BE49-F238E27FC236}">
                  <a16:creationId xmlns:a16="http://schemas.microsoft.com/office/drawing/2014/main" id="{259F9F5A-E11F-DAF0-0331-42F5738C870B}"/>
                </a:ext>
              </a:extLst>
            </p:cNvPr>
            <p:cNvSpPr/>
            <p:nvPr/>
          </p:nvSpPr>
          <p:spPr>
            <a:xfrm>
              <a:off x="1087418" y="2228835"/>
              <a:ext cx="3025535" cy="971859"/>
            </a:xfrm>
            <a:prstGeom prst="snipRoundRect">
              <a:avLst/>
            </a:prstGeom>
            <a:solidFill>
              <a:schemeClr val="accent2"/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Người tìm đường lên các vì sao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3" name="椭圆 18">
              <a:extLst>
                <a:ext uri="{FF2B5EF4-FFF2-40B4-BE49-F238E27FC236}">
                  <a16:creationId xmlns:a16="http://schemas.microsoft.com/office/drawing/2014/main" id="{A96C209A-BF2B-7402-41C7-23E22A552CD0}"/>
                </a:ext>
              </a:extLst>
            </p:cNvPr>
            <p:cNvSpPr/>
            <p:nvPr/>
          </p:nvSpPr>
          <p:spPr>
            <a:xfrm>
              <a:off x="708989" y="1991807"/>
              <a:ext cx="635000" cy="635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95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思源黑体 CN Regular" panose="020B0500000000000000" pitchFamily="34" charset="-122"/>
                </a:rPr>
                <a:t>5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5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思源黑体 CN Regular" panose="020B0500000000000000" pitchFamily="34" charset="-122"/>
                <a:cs typeface="+mn-cs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57E4402-B1FC-11C4-79DE-FF4292971395}"/>
              </a:ext>
            </a:extLst>
          </p:cNvPr>
          <p:cNvGrpSpPr/>
          <p:nvPr/>
        </p:nvGrpSpPr>
        <p:grpSpPr>
          <a:xfrm>
            <a:off x="8071756" y="2878480"/>
            <a:ext cx="3403964" cy="1208887"/>
            <a:chOff x="708989" y="1991807"/>
            <a:chExt cx="3403964" cy="1208887"/>
          </a:xfrm>
        </p:grpSpPr>
        <p:sp>
          <p:nvSpPr>
            <p:cNvPr id="25" name="Snip and Round Single Corner Rectangle 12">
              <a:extLst>
                <a:ext uri="{FF2B5EF4-FFF2-40B4-BE49-F238E27FC236}">
                  <a16:creationId xmlns:a16="http://schemas.microsoft.com/office/drawing/2014/main" id="{E9A1943B-DAEB-B6EE-0796-F01D2BEBB535}"/>
                </a:ext>
              </a:extLst>
            </p:cNvPr>
            <p:cNvSpPr/>
            <p:nvPr/>
          </p:nvSpPr>
          <p:spPr>
            <a:xfrm>
              <a:off x="1087418" y="2228835"/>
              <a:ext cx="3025535" cy="971859"/>
            </a:xfrm>
            <a:prstGeom prst="snipRoundRect">
              <a:avLst/>
            </a:prstGeom>
            <a:solidFill>
              <a:schemeClr val="accent2"/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Bay cùng ước mơ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6" name="椭圆 18">
              <a:extLst>
                <a:ext uri="{FF2B5EF4-FFF2-40B4-BE49-F238E27FC236}">
                  <a16:creationId xmlns:a16="http://schemas.microsoft.com/office/drawing/2014/main" id="{2D49DA38-E178-6C5A-24DC-2D7C4439BC33}"/>
                </a:ext>
              </a:extLst>
            </p:cNvPr>
            <p:cNvSpPr/>
            <p:nvPr/>
          </p:nvSpPr>
          <p:spPr>
            <a:xfrm>
              <a:off x="708989" y="1991807"/>
              <a:ext cx="635000" cy="635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95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思源黑体 CN Regular" panose="020B0500000000000000" pitchFamily="34" charset="-122"/>
                </a:rPr>
                <a:t>6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5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思源黑体 CN Regular" panose="020B0500000000000000" pitchFamily="34" charset="-122"/>
                <a:cs typeface="+mn-cs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B2557F6-F4CA-FAF3-58AB-F0560479F138}"/>
              </a:ext>
            </a:extLst>
          </p:cNvPr>
          <p:cNvGrpSpPr/>
          <p:nvPr/>
        </p:nvGrpSpPr>
        <p:grpSpPr>
          <a:xfrm>
            <a:off x="354220" y="4350664"/>
            <a:ext cx="3413108" cy="1208887"/>
            <a:chOff x="708989" y="1991807"/>
            <a:chExt cx="3413108" cy="1208887"/>
          </a:xfrm>
        </p:grpSpPr>
        <p:sp>
          <p:nvSpPr>
            <p:cNvPr id="28" name="Snip and Round Single Corner Rectangle 12">
              <a:extLst>
                <a:ext uri="{FF2B5EF4-FFF2-40B4-BE49-F238E27FC236}">
                  <a16:creationId xmlns:a16="http://schemas.microsoft.com/office/drawing/2014/main" id="{C39DE7FC-CAB6-0D18-A38B-BDFE14ED1D73}"/>
                </a:ext>
              </a:extLst>
            </p:cNvPr>
            <p:cNvSpPr/>
            <p:nvPr/>
          </p:nvSpPr>
          <p:spPr>
            <a:xfrm>
              <a:off x="1087418" y="2228835"/>
              <a:ext cx="3034679" cy="971859"/>
            </a:xfrm>
            <a:prstGeom prst="snipRoundRect">
              <a:avLst/>
            </a:prstGeom>
            <a:solidFill>
              <a:schemeClr val="accent2"/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Bốn mùa mơ ước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9" name="椭圆 18">
              <a:extLst>
                <a:ext uri="{FF2B5EF4-FFF2-40B4-BE49-F238E27FC236}">
                  <a16:creationId xmlns:a16="http://schemas.microsoft.com/office/drawing/2014/main" id="{66E4CCE7-1D28-B3A8-5424-FD15AF241AFD}"/>
                </a:ext>
              </a:extLst>
            </p:cNvPr>
            <p:cNvSpPr/>
            <p:nvPr/>
          </p:nvSpPr>
          <p:spPr>
            <a:xfrm>
              <a:off x="708989" y="1991807"/>
              <a:ext cx="635000" cy="635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95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思源黑体 CN Regular" panose="020B0500000000000000" pitchFamily="34" charset="-122"/>
                </a:rPr>
                <a:t>7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5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思源黑体 CN Regular" panose="020B0500000000000000" pitchFamily="34" charset="-122"/>
                <a:cs typeface="+mn-cs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4B62E0D-A316-F70E-795A-E8D5C9FD7ED9}"/>
              </a:ext>
            </a:extLst>
          </p:cNvPr>
          <p:cNvGrpSpPr/>
          <p:nvPr/>
        </p:nvGrpSpPr>
        <p:grpSpPr>
          <a:xfrm>
            <a:off x="4395868" y="4122064"/>
            <a:ext cx="3413108" cy="1208887"/>
            <a:chOff x="708989" y="1991807"/>
            <a:chExt cx="3413108" cy="1208887"/>
          </a:xfrm>
        </p:grpSpPr>
        <p:sp>
          <p:nvSpPr>
            <p:cNvPr id="31" name="Snip and Round Single Corner Rectangle 12">
              <a:extLst>
                <a:ext uri="{FF2B5EF4-FFF2-40B4-BE49-F238E27FC236}">
                  <a16:creationId xmlns:a16="http://schemas.microsoft.com/office/drawing/2014/main" id="{97CA1F75-4A4D-1D48-640F-C7750D518E61}"/>
                </a:ext>
              </a:extLst>
            </p:cNvPr>
            <p:cNvSpPr/>
            <p:nvPr/>
          </p:nvSpPr>
          <p:spPr>
            <a:xfrm>
              <a:off x="1087418" y="2228835"/>
              <a:ext cx="3034679" cy="971859"/>
            </a:xfrm>
            <a:prstGeom prst="snipRoundRect">
              <a:avLst/>
            </a:prstGeom>
            <a:solidFill>
              <a:schemeClr val="accent2"/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Cánh chim nhỏ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2" name="椭圆 18">
              <a:extLst>
                <a:ext uri="{FF2B5EF4-FFF2-40B4-BE49-F238E27FC236}">
                  <a16:creationId xmlns:a16="http://schemas.microsoft.com/office/drawing/2014/main" id="{40B6DEDB-AA22-EBDF-AA63-3C4810EAF689}"/>
                </a:ext>
              </a:extLst>
            </p:cNvPr>
            <p:cNvSpPr/>
            <p:nvPr/>
          </p:nvSpPr>
          <p:spPr>
            <a:xfrm>
              <a:off x="708989" y="1991807"/>
              <a:ext cx="635000" cy="635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95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思源黑体 CN Regular" panose="020B0500000000000000" pitchFamily="34" charset="-122"/>
                </a:rPr>
                <a:t>8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5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思源黑体 CN Regular" panose="020B0500000000000000" pitchFamily="34" charset="-122"/>
                <a:cs typeface="+mn-cs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91288B9-2E41-AEE4-1CB4-0C5BADD197C2}"/>
              </a:ext>
            </a:extLst>
          </p:cNvPr>
          <p:cNvGrpSpPr/>
          <p:nvPr/>
        </p:nvGrpSpPr>
        <p:grpSpPr>
          <a:xfrm>
            <a:off x="8044324" y="4396384"/>
            <a:ext cx="3413108" cy="1208887"/>
            <a:chOff x="708989" y="1991807"/>
            <a:chExt cx="3413108" cy="1208887"/>
          </a:xfrm>
        </p:grpSpPr>
        <p:sp>
          <p:nvSpPr>
            <p:cNvPr id="34" name="Snip and Round Single Corner Rectangle 12">
              <a:extLst>
                <a:ext uri="{FF2B5EF4-FFF2-40B4-BE49-F238E27FC236}">
                  <a16:creationId xmlns:a16="http://schemas.microsoft.com/office/drawing/2014/main" id="{89B867A8-DAA1-1506-EFBD-140B7E12B786}"/>
                </a:ext>
              </a:extLst>
            </p:cNvPr>
            <p:cNvSpPr/>
            <p:nvPr/>
          </p:nvSpPr>
          <p:spPr>
            <a:xfrm>
              <a:off x="1087418" y="2228835"/>
              <a:ext cx="3034679" cy="971859"/>
            </a:xfrm>
            <a:prstGeom prst="snipRoundRect">
              <a:avLst/>
            </a:prstGeom>
            <a:solidFill>
              <a:schemeClr val="accent2"/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Con trai người làm vườn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5" name="椭圆 18">
              <a:extLst>
                <a:ext uri="{FF2B5EF4-FFF2-40B4-BE49-F238E27FC236}">
                  <a16:creationId xmlns:a16="http://schemas.microsoft.com/office/drawing/2014/main" id="{3D028C81-406E-F15C-79A3-E75D3149BC5E}"/>
                </a:ext>
              </a:extLst>
            </p:cNvPr>
            <p:cNvSpPr/>
            <p:nvPr/>
          </p:nvSpPr>
          <p:spPr>
            <a:xfrm>
              <a:off x="708989" y="1991807"/>
              <a:ext cx="635000" cy="635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95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思源黑体 CN Regular" panose="020B0500000000000000" pitchFamily="34" charset="-122"/>
                </a:rPr>
                <a:t>9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5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思源黑体 CN Regular" panose="020B0500000000000000" pitchFamily="34" charset="-122"/>
                <a:cs typeface="+mn-cs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6B664B-384A-8B73-4C38-200175D802F8}"/>
              </a:ext>
            </a:extLst>
          </p:cNvPr>
          <p:cNvGrpSpPr/>
          <p:nvPr/>
        </p:nvGrpSpPr>
        <p:grpSpPr>
          <a:xfrm>
            <a:off x="3995928" y="5338216"/>
            <a:ext cx="3721608" cy="1208887"/>
            <a:chOff x="400489" y="1991807"/>
            <a:chExt cx="3721608" cy="1208887"/>
          </a:xfrm>
        </p:grpSpPr>
        <p:sp>
          <p:nvSpPr>
            <p:cNvPr id="37" name="Snip and Round Single Corner Rectangle 12">
              <a:extLst>
                <a:ext uri="{FF2B5EF4-FFF2-40B4-BE49-F238E27FC236}">
                  <a16:creationId xmlns:a16="http://schemas.microsoft.com/office/drawing/2014/main" id="{B900C540-1503-E15B-661D-D46B5B07B300}"/>
                </a:ext>
              </a:extLst>
            </p:cNvPr>
            <p:cNvSpPr/>
            <p:nvPr/>
          </p:nvSpPr>
          <p:spPr>
            <a:xfrm>
              <a:off x="1087418" y="2228835"/>
              <a:ext cx="3034679" cy="971859"/>
            </a:xfrm>
            <a:prstGeom prst="snipRoundRect">
              <a:avLst/>
            </a:prstGeom>
            <a:solidFill>
              <a:schemeClr val="accent2"/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Nếu chúng mình có phép lạ.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8" name="椭圆 18">
              <a:extLst>
                <a:ext uri="{FF2B5EF4-FFF2-40B4-BE49-F238E27FC236}">
                  <a16:creationId xmlns:a16="http://schemas.microsoft.com/office/drawing/2014/main" id="{9687D818-773D-5849-3D8A-67C39DDECA16}"/>
                </a:ext>
              </a:extLst>
            </p:cNvPr>
            <p:cNvSpPr/>
            <p:nvPr/>
          </p:nvSpPr>
          <p:spPr>
            <a:xfrm>
              <a:off x="400489" y="1991807"/>
              <a:ext cx="943500" cy="635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95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思源黑体 CN Regular" panose="020B0500000000000000" pitchFamily="34" charset="-122"/>
                </a:rPr>
                <a:t>10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5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思源黑体 CN Regular" panose="020B0500000000000000" pitchFamily="34" charset="-122"/>
                <a:cs typeface="+mn-cs"/>
                <a:sym typeface="思源黑体 CN Regular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408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4" name="组合 39">
            <a:extLst>
              <a:ext uri="{FF2B5EF4-FFF2-40B4-BE49-F238E27FC236}">
                <a16:creationId xmlns:a16="http://schemas.microsoft.com/office/drawing/2014/main" id="{D3AD4626-C549-D9AF-7706-5E0795BB1C7E}"/>
              </a:ext>
            </a:extLst>
          </p:cNvPr>
          <p:cNvGrpSpPr/>
          <p:nvPr/>
        </p:nvGrpSpPr>
        <p:grpSpPr>
          <a:xfrm>
            <a:off x="726347" y="270814"/>
            <a:ext cx="11033530" cy="1627874"/>
            <a:chOff x="225393" y="3330260"/>
            <a:chExt cx="11033530" cy="1627874"/>
          </a:xfrm>
        </p:grpSpPr>
        <p:grpSp>
          <p:nvGrpSpPr>
            <p:cNvPr id="5" name="组合 40">
              <a:extLst>
                <a:ext uri="{FF2B5EF4-FFF2-40B4-BE49-F238E27FC236}">
                  <a16:creationId xmlns:a16="http://schemas.microsoft.com/office/drawing/2014/main" id="{3901A7AB-09BD-07F4-8D52-EAA55E243666}"/>
                </a:ext>
              </a:extLst>
            </p:cNvPr>
            <p:cNvGrpSpPr/>
            <p:nvPr/>
          </p:nvGrpSpPr>
          <p:grpSpPr>
            <a:xfrm>
              <a:off x="225393" y="3330260"/>
              <a:ext cx="11033530" cy="1464231"/>
              <a:chOff x="3087606" y="1996476"/>
              <a:chExt cx="11033530" cy="1464231"/>
            </a:xfrm>
          </p:grpSpPr>
          <p:sp>
            <p:nvSpPr>
              <p:cNvPr id="8" name="文本框 42">
                <a:extLst>
                  <a:ext uri="{FF2B5EF4-FFF2-40B4-BE49-F238E27FC236}">
                    <a16:creationId xmlns:a16="http://schemas.microsoft.com/office/drawing/2014/main" id="{165A8DD9-A760-A864-843D-BE85B5996674}"/>
                  </a:ext>
                </a:extLst>
              </p:cNvPr>
              <p:cNvSpPr txBox="1"/>
              <p:nvPr/>
            </p:nvSpPr>
            <p:spPr>
              <a:xfrm>
                <a:off x="4203285" y="1996476"/>
                <a:ext cx="9917851" cy="1464231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>
                  <a:defRPr sz="8000">
                    <a:solidFill>
                      <a:schemeClr val="bg1"/>
                    </a:solidFill>
                    <a:effectLst>
                      <a:outerShdw blurRad="101600" dist="165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宋体" panose="02010600040101010101" pitchFamily="2" charset="-122"/>
                    <a:ea typeface="华文宋体" panose="02010600040101010101" pitchFamily="2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0A6A2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Đọc 1 bài trong các chủ điểm đã học và trả lời câu hỏi.</a:t>
                </a:r>
                <a:endPara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0A6A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Normal" panose="020B04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" name="椭圆 45">
                <a:extLst>
                  <a:ext uri="{FF2B5EF4-FFF2-40B4-BE49-F238E27FC236}">
                    <a16:creationId xmlns:a16="http://schemas.microsoft.com/office/drawing/2014/main" id="{3B0E6499-1B1A-2F22-D92E-4BB72EC17AFE}"/>
                  </a:ext>
                </a:extLst>
              </p:cNvPr>
              <p:cNvSpPr/>
              <p:nvPr/>
            </p:nvSpPr>
            <p:spPr>
              <a:xfrm>
                <a:off x="3087606" y="2228624"/>
                <a:ext cx="999934" cy="99993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+mn-ea"/>
                  </a:rPr>
                  <a:t>2</a:t>
                </a:r>
                <a:endPara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Normal" panose="020B0400000000000000" pitchFamily="34" charset="-122"/>
                  <a:cs typeface="+mn-cs"/>
                  <a:sym typeface="+mn-ea"/>
                </a:endParaRPr>
              </a:p>
            </p:txBody>
          </p:sp>
        </p:grpSp>
        <p:sp>
          <p:nvSpPr>
            <p:cNvPr id="7" name="zigzag-lines-in-side-view-position_31924">
              <a:extLst>
                <a:ext uri="{FF2B5EF4-FFF2-40B4-BE49-F238E27FC236}">
                  <a16:creationId xmlns:a16="http://schemas.microsoft.com/office/drawing/2014/main" id="{91F48019-CA43-AF25-89F8-1D27B1C5D430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 flipH="1">
              <a:off x="6255129" y="290005"/>
              <a:ext cx="89736" cy="9246521"/>
            </a:xfrm>
            <a:custGeom>
              <a:avLst/>
              <a:gdLst>
                <a:gd name="connsiteX0" fmla="*/ 243276 w 323214"/>
                <a:gd name="connsiteY0" fmla="*/ 1272 h 607074"/>
                <a:gd name="connsiteX1" fmla="*/ 249275 w 323214"/>
                <a:gd name="connsiteY1" fmla="*/ 1272 h 607074"/>
                <a:gd name="connsiteX2" fmla="*/ 321941 w 323214"/>
                <a:gd name="connsiteY2" fmla="*/ 73833 h 607074"/>
                <a:gd name="connsiteX3" fmla="*/ 321941 w 323214"/>
                <a:gd name="connsiteY3" fmla="*/ 79823 h 607074"/>
                <a:gd name="connsiteX4" fmla="*/ 248369 w 323214"/>
                <a:gd name="connsiteY4" fmla="*/ 153288 h 607074"/>
                <a:gd name="connsiteX5" fmla="*/ 318885 w 323214"/>
                <a:gd name="connsiteY5" fmla="*/ 223701 h 607074"/>
                <a:gd name="connsiteX6" fmla="*/ 318885 w 323214"/>
                <a:gd name="connsiteY6" fmla="*/ 229691 h 607074"/>
                <a:gd name="connsiteX7" fmla="*/ 244973 w 323214"/>
                <a:gd name="connsiteY7" fmla="*/ 303495 h 607074"/>
                <a:gd name="connsiteX8" fmla="*/ 315150 w 323214"/>
                <a:gd name="connsiteY8" fmla="*/ 373569 h 607074"/>
                <a:gd name="connsiteX9" fmla="*/ 315150 w 323214"/>
                <a:gd name="connsiteY9" fmla="*/ 379559 h 607074"/>
                <a:gd name="connsiteX10" fmla="*/ 241578 w 323214"/>
                <a:gd name="connsiteY10" fmla="*/ 453024 h 607074"/>
                <a:gd name="connsiteX11" fmla="*/ 312094 w 323214"/>
                <a:gd name="connsiteY11" fmla="*/ 523437 h 607074"/>
                <a:gd name="connsiteX12" fmla="*/ 312094 w 323214"/>
                <a:gd name="connsiteY12" fmla="*/ 529427 h 607074"/>
                <a:gd name="connsiteX13" fmla="*/ 235579 w 323214"/>
                <a:gd name="connsiteY13" fmla="*/ 605831 h 607074"/>
                <a:gd name="connsiteX14" fmla="*/ 232523 w 323214"/>
                <a:gd name="connsiteY14" fmla="*/ 607074 h 607074"/>
                <a:gd name="connsiteX15" fmla="*/ 229580 w 323214"/>
                <a:gd name="connsiteY15" fmla="*/ 605831 h 607074"/>
                <a:gd name="connsiteX16" fmla="*/ 229580 w 323214"/>
                <a:gd name="connsiteY16" fmla="*/ 599841 h 607074"/>
                <a:gd name="connsiteX17" fmla="*/ 303152 w 323214"/>
                <a:gd name="connsiteY17" fmla="*/ 526376 h 607074"/>
                <a:gd name="connsiteX18" fmla="*/ 233428 w 323214"/>
                <a:gd name="connsiteY18" fmla="*/ 456867 h 607074"/>
                <a:gd name="connsiteX19" fmla="*/ 232975 w 323214"/>
                <a:gd name="connsiteY19" fmla="*/ 456302 h 607074"/>
                <a:gd name="connsiteX20" fmla="*/ 232636 w 323214"/>
                <a:gd name="connsiteY20" fmla="*/ 455963 h 607074"/>
                <a:gd name="connsiteX21" fmla="*/ 232636 w 323214"/>
                <a:gd name="connsiteY21" fmla="*/ 450085 h 607074"/>
                <a:gd name="connsiteX22" fmla="*/ 306208 w 323214"/>
                <a:gd name="connsiteY22" fmla="*/ 376621 h 607074"/>
                <a:gd name="connsiteX23" fmla="*/ 236484 w 323214"/>
                <a:gd name="connsiteY23" fmla="*/ 306999 h 607074"/>
                <a:gd name="connsiteX24" fmla="*/ 235239 w 323214"/>
                <a:gd name="connsiteY24" fmla="*/ 303947 h 607074"/>
                <a:gd name="connsiteX25" fmla="*/ 236371 w 323214"/>
                <a:gd name="connsiteY25" fmla="*/ 300104 h 607074"/>
                <a:gd name="connsiteX26" fmla="*/ 309943 w 323214"/>
                <a:gd name="connsiteY26" fmla="*/ 226640 h 607074"/>
                <a:gd name="connsiteX27" fmla="*/ 240219 w 323214"/>
                <a:gd name="connsiteY27" fmla="*/ 157131 h 607074"/>
                <a:gd name="connsiteX28" fmla="*/ 239880 w 323214"/>
                <a:gd name="connsiteY28" fmla="*/ 156453 h 607074"/>
                <a:gd name="connsiteX29" fmla="*/ 239427 w 323214"/>
                <a:gd name="connsiteY29" fmla="*/ 156226 h 607074"/>
                <a:gd name="connsiteX30" fmla="*/ 239427 w 323214"/>
                <a:gd name="connsiteY30" fmla="*/ 150236 h 607074"/>
                <a:gd name="connsiteX31" fmla="*/ 312999 w 323214"/>
                <a:gd name="connsiteY31" fmla="*/ 76771 h 607074"/>
                <a:gd name="connsiteX32" fmla="*/ 243276 w 323214"/>
                <a:gd name="connsiteY32" fmla="*/ 7263 h 607074"/>
                <a:gd name="connsiteX33" fmla="*/ 243276 w 323214"/>
                <a:gd name="connsiteY33" fmla="*/ 1272 h 607074"/>
                <a:gd name="connsiteX34" fmla="*/ 15004 w 323214"/>
                <a:gd name="connsiteY34" fmla="*/ 1272 h 607074"/>
                <a:gd name="connsiteX35" fmla="*/ 21005 w 323214"/>
                <a:gd name="connsiteY35" fmla="*/ 1272 h 607074"/>
                <a:gd name="connsiteX36" fmla="*/ 93705 w 323214"/>
                <a:gd name="connsiteY36" fmla="*/ 73833 h 607074"/>
                <a:gd name="connsiteX37" fmla="*/ 93705 w 323214"/>
                <a:gd name="connsiteY37" fmla="*/ 79823 h 607074"/>
                <a:gd name="connsiteX38" fmla="*/ 19986 w 323214"/>
                <a:gd name="connsiteY38" fmla="*/ 153288 h 607074"/>
                <a:gd name="connsiteX39" fmla="*/ 90534 w 323214"/>
                <a:gd name="connsiteY39" fmla="*/ 223701 h 607074"/>
                <a:gd name="connsiteX40" fmla="*/ 90534 w 323214"/>
                <a:gd name="connsiteY40" fmla="*/ 229691 h 607074"/>
                <a:gd name="connsiteX41" fmla="*/ 16589 w 323214"/>
                <a:gd name="connsiteY41" fmla="*/ 303495 h 607074"/>
                <a:gd name="connsiteX42" fmla="*/ 86797 w 323214"/>
                <a:gd name="connsiteY42" fmla="*/ 373569 h 607074"/>
                <a:gd name="connsiteX43" fmla="*/ 86797 w 323214"/>
                <a:gd name="connsiteY43" fmla="*/ 379559 h 607074"/>
                <a:gd name="connsiteX44" fmla="*/ 13192 w 323214"/>
                <a:gd name="connsiteY44" fmla="*/ 453024 h 607074"/>
                <a:gd name="connsiteX45" fmla="*/ 83740 w 323214"/>
                <a:gd name="connsiteY45" fmla="*/ 523437 h 607074"/>
                <a:gd name="connsiteX46" fmla="*/ 83740 w 323214"/>
                <a:gd name="connsiteY46" fmla="*/ 529427 h 607074"/>
                <a:gd name="connsiteX47" fmla="*/ 7190 w 323214"/>
                <a:gd name="connsiteY47" fmla="*/ 605831 h 607074"/>
                <a:gd name="connsiteX48" fmla="*/ 4133 w 323214"/>
                <a:gd name="connsiteY48" fmla="*/ 607074 h 607074"/>
                <a:gd name="connsiteX49" fmla="*/ 1188 w 323214"/>
                <a:gd name="connsiteY49" fmla="*/ 605831 h 607074"/>
                <a:gd name="connsiteX50" fmla="*/ 1188 w 323214"/>
                <a:gd name="connsiteY50" fmla="*/ 599841 h 607074"/>
                <a:gd name="connsiteX51" fmla="*/ 74794 w 323214"/>
                <a:gd name="connsiteY51" fmla="*/ 526376 h 607074"/>
                <a:gd name="connsiteX52" fmla="*/ 5038 w 323214"/>
                <a:gd name="connsiteY52" fmla="*/ 456867 h 607074"/>
                <a:gd name="connsiteX53" fmla="*/ 4699 w 323214"/>
                <a:gd name="connsiteY53" fmla="*/ 456302 h 607074"/>
                <a:gd name="connsiteX54" fmla="*/ 4246 w 323214"/>
                <a:gd name="connsiteY54" fmla="*/ 455963 h 607074"/>
                <a:gd name="connsiteX55" fmla="*/ 4246 w 323214"/>
                <a:gd name="connsiteY55" fmla="*/ 450085 h 607074"/>
                <a:gd name="connsiteX56" fmla="*/ 77851 w 323214"/>
                <a:gd name="connsiteY56" fmla="*/ 376621 h 607074"/>
                <a:gd name="connsiteX57" fmla="*/ 8209 w 323214"/>
                <a:gd name="connsiteY57" fmla="*/ 306999 h 607074"/>
                <a:gd name="connsiteX58" fmla="*/ 6964 w 323214"/>
                <a:gd name="connsiteY58" fmla="*/ 303947 h 607074"/>
                <a:gd name="connsiteX59" fmla="*/ 7983 w 323214"/>
                <a:gd name="connsiteY59" fmla="*/ 300104 h 607074"/>
                <a:gd name="connsiteX60" fmla="*/ 81588 w 323214"/>
                <a:gd name="connsiteY60" fmla="*/ 226640 h 607074"/>
                <a:gd name="connsiteX61" fmla="*/ 11946 w 323214"/>
                <a:gd name="connsiteY61" fmla="*/ 157131 h 607074"/>
                <a:gd name="connsiteX62" fmla="*/ 11493 w 323214"/>
                <a:gd name="connsiteY62" fmla="*/ 156453 h 607074"/>
                <a:gd name="connsiteX63" fmla="*/ 11153 w 323214"/>
                <a:gd name="connsiteY63" fmla="*/ 156226 h 607074"/>
                <a:gd name="connsiteX64" fmla="*/ 11153 w 323214"/>
                <a:gd name="connsiteY64" fmla="*/ 150236 h 607074"/>
                <a:gd name="connsiteX65" fmla="*/ 84646 w 323214"/>
                <a:gd name="connsiteY65" fmla="*/ 76771 h 607074"/>
                <a:gd name="connsiteX66" fmla="*/ 15004 w 323214"/>
                <a:gd name="connsiteY66" fmla="*/ 7263 h 607074"/>
                <a:gd name="connsiteX67" fmla="*/ 15004 w 323214"/>
                <a:gd name="connsiteY67" fmla="*/ 1272 h 607074"/>
                <a:gd name="connsiteX68" fmla="*/ 129172 w 323214"/>
                <a:gd name="connsiteY68" fmla="*/ 1230 h 607074"/>
                <a:gd name="connsiteX69" fmla="*/ 135171 w 323214"/>
                <a:gd name="connsiteY69" fmla="*/ 1230 h 607074"/>
                <a:gd name="connsiteX70" fmla="*/ 207837 w 323214"/>
                <a:gd name="connsiteY70" fmla="*/ 73796 h 607074"/>
                <a:gd name="connsiteX71" fmla="*/ 207837 w 323214"/>
                <a:gd name="connsiteY71" fmla="*/ 79787 h 607074"/>
                <a:gd name="connsiteX72" fmla="*/ 134265 w 323214"/>
                <a:gd name="connsiteY72" fmla="*/ 153256 h 607074"/>
                <a:gd name="connsiteX73" fmla="*/ 204781 w 323214"/>
                <a:gd name="connsiteY73" fmla="*/ 223674 h 607074"/>
                <a:gd name="connsiteX74" fmla="*/ 204781 w 323214"/>
                <a:gd name="connsiteY74" fmla="*/ 229665 h 607074"/>
                <a:gd name="connsiteX75" fmla="*/ 130756 w 323214"/>
                <a:gd name="connsiteY75" fmla="*/ 303474 h 607074"/>
                <a:gd name="connsiteX76" fmla="*/ 201046 w 323214"/>
                <a:gd name="connsiteY76" fmla="*/ 373553 h 607074"/>
                <a:gd name="connsiteX77" fmla="*/ 201046 w 323214"/>
                <a:gd name="connsiteY77" fmla="*/ 379544 h 607074"/>
                <a:gd name="connsiteX78" fmla="*/ 127474 w 323214"/>
                <a:gd name="connsiteY78" fmla="*/ 453013 h 607074"/>
                <a:gd name="connsiteX79" fmla="*/ 197877 w 323214"/>
                <a:gd name="connsiteY79" fmla="*/ 523431 h 607074"/>
                <a:gd name="connsiteX80" fmla="*/ 197877 w 323214"/>
                <a:gd name="connsiteY80" fmla="*/ 529422 h 607074"/>
                <a:gd name="connsiteX81" fmla="*/ 121362 w 323214"/>
                <a:gd name="connsiteY81" fmla="*/ 605831 h 607074"/>
                <a:gd name="connsiteX82" fmla="*/ 118419 w 323214"/>
                <a:gd name="connsiteY82" fmla="*/ 607074 h 607074"/>
                <a:gd name="connsiteX83" fmla="*/ 115363 w 323214"/>
                <a:gd name="connsiteY83" fmla="*/ 605831 h 607074"/>
                <a:gd name="connsiteX84" fmla="*/ 115363 w 323214"/>
                <a:gd name="connsiteY84" fmla="*/ 599840 h 607074"/>
                <a:gd name="connsiteX85" fmla="*/ 188935 w 323214"/>
                <a:gd name="connsiteY85" fmla="*/ 526483 h 607074"/>
                <a:gd name="connsiteX86" fmla="*/ 119324 w 323214"/>
                <a:gd name="connsiteY86" fmla="*/ 456856 h 607074"/>
                <a:gd name="connsiteX87" fmla="*/ 118871 w 323214"/>
                <a:gd name="connsiteY87" fmla="*/ 456291 h 607074"/>
                <a:gd name="connsiteX88" fmla="*/ 118532 w 323214"/>
                <a:gd name="connsiteY88" fmla="*/ 456065 h 607074"/>
                <a:gd name="connsiteX89" fmla="*/ 118532 w 323214"/>
                <a:gd name="connsiteY89" fmla="*/ 450075 h 607074"/>
                <a:gd name="connsiteX90" fmla="*/ 192104 w 323214"/>
                <a:gd name="connsiteY90" fmla="*/ 376605 h 607074"/>
                <a:gd name="connsiteX91" fmla="*/ 122380 w 323214"/>
                <a:gd name="connsiteY91" fmla="*/ 306978 h 607074"/>
                <a:gd name="connsiteX92" fmla="*/ 121135 w 323214"/>
                <a:gd name="connsiteY92" fmla="*/ 303926 h 607074"/>
                <a:gd name="connsiteX93" fmla="*/ 122267 w 323214"/>
                <a:gd name="connsiteY93" fmla="*/ 300083 h 607074"/>
                <a:gd name="connsiteX94" fmla="*/ 195839 w 323214"/>
                <a:gd name="connsiteY94" fmla="*/ 226613 h 607074"/>
                <a:gd name="connsiteX95" fmla="*/ 126115 w 323214"/>
                <a:gd name="connsiteY95" fmla="*/ 157100 h 607074"/>
                <a:gd name="connsiteX96" fmla="*/ 125663 w 323214"/>
                <a:gd name="connsiteY96" fmla="*/ 156421 h 607074"/>
                <a:gd name="connsiteX97" fmla="*/ 125323 w 323214"/>
                <a:gd name="connsiteY97" fmla="*/ 156195 h 607074"/>
                <a:gd name="connsiteX98" fmla="*/ 125323 w 323214"/>
                <a:gd name="connsiteY98" fmla="*/ 150205 h 607074"/>
                <a:gd name="connsiteX99" fmla="*/ 198895 w 323214"/>
                <a:gd name="connsiteY99" fmla="*/ 76735 h 607074"/>
                <a:gd name="connsiteX100" fmla="*/ 129172 w 323214"/>
                <a:gd name="connsiteY100" fmla="*/ 7221 h 607074"/>
                <a:gd name="connsiteX101" fmla="*/ 129172 w 323214"/>
                <a:gd name="connsiteY101" fmla="*/ 1230 h 6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214" h="607074">
                  <a:moveTo>
                    <a:pt x="243276" y="1272"/>
                  </a:moveTo>
                  <a:cubicBezTo>
                    <a:pt x="244973" y="-423"/>
                    <a:pt x="247690" y="-423"/>
                    <a:pt x="249275" y="1272"/>
                  </a:cubicBezTo>
                  <a:lnTo>
                    <a:pt x="321941" y="73833"/>
                  </a:lnTo>
                  <a:cubicBezTo>
                    <a:pt x="323639" y="75415"/>
                    <a:pt x="323639" y="78128"/>
                    <a:pt x="321941" y="79823"/>
                  </a:cubicBezTo>
                  <a:lnTo>
                    <a:pt x="248369" y="153288"/>
                  </a:lnTo>
                  <a:lnTo>
                    <a:pt x="318885" y="223701"/>
                  </a:lnTo>
                  <a:cubicBezTo>
                    <a:pt x="320470" y="225283"/>
                    <a:pt x="320470" y="227996"/>
                    <a:pt x="318885" y="229691"/>
                  </a:cubicBezTo>
                  <a:lnTo>
                    <a:pt x="244973" y="303495"/>
                  </a:lnTo>
                  <a:lnTo>
                    <a:pt x="315150" y="373569"/>
                  </a:lnTo>
                  <a:cubicBezTo>
                    <a:pt x="316848" y="375264"/>
                    <a:pt x="316848" y="377977"/>
                    <a:pt x="315150" y="379559"/>
                  </a:cubicBezTo>
                  <a:lnTo>
                    <a:pt x="241578" y="453024"/>
                  </a:lnTo>
                  <a:lnTo>
                    <a:pt x="312094" y="523437"/>
                  </a:lnTo>
                  <a:cubicBezTo>
                    <a:pt x="313678" y="525133"/>
                    <a:pt x="313678" y="527845"/>
                    <a:pt x="312094" y="529427"/>
                  </a:cubicBezTo>
                  <a:lnTo>
                    <a:pt x="235579" y="605831"/>
                  </a:lnTo>
                  <a:cubicBezTo>
                    <a:pt x="234673" y="606735"/>
                    <a:pt x="233655" y="607074"/>
                    <a:pt x="232523" y="607074"/>
                  </a:cubicBezTo>
                  <a:cubicBezTo>
                    <a:pt x="231504" y="607074"/>
                    <a:pt x="230372" y="606735"/>
                    <a:pt x="229580" y="605831"/>
                  </a:cubicBezTo>
                  <a:cubicBezTo>
                    <a:pt x="227882" y="604248"/>
                    <a:pt x="227882" y="601536"/>
                    <a:pt x="229580" y="599841"/>
                  </a:cubicBezTo>
                  <a:lnTo>
                    <a:pt x="303152" y="526376"/>
                  </a:lnTo>
                  <a:lnTo>
                    <a:pt x="233428" y="456867"/>
                  </a:lnTo>
                  <a:cubicBezTo>
                    <a:pt x="233202" y="456641"/>
                    <a:pt x="233202" y="456415"/>
                    <a:pt x="232975" y="456302"/>
                  </a:cubicBezTo>
                  <a:cubicBezTo>
                    <a:pt x="232862" y="456189"/>
                    <a:pt x="232749" y="456189"/>
                    <a:pt x="232636" y="455963"/>
                  </a:cubicBezTo>
                  <a:cubicBezTo>
                    <a:pt x="231051" y="454380"/>
                    <a:pt x="231051" y="451668"/>
                    <a:pt x="232636" y="450085"/>
                  </a:cubicBezTo>
                  <a:lnTo>
                    <a:pt x="306208" y="376621"/>
                  </a:lnTo>
                  <a:lnTo>
                    <a:pt x="236484" y="306999"/>
                  </a:lnTo>
                  <a:cubicBezTo>
                    <a:pt x="235692" y="306208"/>
                    <a:pt x="235239" y="305077"/>
                    <a:pt x="235239" y="303947"/>
                  </a:cubicBezTo>
                  <a:cubicBezTo>
                    <a:pt x="235013" y="302591"/>
                    <a:pt x="235352" y="301122"/>
                    <a:pt x="236371" y="300104"/>
                  </a:cubicBezTo>
                  <a:lnTo>
                    <a:pt x="309943" y="226640"/>
                  </a:lnTo>
                  <a:lnTo>
                    <a:pt x="240219" y="157131"/>
                  </a:lnTo>
                  <a:cubicBezTo>
                    <a:pt x="239993" y="156905"/>
                    <a:pt x="239993" y="156679"/>
                    <a:pt x="239880" y="156453"/>
                  </a:cubicBezTo>
                  <a:cubicBezTo>
                    <a:pt x="239654" y="156339"/>
                    <a:pt x="239540" y="156339"/>
                    <a:pt x="239427" y="156226"/>
                  </a:cubicBezTo>
                  <a:cubicBezTo>
                    <a:pt x="237843" y="154531"/>
                    <a:pt x="237843" y="151932"/>
                    <a:pt x="239427" y="150236"/>
                  </a:cubicBezTo>
                  <a:lnTo>
                    <a:pt x="312999" y="76771"/>
                  </a:lnTo>
                  <a:lnTo>
                    <a:pt x="243276" y="7263"/>
                  </a:lnTo>
                  <a:cubicBezTo>
                    <a:pt x="241691" y="5567"/>
                    <a:pt x="241691" y="2855"/>
                    <a:pt x="243276" y="1272"/>
                  </a:cubicBezTo>
                  <a:close/>
                  <a:moveTo>
                    <a:pt x="15004" y="1272"/>
                  </a:moveTo>
                  <a:cubicBezTo>
                    <a:pt x="16589" y="-423"/>
                    <a:pt x="19307" y="-423"/>
                    <a:pt x="21005" y="1272"/>
                  </a:cubicBezTo>
                  <a:lnTo>
                    <a:pt x="93705" y="73833"/>
                  </a:lnTo>
                  <a:cubicBezTo>
                    <a:pt x="95290" y="75415"/>
                    <a:pt x="95290" y="78128"/>
                    <a:pt x="93705" y="79823"/>
                  </a:cubicBezTo>
                  <a:lnTo>
                    <a:pt x="19986" y="153288"/>
                  </a:lnTo>
                  <a:lnTo>
                    <a:pt x="90534" y="223701"/>
                  </a:lnTo>
                  <a:cubicBezTo>
                    <a:pt x="92233" y="225283"/>
                    <a:pt x="92233" y="227996"/>
                    <a:pt x="90534" y="229691"/>
                  </a:cubicBezTo>
                  <a:lnTo>
                    <a:pt x="16589" y="303495"/>
                  </a:lnTo>
                  <a:lnTo>
                    <a:pt x="86797" y="373569"/>
                  </a:lnTo>
                  <a:cubicBezTo>
                    <a:pt x="88496" y="375264"/>
                    <a:pt x="88496" y="377977"/>
                    <a:pt x="86797" y="379559"/>
                  </a:cubicBezTo>
                  <a:lnTo>
                    <a:pt x="13192" y="453024"/>
                  </a:lnTo>
                  <a:lnTo>
                    <a:pt x="83740" y="523437"/>
                  </a:lnTo>
                  <a:cubicBezTo>
                    <a:pt x="85438" y="525133"/>
                    <a:pt x="85438" y="527845"/>
                    <a:pt x="83740" y="529427"/>
                  </a:cubicBezTo>
                  <a:lnTo>
                    <a:pt x="7190" y="605831"/>
                  </a:lnTo>
                  <a:cubicBezTo>
                    <a:pt x="6397" y="606735"/>
                    <a:pt x="5265" y="607074"/>
                    <a:pt x="4133" y="607074"/>
                  </a:cubicBezTo>
                  <a:cubicBezTo>
                    <a:pt x="3113" y="607074"/>
                    <a:pt x="1981" y="606735"/>
                    <a:pt x="1188" y="605831"/>
                  </a:cubicBezTo>
                  <a:cubicBezTo>
                    <a:pt x="-397" y="604248"/>
                    <a:pt x="-397" y="601536"/>
                    <a:pt x="1188" y="599841"/>
                  </a:cubicBezTo>
                  <a:lnTo>
                    <a:pt x="74794" y="526376"/>
                  </a:lnTo>
                  <a:lnTo>
                    <a:pt x="5038" y="456867"/>
                  </a:lnTo>
                  <a:cubicBezTo>
                    <a:pt x="4925" y="456641"/>
                    <a:pt x="4812" y="456415"/>
                    <a:pt x="4699" y="456302"/>
                  </a:cubicBezTo>
                  <a:cubicBezTo>
                    <a:pt x="4586" y="456189"/>
                    <a:pt x="4359" y="456189"/>
                    <a:pt x="4246" y="455963"/>
                  </a:cubicBezTo>
                  <a:cubicBezTo>
                    <a:pt x="2660" y="454380"/>
                    <a:pt x="2660" y="451668"/>
                    <a:pt x="4246" y="450085"/>
                  </a:cubicBezTo>
                  <a:lnTo>
                    <a:pt x="77851" y="376621"/>
                  </a:lnTo>
                  <a:lnTo>
                    <a:pt x="8209" y="306999"/>
                  </a:lnTo>
                  <a:cubicBezTo>
                    <a:pt x="7303" y="306208"/>
                    <a:pt x="6964" y="305077"/>
                    <a:pt x="6964" y="303947"/>
                  </a:cubicBezTo>
                  <a:cubicBezTo>
                    <a:pt x="6624" y="302591"/>
                    <a:pt x="6964" y="301122"/>
                    <a:pt x="7983" y="300104"/>
                  </a:cubicBezTo>
                  <a:lnTo>
                    <a:pt x="81588" y="226640"/>
                  </a:lnTo>
                  <a:lnTo>
                    <a:pt x="11946" y="157131"/>
                  </a:lnTo>
                  <a:cubicBezTo>
                    <a:pt x="11720" y="156905"/>
                    <a:pt x="11606" y="156679"/>
                    <a:pt x="11493" y="156453"/>
                  </a:cubicBezTo>
                  <a:cubicBezTo>
                    <a:pt x="11380" y="156339"/>
                    <a:pt x="11267" y="156339"/>
                    <a:pt x="11153" y="156226"/>
                  </a:cubicBezTo>
                  <a:cubicBezTo>
                    <a:pt x="9455" y="154531"/>
                    <a:pt x="9455" y="151932"/>
                    <a:pt x="11153" y="150236"/>
                  </a:cubicBezTo>
                  <a:lnTo>
                    <a:pt x="84646" y="76771"/>
                  </a:lnTo>
                  <a:lnTo>
                    <a:pt x="15004" y="7263"/>
                  </a:lnTo>
                  <a:cubicBezTo>
                    <a:pt x="13305" y="5567"/>
                    <a:pt x="13305" y="2855"/>
                    <a:pt x="15004" y="1272"/>
                  </a:cubicBezTo>
                  <a:close/>
                  <a:moveTo>
                    <a:pt x="129172" y="1230"/>
                  </a:moveTo>
                  <a:cubicBezTo>
                    <a:pt x="130869" y="-352"/>
                    <a:pt x="133586" y="-352"/>
                    <a:pt x="135171" y="1230"/>
                  </a:cubicBezTo>
                  <a:lnTo>
                    <a:pt x="207837" y="73796"/>
                  </a:lnTo>
                  <a:cubicBezTo>
                    <a:pt x="209535" y="75491"/>
                    <a:pt x="209535" y="78091"/>
                    <a:pt x="207837" y="79787"/>
                  </a:cubicBezTo>
                  <a:lnTo>
                    <a:pt x="134265" y="153256"/>
                  </a:lnTo>
                  <a:lnTo>
                    <a:pt x="204781" y="223674"/>
                  </a:lnTo>
                  <a:cubicBezTo>
                    <a:pt x="206366" y="225257"/>
                    <a:pt x="206366" y="227970"/>
                    <a:pt x="204781" y="229665"/>
                  </a:cubicBezTo>
                  <a:lnTo>
                    <a:pt x="130756" y="303474"/>
                  </a:lnTo>
                  <a:lnTo>
                    <a:pt x="201046" y="373553"/>
                  </a:lnTo>
                  <a:cubicBezTo>
                    <a:pt x="202631" y="375248"/>
                    <a:pt x="202631" y="377961"/>
                    <a:pt x="201046" y="379544"/>
                  </a:cubicBezTo>
                  <a:lnTo>
                    <a:pt x="127474" y="453013"/>
                  </a:lnTo>
                  <a:lnTo>
                    <a:pt x="197877" y="523431"/>
                  </a:lnTo>
                  <a:cubicBezTo>
                    <a:pt x="199574" y="525127"/>
                    <a:pt x="199574" y="527840"/>
                    <a:pt x="197877" y="529422"/>
                  </a:cubicBezTo>
                  <a:lnTo>
                    <a:pt x="121362" y="605831"/>
                  </a:lnTo>
                  <a:cubicBezTo>
                    <a:pt x="120569" y="606735"/>
                    <a:pt x="119437" y="607074"/>
                    <a:pt x="118419" y="607074"/>
                  </a:cubicBezTo>
                  <a:cubicBezTo>
                    <a:pt x="117287" y="607074"/>
                    <a:pt x="116268" y="606735"/>
                    <a:pt x="115363" y="605831"/>
                  </a:cubicBezTo>
                  <a:cubicBezTo>
                    <a:pt x="113778" y="604248"/>
                    <a:pt x="113778" y="601535"/>
                    <a:pt x="115363" y="599840"/>
                  </a:cubicBezTo>
                  <a:lnTo>
                    <a:pt x="188935" y="526483"/>
                  </a:lnTo>
                  <a:lnTo>
                    <a:pt x="119324" y="456856"/>
                  </a:lnTo>
                  <a:cubicBezTo>
                    <a:pt x="119098" y="456743"/>
                    <a:pt x="118985" y="456404"/>
                    <a:pt x="118871" y="456291"/>
                  </a:cubicBezTo>
                  <a:cubicBezTo>
                    <a:pt x="118758" y="456178"/>
                    <a:pt x="118645" y="456178"/>
                    <a:pt x="118532" y="456065"/>
                  </a:cubicBezTo>
                  <a:cubicBezTo>
                    <a:pt x="116834" y="454370"/>
                    <a:pt x="116834" y="451657"/>
                    <a:pt x="118532" y="450075"/>
                  </a:cubicBezTo>
                  <a:lnTo>
                    <a:pt x="192104" y="376605"/>
                  </a:lnTo>
                  <a:lnTo>
                    <a:pt x="122380" y="306978"/>
                  </a:lnTo>
                  <a:cubicBezTo>
                    <a:pt x="121588" y="306187"/>
                    <a:pt x="121135" y="305056"/>
                    <a:pt x="121135" y="303926"/>
                  </a:cubicBezTo>
                  <a:cubicBezTo>
                    <a:pt x="120909" y="302570"/>
                    <a:pt x="121248" y="301100"/>
                    <a:pt x="122267" y="300083"/>
                  </a:cubicBezTo>
                  <a:lnTo>
                    <a:pt x="195839" y="226613"/>
                  </a:lnTo>
                  <a:lnTo>
                    <a:pt x="126115" y="157100"/>
                  </a:lnTo>
                  <a:cubicBezTo>
                    <a:pt x="125889" y="156873"/>
                    <a:pt x="125889" y="156647"/>
                    <a:pt x="125663" y="156421"/>
                  </a:cubicBezTo>
                  <a:cubicBezTo>
                    <a:pt x="125550" y="156308"/>
                    <a:pt x="125436" y="156308"/>
                    <a:pt x="125323" y="156195"/>
                  </a:cubicBezTo>
                  <a:cubicBezTo>
                    <a:pt x="123739" y="154613"/>
                    <a:pt x="123739" y="151900"/>
                    <a:pt x="125323" y="150205"/>
                  </a:cubicBezTo>
                  <a:lnTo>
                    <a:pt x="198895" y="76735"/>
                  </a:lnTo>
                  <a:lnTo>
                    <a:pt x="129172" y="7221"/>
                  </a:lnTo>
                  <a:cubicBezTo>
                    <a:pt x="127587" y="5526"/>
                    <a:pt x="127587" y="2926"/>
                    <a:pt x="129172" y="1230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177690" y="1463040"/>
            <a:ext cx="8155105" cy="5394960"/>
            <a:chOff x="2354707" y="1898688"/>
            <a:chExt cx="7495349" cy="4871541"/>
          </a:xfrm>
        </p:grpSpPr>
        <p:pic>
          <p:nvPicPr>
            <p:cNvPr id="11" name="图片 4">
              <a:extLst>
                <a:ext uri="{FF2B5EF4-FFF2-40B4-BE49-F238E27FC236}">
                  <a16:creationId xmlns:a16="http://schemas.microsoft.com/office/drawing/2014/main" id="{0F45F7D4-0CC9-81E5-40FD-5425A248F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707" y="1898688"/>
              <a:ext cx="7495349" cy="487154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164424" y="3539664"/>
              <a:ext cx="5968679" cy="1912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 đọc thuộc chủ điểm nào?</a:t>
              </a:r>
            </a:p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Nội dung chính của bài đọc đó là gì?</a:t>
              </a:r>
            </a:p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Nhân vật hoặc chi tiết nào trong bài để lại cho em ấn tượng sâu sắc?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id="{4B4A66A3-2D80-4E4C-2474-6AE1CF9F58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6874" y="2586994"/>
            <a:ext cx="4271006" cy="427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0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405331" y="731520"/>
            <a:ext cx="12838071" cy="5202936"/>
            <a:chOff x="-323035" y="228600"/>
            <a:chExt cx="12838071" cy="64008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466997B-2EB6-4F1F-ACF5-F7E91CBAF6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1" t="30194" r="9567" b="27319"/>
            <a:stretch/>
          </p:blipFill>
          <p:spPr>
            <a:xfrm>
              <a:off x="-323035" y="228600"/>
              <a:ext cx="12838071" cy="64008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55584" y="1406738"/>
              <a:ext cx="10799181" cy="34455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cỏ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nở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thuộc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chủ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3: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Niềm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vui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sáng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tạo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ca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ngợi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niềm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đam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mê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vẽ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vẽ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rất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đẹp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Bống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về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mọi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điều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xung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quanh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598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6B021285-79EA-7A54-B22D-FABA3C9B80CC}"/>
              </a:ext>
            </a:extLst>
          </p:cNvPr>
          <p:cNvSpPr/>
          <p:nvPr/>
        </p:nvSpPr>
        <p:spPr>
          <a:xfrm>
            <a:off x="265176" y="292608"/>
            <a:ext cx="11823192" cy="6355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5" name="组合 40">
            <a:extLst>
              <a:ext uri="{FF2B5EF4-FFF2-40B4-BE49-F238E27FC236}">
                <a16:creationId xmlns:a16="http://schemas.microsoft.com/office/drawing/2014/main" id="{0C56A2CB-FB94-0D94-899A-90FC993D0982}"/>
              </a:ext>
            </a:extLst>
          </p:cNvPr>
          <p:cNvGrpSpPr/>
          <p:nvPr/>
        </p:nvGrpSpPr>
        <p:grpSpPr>
          <a:xfrm>
            <a:off x="715467" y="373997"/>
            <a:ext cx="10156750" cy="1116068"/>
            <a:chOff x="3215622" y="1936016"/>
            <a:chExt cx="10156750" cy="1116068"/>
          </a:xfrm>
        </p:grpSpPr>
        <p:sp>
          <p:nvSpPr>
            <p:cNvPr id="7" name="文本框 42">
              <a:extLst>
                <a:ext uri="{FF2B5EF4-FFF2-40B4-BE49-F238E27FC236}">
                  <a16:creationId xmlns:a16="http://schemas.microsoft.com/office/drawing/2014/main" id="{F1FA5C90-182F-0131-EA13-3C8E1DA33E13}"/>
                </a:ext>
              </a:extLst>
            </p:cNvPr>
            <p:cNvSpPr txBox="1"/>
            <p:nvPr/>
          </p:nvSpPr>
          <p:spPr>
            <a:xfrm>
              <a:off x="4203286" y="1996476"/>
              <a:ext cx="9169086" cy="105560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 từ để hoàn thiện sơ đồ dưới đây rồi đặt câu với một từ tìm được trong mỗi nhóm.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" name="椭圆 45">
              <a:extLst>
                <a:ext uri="{FF2B5EF4-FFF2-40B4-BE49-F238E27FC236}">
                  <a16:creationId xmlns:a16="http://schemas.microsoft.com/office/drawing/2014/main" id="{1B98B285-B967-022C-6EAB-745D49F2F806}"/>
                </a:ext>
              </a:extLst>
            </p:cNvPr>
            <p:cNvSpPr/>
            <p:nvPr/>
          </p:nvSpPr>
          <p:spPr>
            <a:xfrm>
              <a:off x="3215622" y="1936016"/>
              <a:ext cx="999934" cy="99993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+mn-ea"/>
                </a:rPr>
                <a:t>3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Normal" panose="020B0400000000000000" pitchFamily="34" charset="-122"/>
                <a:cs typeface="+mn-cs"/>
                <a:sym typeface="+mn-ea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6CFAD89-6FB8-EFD4-8855-D9A8EB04C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564" y="2008822"/>
            <a:ext cx="10462148" cy="3523298"/>
          </a:xfrm>
          <a:prstGeom prst="rect">
            <a:avLst/>
          </a:prstGeom>
        </p:spPr>
      </p:pic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id="{77AB4C81-3BD2-FA0D-F7C9-F85442A78151}"/>
              </a:ext>
            </a:extLst>
          </p:cNvPr>
          <p:cNvSpPr/>
          <p:nvPr/>
        </p:nvSpPr>
        <p:spPr>
          <a:xfrm>
            <a:off x="1389888" y="2304288"/>
            <a:ext cx="1554480" cy="4114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thẫm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9">
            <a:extLst>
              <a:ext uri="{FF2B5EF4-FFF2-40B4-BE49-F238E27FC236}">
                <a16:creationId xmlns:a16="http://schemas.microsoft.com/office/drawing/2014/main" id="{963A55C3-161C-5305-BE84-6555CFECFA76}"/>
              </a:ext>
            </a:extLst>
          </p:cNvPr>
          <p:cNvSpPr/>
          <p:nvPr/>
        </p:nvSpPr>
        <p:spPr>
          <a:xfrm>
            <a:off x="1335024" y="3127248"/>
            <a:ext cx="1481328" cy="4114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chói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2">
            <a:extLst>
              <a:ext uri="{FF2B5EF4-FFF2-40B4-BE49-F238E27FC236}">
                <a16:creationId xmlns:a16="http://schemas.microsoft.com/office/drawing/2014/main" id="{705E7E7C-3BF7-1520-0AF4-36E5BE460B57}"/>
              </a:ext>
            </a:extLst>
          </p:cNvPr>
          <p:cNvSpPr/>
          <p:nvPr/>
        </p:nvSpPr>
        <p:spPr>
          <a:xfrm>
            <a:off x="1408176" y="3803904"/>
            <a:ext cx="1481328" cy="4114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Chua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loét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3">
            <a:extLst>
              <a:ext uri="{FF2B5EF4-FFF2-40B4-BE49-F238E27FC236}">
                <a16:creationId xmlns:a16="http://schemas.microsoft.com/office/drawing/2014/main" id="{4F680641-6D0C-D4D8-037F-54CA81ED9EE9}"/>
              </a:ext>
            </a:extLst>
          </p:cNvPr>
          <p:cNvSpPr/>
          <p:nvPr/>
        </p:nvSpPr>
        <p:spPr>
          <a:xfrm>
            <a:off x="1389888" y="4562856"/>
            <a:ext cx="1481328" cy="4114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Đắng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ngắt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: Rounded Corners 14">
            <a:extLst>
              <a:ext uri="{FF2B5EF4-FFF2-40B4-BE49-F238E27FC236}">
                <a16:creationId xmlns:a16="http://schemas.microsoft.com/office/drawing/2014/main" id="{7BF8B031-8E5E-27FC-9527-919B3AC46DBD}"/>
              </a:ext>
            </a:extLst>
          </p:cNvPr>
          <p:cNvSpPr/>
          <p:nvPr/>
        </p:nvSpPr>
        <p:spPr>
          <a:xfrm>
            <a:off x="9692640" y="2286000"/>
            <a:ext cx="1481328" cy="4114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Rì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rào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470B5D33-36F0-8B0E-57E9-4B2615F5F42B}"/>
              </a:ext>
            </a:extLst>
          </p:cNvPr>
          <p:cNvSpPr/>
          <p:nvPr/>
        </p:nvSpPr>
        <p:spPr>
          <a:xfrm>
            <a:off x="9774936" y="3108960"/>
            <a:ext cx="1481328" cy="4114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Xào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xạc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6">
            <a:extLst>
              <a:ext uri="{FF2B5EF4-FFF2-40B4-BE49-F238E27FC236}">
                <a16:creationId xmlns:a16="http://schemas.microsoft.com/office/drawing/2014/main" id="{D6612855-8A83-0DBA-1D43-DEAB942244C4}"/>
              </a:ext>
            </a:extLst>
          </p:cNvPr>
          <p:cNvSpPr/>
          <p:nvPr/>
        </p:nvSpPr>
        <p:spPr>
          <a:xfrm>
            <a:off x="9838944" y="3730752"/>
            <a:ext cx="1481328" cy="4114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17">
            <a:extLst>
              <a:ext uri="{FF2B5EF4-FFF2-40B4-BE49-F238E27FC236}">
                <a16:creationId xmlns:a16="http://schemas.microsoft.com/office/drawing/2014/main" id="{E5AD93EA-BC3F-8979-31BF-D23162F99BB5}"/>
              </a:ext>
            </a:extLst>
          </p:cNvPr>
          <p:cNvSpPr/>
          <p:nvPr/>
        </p:nvSpPr>
        <p:spPr>
          <a:xfrm>
            <a:off x="9793224" y="4471416"/>
            <a:ext cx="1481328" cy="4114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9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5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7" name="图片 3" descr="4 (10)"/>
          <p:cNvPicPr>
            <a:picLocks noChangeAspect="1"/>
          </p:cNvPicPr>
          <p:nvPr/>
        </p:nvPicPr>
        <p:blipFill>
          <a:blip r:embed="rId4"/>
          <a:srcRect r="15528"/>
          <a:stretch>
            <a:fillRect/>
          </a:stretch>
        </p:blipFill>
        <p:spPr>
          <a:xfrm>
            <a:off x="2091690" y="0"/>
            <a:ext cx="10118725" cy="57042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CE221A-956A-2395-CB81-BD9EBE62DCCD}"/>
              </a:ext>
            </a:extLst>
          </p:cNvPr>
          <p:cNvSpPr txBox="1"/>
          <p:nvPr/>
        </p:nvSpPr>
        <p:spPr>
          <a:xfrm>
            <a:off x="4864608" y="2011680"/>
            <a:ext cx="54681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 câu với một từ tìm được trong mỗi nhóm.</a:t>
            </a:r>
            <a:endParaRPr lang="en-US" sz="5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6B021285-79EA-7A54-B22D-FABA3C9B80CC}"/>
              </a:ext>
            </a:extLst>
          </p:cNvPr>
          <p:cNvSpPr/>
          <p:nvPr/>
        </p:nvSpPr>
        <p:spPr>
          <a:xfrm>
            <a:off x="265176" y="292608"/>
            <a:ext cx="11823192" cy="6355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5" name="组合 40">
            <a:extLst>
              <a:ext uri="{FF2B5EF4-FFF2-40B4-BE49-F238E27FC236}">
                <a16:creationId xmlns:a16="http://schemas.microsoft.com/office/drawing/2014/main" id="{0C56A2CB-FB94-0D94-899A-90FC993D0982}"/>
              </a:ext>
            </a:extLst>
          </p:cNvPr>
          <p:cNvGrpSpPr/>
          <p:nvPr/>
        </p:nvGrpSpPr>
        <p:grpSpPr>
          <a:xfrm>
            <a:off x="715467" y="373997"/>
            <a:ext cx="10156750" cy="1116068"/>
            <a:chOff x="3215622" y="1936016"/>
            <a:chExt cx="10156750" cy="1116068"/>
          </a:xfrm>
        </p:grpSpPr>
        <p:sp>
          <p:nvSpPr>
            <p:cNvPr id="7" name="文本框 42">
              <a:extLst>
                <a:ext uri="{FF2B5EF4-FFF2-40B4-BE49-F238E27FC236}">
                  <a16:creationId xmlns:a16="http://schemas.microsoft.com/office/drawing/2014/main" id="{F1FA5C90-182F-0131-EA13-3C8E1DA33E13}"/>
                </a:ext>
              </a:extLst>
            </p:cNvPr>
            <p:cNvSpPr txBox="1"/>
            <p:nvPr/>
          </p:nvSpPr>
          <p:spPr>
            <a:xfrm>
              <a:off x="4203286" y="1996476"/>
              <a:ext cx="9169086" cy="105560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Xếp những từ in đậm trong đoạn văn dưới đây vào nhóm thích hợp.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" name="椭圆 45">
              <a:extLst>
                <a:ext uri="{FF2B5EF4-FFF2-40B4-BE49-F238E27FC236}">
                  <a16:creationId xmlns:a16="http://schemas.microsoft.com/office/drawing/2014/main" id="{1B98B285-B967-022C-6EAB-745D49F2F806}"/>
                </a:ext>
              </a:extLst>
            </p:cNvPr>
            <p:cNvSpPr/>
            <p:nvPr/>
          </p:nvSpPr>
          <p:spPr>
            <a:xfrm>
              <a:off x="3215622" y="1936016"/>
              <a:ext cx="999934" cy="99993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+mn-ea"/>
                </a:rPr>
                <a:t>4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Normal" panose="020B0400000000000000" pitchFamily="34" charset="-122"/>
                <a:cs typeface="+mn-cs"/>
                <a:sym typeface="+mn-ea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3BE169-1E98-9820-2D32-B328AE8FFD72}"/>
              </a:ext>
            </a:extLst>
          </p:cNvPr>
          <p:cNvSpPr txBox="1"/>
          <p:nvPr/>
        </p:nvSpPr>
        <p:spPr>
          <a:xfrm>
            <a:off x="868680" y="1682496"/>
            <a:ext cx="10625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Hội diều làng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 Dương Nội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được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 chức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hằng năm. Mỗi năm có cả trăm con diều tham dự. Trong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nằm nam của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buổi chiều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quê, những con diều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rực rỡ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cùng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bay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lên trời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Tiếng sáo u u vi vút những khúc nhạc đồng quê. Trên bờ đê, trước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sân đình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hoặc ở trong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người dân đều có thể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ngắm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diều bay và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ngất ngây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trong tiếng sáo diều. Diều nào bay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bay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có tiếng sáo hay nhất sẽ được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trao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giải.</a:t>
            </a:r>
          </a:p>
          <a:p>
            <a:pPr algn="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2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Đỗ Thị Ngọc Minh)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026BCF6-E647-3749-EF36-4A185C0A20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208837"/>
              </p:ext>
            </p:extLst>
          </p:nvPr>
        </p:nvGraphicFramePr>
        <p:xfrm>
          <a:off x="1837944" y="4354766"/>
          <a:ext cx="9034271" cy="2151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0868">
                  <a:extLst>
                    <a:ext uri="{9D8B030D-6E8A-4147-A177-3AD203B41FA5}">
                      <a16:colId xmlns:a16="http://schemas.microsoft.com/office/drawing/2014/main" val="2393593343"/>
                    </a:ext>
                  </a:extLst>
                </a:gridCol>
                <a:gridCol w="3010868">
                  <a:extLst>
                    <a:ext uri="{9D8B030D-6E8A-4147-A177-3AD203B41FA5}">
                      <a16:colId xmlns:a16="http://schemas.microsoft.com/office/drawing/2014/main" val="1469391743"/>
                    </a:ext>
                  </a:extLst>
                </a:gridCol>
                <a:gridCol w="3012535">
                  <a:extLst>
                    <a:ext uri="{9D8B030D-6E8A-4147-A177-3AD203B41FA5}">
                      <a16:colId xmlns:a16="http://schemas.microsoft.com/office/drawing/2014/main" val="3000637007"/>
                    </a:ext>
                  </a:extLst>
                </a:gridCol>
              </a:tblGrid>
              <a:tr h="4616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Danh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3920010"/>
                  </a:ext>
                </a:extLst>
              </a:tr>
              <a:tr h="4616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Danh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chung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chỉ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động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chỉ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768096"/>
                  </a:ext>
                </a:extLst>
              </a:tr>
              <a:tr h="9582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Danh từ riêng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chỉ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chỉ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động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134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0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6B021285-79EA-7A54-B22D-FABA3C9B80CC}"/>
              </a:ext>
            </a:extLst>
          </p:cNvPr>
          <p:cNvSpPr/>
          <p:nvPr/>
        </p:nvSpPr>
        <p:spPr>
          <a:xfrm>
            <a:off x="265176" y="292608"/>
            <a:ext cx="11823192" cy="6355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26BCF6-E647-3749-EF36-4A185C0A20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966564"/>
              </p:ext>
            </p:extLst>
          </p:nvPr>
        </p:nvGraphicFramePr>
        <p:xfrm>
          <a:off x="576072" y="2039112"/>
          <a:ext cx="11146535" cy="4415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4826">
                  <a:extLst>
                    <a:ext uri="{9D8B030D-6E8A-4147-A177-3AD203B41FA5}">
                      <a16:colId xmlns:a16="http://schemas.microsoft.com/office/drawing/2014/main" val="2393593343"/>
                    </a:ext>
                  </a:extLst>
                </a:gridCol>
                <a:gridCol w="3714826">
                  <a:extLst>
                    <a:ext uri="{9D8B030D-6E8A-4147-A177-3AD203B41FA5}">
                      <a16:colId xmlns:a16="http://schemas.microsoft.com/office/drawing/2014/main" val="1469391743"/>
                    </a:ext>
                  </a:extLst>
                </a:gridCol>
                <a:gridCol w="3716883">
                  <a:extLst>
                    <a:ext uri="{9D8B030D-6E8A-4147-A177-3AD203B41FA5}">
                      <a16:colId xmlns:a16="http://schemas.microsoft.com/office/drawing/2014/main" val="3000637007"/>
                    </a:ext>
                  </a:extLst>
                </a:gridCol>
              </a:tblGrid>
              <a:tr h="962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Danh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3920010"/>
                  </a:ext>
                </a:extLst>
              </a:tr>
              <a:tr h="14549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Danh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riêng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chỉ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động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chỉ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768096"/>
                  </a:ext>
                </a:extLst>
              </a:tr>
              <a:tr h="19977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chung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chỉ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chỉ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động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13484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E87654D-B8B6-4BE8-8AC3-47985173B883}"/>
              </a:ext>
            </a:extLst>
          </p:cNvPr>
          <p:cNvSpPr txBox="1"/>
          <p:nvPr/>
        </p:nvSpPr>
        <p:spPr>
          <a:xfrm>
            <a:off x="795528" y="512064"/>
            <a:ext cx="106253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Hội diều làng 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 Dương Nội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được 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 chức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hằng năm. Mỗi năm có cả trăm con diều tham dự. Trong 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nằm nam của 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buổi chiều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quê, những con diều 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rực rỡ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cùng 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bay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lên trời 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Tiếng sáo u u vi vút những khúc nhạc đồng quê. Trên bờ đê, trước 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sân đình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hoặc ở trong 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làng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người dân đều có thể 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ngắm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diều bay và 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ngất ngây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trong tiếng sáo diều. Diều nào bay 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bay 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có tiếng sáo hay nhất sẽ được 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trao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giải.</a:t>
            </a:r>
          </a:p>
          <a:p>
            <a:pPr algn="r"/>
            <a:r>
              <a:rPr lang="vi-VN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1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Đỗ Thị Ngọc Minh)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C5B6DA-06D4-2216-E519-59B7B458112B}"/>
              </a:ext>
            </a:extLst>
          </p:cNvPr>
          <p:cNvSpPr txBox="1"/>
          <p:nvPr/>
        </p:nvSpPr>
        <p:spPr>
          <a:xfrm>
            <a:off x="1115568" y="3547872"/>
            <a:ext cx="2889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Dương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4363AD-F0E6-7353-B008-B8B04D51503D}"/>
              </a:ext>
            </a:extLst>
          </p:cNvPr>
          <p:cNvSpPr txBox="1"/>
          <p:nvPr/>
        </p:nvSpPr>
        <p:spPr>
          <a:xfrm>
            <a:off x="905256" y="5001768"/>
            <a:ext cx="3291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9695CD-D3E0-73AA-2BB7-F651EFB65042}"/>
              </a:ext>
            </a:extLst>
          </p:cNvPr>
          <p:cNvSpPr txBox="1"/>
          <p:nvPr/>
        </p:nvSpPr>
        <p:spPr>
          <a:xfrm>
            <a:off x="4727448" y="3383280"/>
            <a:ext cx="2889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bay,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ngắm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trao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F715CF-BAC2-1557-1135-58FDA244482A}"/>
              </a:ext>
            </a:extLst>
          </p:cNvPr>
          <p:cNvSpPr txBox="1"/>
          <p:nvPr/>
        </p:nvSpPr>
        <p:spPr>
          <a:xfrm>
            <a:off x="4727448" y="4937760"/>
            <a:ext cx="2889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ngất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ngây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DCFCCA-AB67-98CD-654A-5C3522B4E7B5}"/>
              </a:ext>
            </a:extLst>
          </p:cNvPr>
          <p:cNvSpPr txBox="1"/>
          <p:nvPr/>
        </p:nvSpPr>
        <p:spPr>
          <a:xfrm>
            <a:off x="8366760" y="3493008"/>
            <a:ext cx="2889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rực rỡ, cao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E5D90B-6ADA-0EC9-E333-FA6EC73268E2}"/>
              </a:ext>
            </a:extLst>
          </p:cNvPr>
          <p:cNvSpPr txBox="1"/>
          <p:nvPr/>
        </p:nvSpPr>
        <p:spPr>
          <a:xfrm>
            <a:off x="8412480" y="5212080"/>
            <a:ext cx="2889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43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6B021285-79EA-7A54-B22D-FABA3C9B80CC}"/>
              </a:ext>
            </a:extLst>
          </p:cNvPr>
          <p:cNvSpPr/>
          <p:nvPr/>
        </p:nvSpPr>
        <p:spPr>
          <a:xfrm>
            <a:off x="265176" y="292608"/>
            <a:ext cx="11823192" cy="6355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5" name="组合 40">
            <a:extLst>
              <a:ext uri="{FF2B5EF4-FFF2-40B4-BE49-F238E27FC236}">
                <a16:creationId xmlns:a16="http://schemas.microsoft.com/office/drawing/2014/main" id="{0C56A2CB-FB94-0D94-899A-90FC993D0982}"/>
              </a:ext>
            </a:extLst>
          </p:cNvPr>
          <p:cNvGrpSpPr/>
          <p:nvPr/>
        </p:nvGrpSpPr>
        <p:grpSpPr>
          <a:xfrm>
            <a:off x="276554" y="300845"/>
            <a:ext cx="11354614" cy="1116068"/>
            <a:chOff x="3215622" y="1936016"/>
            <a:chExt cx="10521079" cy="1116068"/>
          </a:xfrm>
        </p:grpSpPr>
        <p:sp>
          <p:nvSpPr>
            <p:cNvPr id="7" name="文本框 42">
              <a:extLst>
                <a:ext uri="{FF2B5EF4-FFF2-40B4-BE49-F238E27FC236}">
                  <a16:creationId xmlns:a16="http://schemas.microsoft.com/office/drawing/2014/main" id="{F1FA5C90-182F-0131-EA13-3C8E1DA33E13}"/>
                </a:ext>
              </a:extLst>
            </p:cNvPr>
            <p:cNvSpPr txBox="1"/>
            <p:nvPr/>
          </p:nvSpPr>
          <p:spPr>
            <a:xfrm>
              <a:off x="4120136" y="1996476"/>
              <a:ext cx="9616565" cy="105560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 vật, hiện tượng tự nhiên được nhân hoá trong các đoạn dưới đây và cho biết chúng được nhân hoá bằng cách nào.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" name="椭圆 45">
              <a:extLst>
                <a:ext uri="{FF2B5EF4-FFF2-40B4-BE49-F238E27FC236}">
                  <a16:creationId xmlns:a16="http://schemas.microsoft.com/office/drawing/2014/main" id="{1B98B285-B967-022C-6EAB-745D49F2F806}"/>
                </a:ext>
              </a:extLst>
            </p:cNvPr>
            <p:cNvSpPr/>
            <p:nvPr/>
          </p:nvSpPr>
          <p:spPr>
            <a:xfrm>
              <a:off x="3215622" y="1936016"/>
              <a:ext cx="887568" cy="99993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+mn-ea"/>
                </a:rPr>
                <a:t>5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Normal" panose="020B0400000000000000" pitchFamily="34" charset="-122"/>
                <a:cs typeface="+mn-cs"/>
                <a:sym typeface="+mn-ea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14B5F92-96C5-6E51-ED9F-BE04EE63D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44" y="1368553"/>
            <a:ext cx="8332850" cy="16259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3DDE72-3D86-1448-BCD2-E7C79C47B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295" y="4599458"/>
            <a:ext cx="6439169" cy="18927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AB6025-20BD-5C85-E89F-FC1CEAF23E8E}"/>
              </a:ext>
            </a:extLst>
          </p:cNvPr>
          <p:cNvSpPr txBox="1"/>
          <p:nvPr/>
        </p:nvSpPr>
        <p:spPr>
          <a:xfrm>
            <a:off x="411480" y="3703320"/>
            <a:ext cx="5065776" cy="1746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A8A003-800C-8C4A-6ED9-A708293C9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29" y="3065335"/>
            <a:ext cx="76009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5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6B021285-79EA-7A54-B22D-FABA3C9B80CC}"/>
              </a:ext>
            </a:extLst>
          </p:cNvPr>
          <p:cNvSpPr/>
          <p:nvPr/>
        </p:nvSpPr>
        <p:spPr>
          <a:xfrm>
            <a:off x="265176" y="292608"/>
            <a:ext cx="11823192" cy="6355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31D4C2E-62D0-6D10-FAD7-F35451FA0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064028"/>
              </p:ext>
            </p:extLst>
          </p:nvPr>
        </p:nvGraphicFramePr>
        <p:xfrm>
          <a:off x="859536" y="1581912"/>
          <a:ext cx="10771632" cy="4975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1853">
                  <a:extLst>
                    <a:ext uri="{9D8B030D-6E8A-4147-A177-3AD203B41FA5}">
                      <a16:colId xmlns:a16="http://schemas.microsoft.com/office/drawing/2014/main" val="2170606543"/>
                    </a:ext>
                  </a:extLst>
                </a:gridCol>
                <a:gridCol w="7909779">
                  <a:extLst>
                    <a:ext uri="{9D8B030D-6E8A-4147-A177-3AD203B41FA5}">
                      <a16:colId xmlns:a16="http://schemas.microsoft.com/office/drawing/2014/main" val="1248116782"/>
                    </a:ext>
                  </a:extLst>
                </a:gridCol>
              </a:tblGrid>
              <a:tr h="9470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 vật được nhân hoá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Cách nhân hoá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396038"/>
                  </a:ext>
                </a:extLst>
              </a:tr>
              <a:tr h="4506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209675"/>
                  </a:ext>
                </a:extLst>
              </a:tr>
              <a:tr h="677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461905"/>
                  </a:ext>
                </a:extLst>
              </a:tr>
              <a:tr h="9724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310420"/>
                  </a:ext>
                </a:extLst>
              </a:tr>
              <a:tr h="5766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446828"/>
                  </a:ext>
                </a:extLst>
              </a:tr>
              <a:tr h="5766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200121"/>
                  </a:ext>
                </a:extLst>
              </a:tr>
              <a:tr h="7745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32304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A5B38E2-1EB3-900A-AC0F-D5A765272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797" y="0"/>
            <a:ext cx="7600950" cy="1495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BB6D95-5A0B-E63A-9554-ACB6FE1082E8}"/>
              </a:ext>
            </a:extLst>
          </p:cNvPr>
          <p:cNvSpPr txBox="1"/>
          <p:nvPr/>
        </p:nvSpPr>
        <p:spPr>
          <a:xfrm>
            <a:off x="1911096" y="2487168"/>
            <a:ext cx="1234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F403FB-77E3-F7BE-6B3C-65FB71B6D55C}"/>
              </a:ext>
            </a:extLst>
          </p:cNvPr>
          <p:cNvCxnSpPr/>
          <p:nvPr/>
        </p:nvCxnSpPr>
        <p:spPr>
          <a:xfrm>
            <a:off x="6126480" y="420624"/>
            <a:ext cx="15179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43F1535-7A48-5222-A2DB-9344F0DAEDD1}"/>
              </a:ext>
            </a:extLst>
          </p:cNvPr>
          <p:cNvSpPr txBox="1"/>
          <p:nvPr/>
        </p:nvSpPr>
        <p:spPr>
          <a:xfrm>
            <a:off x="4078224" y="2514600"/>
            <a:ext cx="718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ọi con vật bằng những từ chỉ người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FC93E5-7A35-56FB-9E03-3F4B9FB5F7B4}"/>
              </a:ext>
            </a:extLst>
          </p:cNvPr>
          <p:cNvCxnSpPr>
            <a:cxnSpLocks/>
          </p:cNvCxnSpPr>
          <p:nvPr/>
        </p:nvCxnSpPr>
        <p:spPr>
          <a:xfrm>
            <a:off x="3694176" y="667512"/>
            <a:ext cx="1911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B6BBE11-BC23-D858-8525-12E21F1A4246}"/>
              </a:ext>
            </a:extLst>
          </p:cNvPr>
          <p:cNvSpPr txBox="1"/>
          <p:nvPr/>
        </p:nvSpPr>
        <p:spPr>
          <a:xfrm>
            <a:off x="1143000" y="3099816"/>
            <a:ext cx="24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Hươu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cổ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9A7866-3FC5-ACC2-D439-6D8937B6D895}"/>
              </a:ext>
            </a:extLst>
          </p:cNvPr>
          <p:cNvSpPr txBox="1"/>
          <p:nvPr/>
        </p:nvSpPr>
        <p:spPr>
          <a:xfrm>
            <a:off x="4078224" y="3054096"/>
            <a:ext cx="718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ọi con vật bằng những từ chỉ người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0EB5A9-C9A6-3C60-90B1-9725F2B5400D}"/>
              </a:ext>
            </a:extLst>
          </p:cNvPr>
          <p:cNvCxnSpPr>
            <a:cxnSpLocks/>
          </p:cNvCxnSpPr>
          <p:nvPr/>
        </p:nvCxnSpPr>
        <p:spPr>
          <a:xfrm>
            <a:off x="3410712" y="969264"/>
            <a:ext cx="28986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1E16FEB-766F-F1FE-6300-D8B490463199}"/>
              </a:ext>
            </a:extLst>
          </p:cNvPr>
          <p:cNvSpPr txBox="1"/>
          <p:nvPr/>
        </p:nvSpPr>
        <p:spPr>
          <a:xfrm>
            <a:off x="1106424" y="3858768"/>
            <a:ext cx="24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9328EF-5ABC-A76A-EE80-C7ED7A45481F}"/>
              </a:ext>
            </a:extLst>
          </p:cNvPr>
          <p:cNvSpPr txBox="1"/>
          <p:nvPr/>
        </p:nvSpPr>
        <p:spPr>
          <a:xfrm>
            <a:off x="4041648" y="3813048"/>
            <a:ext cx="7187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ọi con vật bằng những từ chỉ người</a:t>
            </a:r>
          </a:p>
          <a:p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vi-V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ùng từ chỉ hoạt động, đặc điểm của người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8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6B021285-79EA-7A54-B22D-FABA3C9B80CC}"/>
              </a:ext>
            </a:extLst>
          </p:cNvPr>
          <p:cNvSpPr/>
          <p:nvPr/>
        </p:nvSpPr>
        <p:spPr>
          <a:xfrm>
            <a:off x="265176" y="292608"/>
            <a:ext cx="11823192" cy="6355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31D4C2E-62D0-6D10-FAD7-F35451FA031C}"/>
              </a:ext>
            </a:extLst>
          </p:cNvPr>
          <p:cNvGraphicFramePr>
            <a:graphicFrameLocks noGrp="1"/>
          </p:cNvGraphicFramePr>
          <p:nvPr/>
        </p:nvGraphicFramePr>
        <p:xfrm>
          <a:off x="859536" y="1581912"/>
          <a:ext cx="10771632" cy="4975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1853">
                  <a:extLst>
                    <a:ext uri="{9D8B030D-6E8A-4147-A177-3AD203B41FA5}">
                      <a16:colId xmlns:a16="http://schemas.microsoft.com/office/drawing/2014/main" val="2170606543"/>
                    </a:ext>
                  </a:extLst>
                </a:gridCol>
                <a:gridCol w="7909779">
                  <a:extLst>
                    <a:ext uri="{9D8B030D-6E8A-4147-A177-3AD203B41FA5}">
                      <a16:colId xmlns:a16="http://schemas.microsoft.com/office/drawing/2014/main" val="1248116782"/>
                    </a:ext>
                  </a:extLst>
                </a:gridCol>
              </a:tblGrid>
              <a:tr h="9470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 vật được nhân hoá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Cách nhân hoá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396038"/>
                  </a:ext>
                </a:extLst>
              </a:tr>
              <a:tr h="4506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209675"/>
                  </a:ext>
                </a:extLst>
              </a:tr>
              <a:tr h="677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461905"/>
                  </a:ext>
                </a:extLst>
              </a:tr>
              <a:tr h="9724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310420"/>
                  </a:ext>
                </a:extLst>
              </a:tr>
              <a:tr h="5766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446828"/>
                  </a:ext>
                </a:extLst>
              </a:tr>
              <a:tr h="5766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200121"/>
                  </a:ext>
                </a:extLst>
              </a:tr>
              <a:tr h="7745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32304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2BB6D95-5A0B-E63A-9554-ACB6FE1082E8}"/>
              </a:ext>
            </a:extLst>
          </p:cNvPr>
          <p:cNvSpPr txBox="1"/>
          <p:nvPr/>
        </p:nvSpPr>
        <p:spPr>
          <a:xfrm>
            <a:off x="1911096" y="2487168"/>
            <a:ext cx="1234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3F1535-7A48-5222-A2DB-9344F0DAEDD1}"/>
              </a:ext>
            </a:extLst>
          </p:cNvPr>
          <p:cNvSpPr txBox="1"/>
          <p:nvPr/>
        </p:nvSpPr>
        <p:spPr>
          <a:xfrm>
            <a:off x="4078224" y="2514600"/>
            <a:ext cx="718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ọi con vật bằng những từ chỉ người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BBE11-BC23-D858-8525-12E21F1A4246}"/>
              </a:ext>
            </a:extLst>
          </p:cNvPr>
          <p:cNvSpPr txBox="1"/>
          <p:nvPr/>
        </p:nvSpPr>
        <p:spPr>
          <a:xfrm>
            <a:off x="1143000" y="3099816"/>
            <a:ext cx="24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Hươu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9A7866-3FC5-ACC2-D439-6D8937B6D895}"/>
              </a:ext>
            </a:extLst>
          </p:cNvPr>
          <p:cNvSpPr txBox="1"/>
          <p:nvPr/>
        </p:nvSpPr>
        <p:spPr>
          <a:xfrm>
            <a:off x="4078224" y="3054096"/>
            <a:ext cx="718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ọi con vật bằng những từ chỉ người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E16FEB-766F-F1FE-6300-D8B490463199}"/>
              </a:ext>
            </a:extLst>
          </p:cNvPr>
          <p:cNvSpPr txBox="1"/>
          <p:nvPr/>
        </p:nvSpPr>
        <p:spPr>
          <a:xfrm>
            <a:off x="1106424" y="3858768"/>
            <a:ext cx="24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Rùa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9328EF-5ABC-A76A-EE80-C7ED7A45481F}"/>
              </a:ext>
            </a:extLst>
          </p:cNvPr>
          <p:cNvSpPr txBox="1"/>
          <p:nvPr/>
        </p:nvSpPr>
        <p:spPr>
          <a:xfrm>
            <a:off x="4041648" y="3813048"/>
            <a:ext cx="7187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ọi con vật bằng những từ chỉ người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ùng từ chỉ hoạt động, đặc điểm của người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chỉ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9E9F99-66BB-A493-0CD1-0B38BB887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560" y="0"/>
            <a:ext cx="2916936" cy="151922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60EF315-2089-1A83-0845-1A487F9469D6}"/>
              </a:ext>
            </a:extLst>
          </p:cNvPr>
          <p:cNvCxnSpPr>
            <a:cxnSpLocks/>
          </p:cNvCxnSpPr>
          <p:nvPr/>
        </p:nvCxnSpPr>
        <p:spPr>
          <a:xfrm>
            <a:off x="5431536" y="347472"/>
            <a:ext cx="15453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6880982-7249-A561-B52A-0124FD32AFBE}"/>
              </a:ext>
            </a:extLst>
          </p:cNvPr>
          <p:cNvSpPr txBox="1"/>
          <p:nvPr/>
        </p:nvSpPr>
        <p:spPr>
          <a:xfrm>
            <a:off x="1143000" y="4690872"/>
            <a:ext cx="24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943045-588E-1F4D-180F-81CFE1EAF610}"/>
              </a:ext>
            </a:extLst>
          </p:cNvPr>
          <p:cNvSpPr txBox="1"/>
          <p:nvPr/>
        </p:nvSpPr>
        <p:spPr>
          <a:xfrm>
            <a:off x="4032504" y="4709160"/>
            <a:ext cx="718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ùng từ chỉ hoạt động, đặc điểm của người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chỉ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37B9F9-0F0B-B561-346D-0F143FD584FF}"/>
              </a:ext>
            </a:extLst>
          </p:cNvPr>
          <p:cNvCxnSpPr>
            <a:cxnSpLocks/>
          </p:cNvCxnSpPr>
          <p:nvPr/>
        </p:nvCxnSpPr>
        <p:spPr>
          <a:xfrm>
            <a:off x="5157216" y="612648"/>
            <a:ext cx="19019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C41E763-408E-3828-6EB0-072C4922A99A}"/>
              </a:ext>
            </a:extLst>
          </p:cNvPr>
          <p:cNvCxnSpPr>
            <a:cxnSpLocks/>
          </p:cNvCxnSpPr>
          <p:nvPr/>
        </p:nvCxnSpPr>
        <p:spPr>
          <a:xfrm>
            <a:off x="5065776" y="886968"/>
            <a:ext cx="19019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31CDCDA-852D-74AD-A6C4-43B133AC81EA}"/>
              </a:ext>
            </a:extLst>
          </p:cNvPr>
          <p:cNvSpPr txBox="1"/>
          <p:nvPr/>
        </p:nvSpPr>
        <p:spPr>
          <a:xfrm>
            <a:off x="1143000" y="5239512"/>
            <a:ext cx="24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đêm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B54A5A-63AB-5AC0-60EB-B3B3C7B8F57E}"/>
              </a:ext>
            </a:extLst>
          </p:cNvPr>
          <p:cNvSpPr txBox="1"/>
          <p:nvPr/>
        </p:nvSpPr>
        <p:spPr>
          <a:xfrm>
            <a:off x="4032504" y="5257800"/>
            <a:ext cx="718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ùng từ chỉ hoạt động, đặc điểm của người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chỉ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5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26" name="图片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r="10607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27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7"/>
          <a:stretch/>
        </p:blipFill>
        <p:spPr>
          <a:xfrm rot="856226">
            <a:off x="4807706" y="4366666"/>
            <a:ext cx="6407688" cy="3333951"/>
          </a:xfrm>
          <a:prstGeom prst="rect">
            <a:avLst/>
          </a:prstGeom>
        </p:spPr>
      </p:pic>
      <p:sp>
        <p:nvSpPr>
          <p:cNvPr id="28" name="文本框 13">
            <a:extLst>
              <a:ext uri="{FF2B5EF4-FFF2-40B4-BE49-F238E27FC236}">
                <a16:creationId xmlns:a16="http://schemas.microsoft.com/office/drawing/2014/main" id="{5931FCB3-2C47-5ECF-DCDE-B8679FE4F8D0}"/>
              </a:ext>
            </a:extLst>
          </p:cNvPr>
          <p:cNvSpPr txBox="1"/>
          <p:nvPr/>
        </p:nvSpPr>
        <p:spPr>
          <a:xfrm>
            <a:off x="1602732" y="395982"/>
            <a:ext cx="1831480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Đoán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tên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bài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học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dist="38100" dir="2700000" algn="tl">
                  <a:srgbClr val="FFB34F">
                    <a:alpha val="60000"/>
                  </a:srgbClr>
                </a:outerShdw>
              </a:effectLst>
              <a:uLnTx/>
              <a:uFillTx/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  <a:sym typeface="字魂160号-檀宋" panose="00000500000000000000" pitchFamily="2" charset="-122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80A8E2D-0E08-298A-B6A6-6B9230C633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7303" y="561523"/>
            <a:ext cx="8468078" cy="49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6B021285-79EA-7A54-B22D-FABA3C9B80CC}"/>
              </a:ext>
            </a:extLst>
          </p:cNvPr>
          <p:cNvSpPr/>
          <p:nvPr/>
        </p:nvSpPr>
        <p:spPr>
          <a:xfrm>
            <a:off x="265176" y="292608"/>
            <a:ext cx="11823192" cy="6355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31D4C2E-62D0-6D10-FAD7-F35451FA031C}"/>
              </a:ext>
            </a:extLst>
          </p:cNvPr>
          <p:cNvGraphicFramePr>
            <a:graphicFrameLocks noGrp="1"/>
          </p:cNvGraphicFramePr>
          <p:nvPr/>
        </p:nvGraphicFramePr>
        <p:xfrm>
          <a:off x="859536" y="1581912"/>
          <a:ext cx="10771632" cy="4975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1853">
                  <a:extLst>
                    <a:ext uri="{9D8B030D-6E8A-4147-A177-3AD203B41FA5}">
                      <a16:colId xmlns:a16="http://schemas.microsoft.com/office/drawing/2014/main" val="2170606543"/>
                    </a:ext>
                  </a:extLst>
                </a:gridCol>
                <a:gridCol w="7909779">
                  <a:extLst>
                    <a:ext uri="{9D8B030D-6E8A-4147-A177-3AD203B41FA5}">
                      <a16:colId xmlns:a16="http://schemas.microsoft.com/office/drawing/2014/main" val="1248116782"/>
                    </a:ext>
                  </a:extLst>
                </a:gridCol>
              </a:tblGrid>
              <a:tr h="9470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 vật được nhân hoá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Cách nhân hoá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396038"/>
                  </a:ext>
                </a:extLst>
              </a:tr>
              <a:tr h="4506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209675"/>
                  </a:ext>
                </a:extLst>
              </a:tr>
              <a:tr h="677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461905"/>
                  </a:ext>
                </a:extLst>
              </a:tr>
              <a:tr h="9724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310420"/>
                  </a:ext>
                </a:extLst>
              </a:tr>
              <a:tr h="5766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446828"/>
                  </a:ext>
                </a:extLst>
              </a:tr>
              <a:tr h="5766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200121"/>
                  </a:ext>
                </a:extLst>
              </a:tr>
              <a:tr h="7745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2055" marR="52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32304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2BB6D95-5A0B-E63A-9554-ACB6FE1082E8}"/>
              </a:ext>
            </a:extLst>
          </p:cNvPr>
          <p:cNvSpPr txBox="1"/>
          <p:nvPr/>
        </p:nvSpPr>
        <p:spPr>
          <a:xfrm>
            <a:off x="1911096" y="2487168"/>
            <a:ext cx="1234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3F1535-7A48-5222-A2DB-9344F0DAEDD1}"/>
              </a:ext>
            </a:extLst>
          </p:cNvPr>
          <p:cNvSpPr txBox="1"/>
          <p:nvPr/>
        </p:nvSpPr>
        <p:spPr>
          <a:xfrm>
            <a:off x="4078224" y="2514600"/>
            <a:ext cx="718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ọi con vật bằng những từ chỉ người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BBE11-BC23-D858-8525-12E21F1A4246}"/>
              </a:ext>
            </a:extLst>
          </p:cNvPr>
          <p:cNvSpPr txBox="1"/>
          <p:nvPr/>
        </p:nvSpPr>
        <p:spPr>
          <a:xfrm>
            <a:off x="1143000" y="3099816"/>
            <a:ext cx="24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Hươu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9A7866-3FC5-ACC2-D439-6D8937B6D895}"/>
              </a:ext>
            </a:extLst>
          </p:cNvPr>
          <p:cNvSpPr txBox="1"/>
          <p:nvPr/>
        </p:nvSpPr>
        <p:spPr>
          <a:xfrm>
            <a:off x="4078224" y="3054096"/>
            <a:ext cx="718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ọi con vật bằng những từ chỉ người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E16FEB-766F-F1FE-6300-D8B490463199}"/>
              </a:ext>
            </a:extLst>
          </p:cNvPr>
          <p:cNvSpPr txBox="1"/>
          <p:nvPr/>
        </p:nvSpPr>
        <p:spPr>
          <a:xfrm>
            <a:off x="1106424" y="3858768"/>
            <a:ext cx="24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Rùa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9328EF-5ABC-A76A-EE80-C7ED7A45481F}"/>
              </a:ext>
            </a:extLst>
          </p:cNvPr>
          <p:cNvSpPr txBox="1"/>
          <p:nvPr/>
        </p:nvSpPr>
        <p:spPr>
          <a:xfrm>
            <a:off x="4041648" y="3813048"/>
            <a:ext cx="7187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ọi con vật bằng những từ chỉ người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ùng từ chỉ hoạt động, đặc điểm của người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chỉ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880982-7249-A561-B52A-0124FD32AFBE}"/>
              </a:ext>
            </a:extLst>
          </p:cNvPr>
          <p:cNvSpPr txBox="1"/>
          <p:nvPr/>
        </p:nvSpPr>
        <p:spPr>
          <a:xfrm>
            <a:off x="1143000" y="4690872"/>
            <a:ext cx="24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trời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943045-588E-1F4D-180F-81CFE1EAF610}"/>
              </a:ext>
            </a:extLst>
          </p:cNvPr>
          <p:cNvSpPr txBox="1"/>
          <p:nvPr/>
        </p:nvSpPr>
        <p:spPr>
          <a:xfrm>
            <a:off x="4032504" y="4709160"/>
            <a:ext cx="718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ùng từ chỉ hoạt động, đặc điểm của người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chỉ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1CDCDA-852D-74AD-A6C4-43B133AC81EA}"/>
              </a:ext>
            </a:extLst>
          </p:cNvPr>
          <p:cNvSpPr txBox="1"/>
          <p:nvPr/>
        </p:nvSpPr>
        <p:spPr>
          <a:xfrm>
            <a:off x="1143000" y="5239512"/>
            <a:ext cx="24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đêm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B54A5A-63AB-5AC0-60EB-B3B3C7B8F57E}"/>
              </a:ext>
            </a:extLst>
          </p:cNvPr>
          <p:cNvSpPr txBox="1"/>
          <p:nvPr/>
        </p:nvSpPr>
        <p:spPr>
          <a:xfrm>
            <a:off x="4032504" y="5257800"/>
            <a:ext cx="718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ùng từ chỉ hoạt động, đặc điểm của người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chỉ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2413375-9931-FD27-D80E-B0CD5A7DB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208" y="0"/>
            <a:ext cx="3406711" cy="145409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AAE683B-4315-FD79-C124-1A45FB878625}"/>
              </a:ext>
            </a:extLst>
          </p:cNvPr>
          <p:cNvCxnSpPr>
            <a:cxnSpLocks/>
          </p:cNvCxnSpPr>
          <p:nvPr/>
        </p:nvCxnSpPr>
        <p:spPr>
          <a:xfrm>
            <a:off x="4398264" y="338328"/>
            <a:ext cx="2478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70A9531-2295-AC06-AB08-AB5388A46438}"/>
              </a:ext>
            </a:extLst>
          </p:cNvPr>
          <p:cNvSpPr txBox="1"/>
          <p:nvPr/>
        </p:nvSpPr>
        <p:spPr>
          <a:xfrm>
            <a:off x="1106424" y="5916168"/>
            <a:ext cx="24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96C4D6-C8DD-07DB-CB2F-2AAE9D3775D5}"/>
              </a:ext>
            </a:extLst>
          </p:cNvPr>
          <p:cNvSpPr txBox="1"/>
          <p:nvPr/>
        </p:nvSpPr>
        <p:spPr>
          <a:xfrm>
            <a:off x="4160520" y="5806440"/>
            <a:ext cx="7187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ọi con vật b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ằ</a:t>
            </a:r>
            <a:r>
              <a:rPr lang="vi-V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từ chỉ người</a:t>
            </a:r>
          </a:p>
          <a:p>
            <a:pPr lvl="0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rò chuyện với vật như với người</a:t>
            </a:r>
          </a:p>
        </p:txBody>
      </p:sp>
    </p:spTree>
    <p:extLst>
      <p:ext uri="{BB962C8B-B14F-4D97-AF65-F5344CB8AC3E}">
        <p14:creationId xmlns:p14="http://schemas.microsoft.com/office/powerpoint/2010/main" val="91922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文本框 13">
            <a:extLst>
              <a:ext uri="{FF2B5EF4-FFF2-40B4-BE49-F238E27FC236}">
                <a16:creationId xmlns:a16="http://schemas.microsoft.com/office/drawing/2014/main" id="{366AF803-486F-2920-FE7F-9E6926CE763E}"/>
              </a:ext>
            </a:extLst>
          </p:cNvPr>
          <p:cNvSpPr txBox="1"/>
          <p:nvPr/>
        </p:nvSpPr>
        <p:spPr>
          <a:xfrm>
            <a:off x="2237237" y="508527"/>
            <a:ext cx="771752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Quan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sát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tran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h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và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cho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biết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đ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ây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là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bài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đọc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gì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?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38100" dir="2700000" algn="tl">
                  <a:srgbClr val="FFB34F">
                    <a:alpha val="60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  <a:sym typeface="字魂160号-檀宋" panose="00000500000000000000" pitchFamily="2" charset="-122"/>
            </a:endParaRPr>
          </a:p>
        </p:txBody>
      </p:sp>
      <p:sp>
        <p:nvSpPr>
          <p:cNvPr id="5" name="文本框 13">
            <a:extLst>
              <a:ext uri="{FF2B5EF4-FFF2-40B4-BE49-F238E27FC236}">
                <a16:creationId xmlns:a16="http://schemas.microsoft.com/office/drawing/2014/main" id="{E88BBF09-230D-4227-67A7-CA4076A6CF04}"/>
              </a:ext>
            </a:extLst>
          </p:cNvPr>
          <p:cNvSpPr txBox="1"/>
          <p:nvPr/>
        </p:nvSpPr>
        <p:spPr>
          <a:xfrm>
            <a:off x="4130499" y="5008447"/>
            <a:ext cx="38620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Cánh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chim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nhỏ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9513A"/>
              </a:solidFill>
              <a:effectLst>
                <a:outerShdw dist="38100" dir="2700000" algn="tl">
                  <a:srgbClr val="FFB34F">
                    <a:alpha val="60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  <a:sym typeface="字魂160号-檀宋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8BD69-188F-2AA7-5D9E-BDE0DA3FC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907" y="2221420"/>
            <a:ext cx="48958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7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文本框 13">
            <a:extLst>
              <a:ext uri="{FF2B5EF4-FFF2-40B4-BE49-F238E27FC236}">
                <a16:creationId xmlns:a16="http://schemas.microsoft.com/office/drawing/2014/main" id="{366AF803-486F-2920-FE7F-9E6926CE763E}"/>
              </a:ext>
            </a:extLst>
          </p:cNvPr>
          <p:cNvSpPr txBox="1"/>
          <p:nvPr/>
        </p:nvSpPr>
        <p:spPr>
          <a:xfrm>
            <a:off x="2237237" y="508527"/>
            <a:ext cx="771752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Quan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sát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tran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h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và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cho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biết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đ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ây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là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bài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đọc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gì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?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38100" dir="2700000" algn="tl">
                  <a:srgbClr val="FFB34F">
                    <a:alpha val="60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  <a:sym typeface="字魂160号-檀宋" panose="00000500000000000000" pitchFamily="2" charset="-122"/>
            </a:endParaRPr>
          </a:p>
        </p:txBody>
      </p:sp>
      <p:sp>
        <p:nvSpPr>
          <p:cNvPr id="5" name="文本框 13">
            <a:extLst>
              <a:ext uri="{FF2B5EF4-FFF2-40B4-BE49-F238E27FC236}">
                <a16:creationId xmlns:a16="http://schemas.microsoft.com/office/drawing/2014/main" id="{E88BBF09-230D-4227-67A7-CA4076A6CF04}"/>
              </a:ext>
            </a:extLst>
          </p:cNvPr>
          <p:cNvSpPr txBox="1"/>
          <p:nvPr/>
        </p:nvSpPr>
        <p:spPr>
          <a:xfrm>
            <a:off x="3182113" y="5584519"/>
            <a:ext cx="53590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 dirty="0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Ở </a:t>
            </a:r>
            <a:r>
              <a:rPr lang="en-US" altLang="zh-CN" sz="3600" b="1" noProof="0" dirty="0" err="1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vương</a:t>
            </a:r>
            <a:r>
              <a:rPr lang="en-US" altLang="zh-CN" sz="3600" b="1" noProof="0" dirty="0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lang="en-US" altLang="zh-CN" sz="3600" b="1" noProof="0" dirty="0" err="1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quốc</a:t>
            </a:r>
            <a:r>
              <a:rPr lang="en-US" altLang="zh-CN" sz="3600" b="1" noProof="0" dirty="0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lang="en-US" altLang="zh-CN" sz="3600" b="1" noProof="0" dirty="0" err="1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tương</a:t>
            </a:r>
            <a:r>
              <a:rPr lang="en-US" altLang="zh-CN" sz="3600" b="1" noProof="0" dirty="0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lang="en-US" altLang="zh-CN" sz="3600" b="1" noProof="0" dirty="0" err="1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lai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9513A"/>
              </a:solidFill>
              <a:effectLst>
                <a:outerShdw dist="38100" dir="2700000" algn="tl">
                  <a:srgbClr val="FFB34F">
                    <a:alpha val="60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  <a:sym typeface="字魂160号-檀宋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79E29F-AC3A-1E6B-07B6-FD48616BD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122" y="1944814"/>
            <a:ext cx="5787390" cy="351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文本框 13">
            <a:extLst>
              <a:ext uri="{FF2B5EF4-FFF2-40B4-BE49-F238E27FC236}">
                <a16:creationId xmlns:a16="http://schemas.microsoft.com/office/drawing/2014/main" id="{366AF803-486F-2920-FE7F-9E6926CE763E}"/>
              </a:ext>
            </a:extLst>
          </p:cNvPr>
          <p:cNvSpPr txBox="1"/>
          <p:nvPr/>
        </p:nvSpPr>
        <p:spPr>
          <a:xfrm>
            <a:off x="2237237" y="508527"/>
            <a:ext cx="771752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Quan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sát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tran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h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và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cho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biết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đ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ây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là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bài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đọc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gì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?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38100" dir="2700000" algn="tl">
                  <a:srgbClr val="FFB34F">
                    <a:alpha val="60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  <a:sym typeface="字魂160号-檀宋" panose="00000500000000000000" pitchFamily="2" charset="-122"/>
            </a:endParaRPr>
          </a:p>
        </p:txBody>
      </p:sp>
      <p:sp>
        <p:nvSpPr>
          <p:cNvPr id="5" name="文本框 13">
            <a:extLst>
              <a:ext uri="{FF2B5EF4-FFF2-40B4-BE49-F238E27FC236}">
                <a16:creationId xmlns:a16="http://schemas.microsoft.com/office/drawing/2014/main" id="{E88BBF09-230D-4227-67A7-CA4076A6CF04}"/>
              </a:ext>
            </a:extLst>
          </p:cNvPr>
          <p:cNvSpPr txBox="1"/>
          <p:nvPr/>
        </p:nvSpPr>
        <p:spPr>
          <a:xfrm>
            <a:off x="3182113" y="5584519"/>
            <a:ext cx="53590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 dirty="0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Ở </a:t>
            </a:r>
            <a:r>
              <a:rPr lang="en-US" altLang="zh-CN" sz="3600" b="1" noProof="0" dirty="0" err="1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vương</a:t>
            </a:r>
            <a:r>
              <a:rPr lang="en-US" altLang="zh-CN" sz="3600" b="1" noProof="0" dirty="0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lang="en-US" altLang="zh-CN" sz="3600" b="1" noProof="0" dirty="0" err="1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quốc</a:t>
            </a:r>
            <a:r>
              <a:rPr lang="en-US" altLang="zh-CN" sz="3600" b="1" noProof="0" dirty="0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lang="en-US" altLang="zh-CN" sz="3600" b="1" noProof="0" dirty="0" err="1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tương</a:t>
            </a:r>
            <a:r>
              <a:rPr lang="en-US" altLang="zh-CN" sz="3600" b="1" noProof="0" dirty="0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lang="en-US" altLang="zh-CN" sz="3600" b="1" noProof="0" dirty="0" err="1"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lai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9513A"/>
              </a:solidFill>
              <a:effectLst>
                <a:outerShdw dist="38100" dir="2700000" algn="tl">
                  <a:srgbClr val="FFB34F">
                    <a:alpha val="60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  <a:sym typeface="字魂160号-檀宋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79E29F-AC3A-1E6B-07B6-FD48616BD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122" y="1944814"/>
            <a:ext cx="5787390" cy="351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文本框 13">
            <a:extLst>
              <a:ext uri="{FF2B5EF4-FFF2-40B4-BE49-F238E27FC236}">
                <a16:creationId xmlns:a16="http://schemas.microsoft.com/office/drawing/2014/main" id="{366AF803-486F-2920-FE7F-9E6926CE763E}"/>
              </a:ext>
            </a:extLst>
          </p:cNvPr>
          <p:cNvSpPr txBox="1"/>
          <p:nvPr/>
        </p:nvSpPr>
        <p:spPr>
          <a:xfrm>
            <a:off x="2237237" y="508527"/>
            <a:ext cx="771752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Quan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sát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tran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h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và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cho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biết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đ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ây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là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bài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đọc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gì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?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38100" dir="2700000" algn="tl">
                  <a:srgbClr val="FFB34F">
                    <a:alpha val="60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  <a:sym typeface="字魂160号-檀宋" panose="00000500000000000000" pitchFamily="2" charset="-122"/>
            </a:endParaRPr>
          </a:p>
        </p:txBody>
      </p:sp>
      <p:sp>
        <p:nvSpPr>
          <p:cNvPr id="5" name="文本框 13">
            <a:extLst>
              <a:ext uri="{FF2B5EF4-FFF2-40B4-BE49-F238E27FC236}">
                <a16:creationId xmlns:a16="http://schemas.microsoft.com/office/drawing/2014/main" id="{E88BBF09-230D-4227-67A7-CA4076A6CF04}"/>
              </a:ext>
            </a:extLst>
          </p:cNvPr>
          <p:cNvSpPr txBox="1"/>
          <p:nvPr/>
        </p:nvSpPr>
        <p:spPr>
          <a:xfrm>
            <a:off x="2724912" y="5739967"/>
            <a:ext cx="675806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Người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tìm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đường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lên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các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vì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sao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9513A"/>
              </a:solidFill>
              <a:effectLst>
                <a:outerShdw dist="38100" dir="2700000" algn="tl">
                  <a:srgbClr val="FFB34F">
                    <a:alpha val="60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  <a:sym typeface="字魂160号-檀宋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B2F676-4B62-C0AB-8BEE-B71F055C7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432" y="1888998"/>
            <a:ext cx="60960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文本框 13">
            <a:extLst>
              <a:ext uri="{FF2B5EF4-FFF2-40B4-BE49-F238E27FC236}">
                <a16:creationId xmlns:a16="http://schemas.microsoft.com/office/drawing/2014/main" id="{366AF803-486F-2920-FE7F-9E6926CE763E}"/>
              </a:ext>
            </a:extLst>
          </p:cNvPr>
          <p:cNvSpPr txBox="1"/>
          <p:nvPr/>
        </p:nvSpPr>
        <p:spPr>
          <a:xfrm>
            <a:off x="2237237" y="508527"/>
            <a:ext cx="771752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Quan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sát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tran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h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và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cho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biết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đ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ây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là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bài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đọc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gì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?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38100" dir="2700000" algn="tl">
                  <a:srgbClr val="FFB34F">
                    <a:alpha val="60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  <a:sym typeface="字魂160号-檀宋" panose="00000500000000000000" pitchFamily="2" charset="-122"/>
            </a:endParaRPr>
          </a:p>
        </p:txBody>
      </p:sp>
      <p:sp>
        <p:nvSpPr>
          <p:cNvPr id="5" name="文本框 13">
            <a:extLst>
              <a:ext uri="{FF2B5EF4-FFF2-40B4-BE49-F238E27FC236}">
                <a16:creationId xmlns:a16="http://schemas.microsoft.com/office/drawing/2014/main" id="{E88BBF09-230D-4227-67A7-CA4076A6CF04}"/>
              </a:ext>
            </a:extLst>
          </p:cNvPr>
          <p:cNvSpPr txBox="1"/>
          <p:nvPr/>
        </p:nvSpPr>
        <p:spPr>
          <a:xfrm>
            <a:off x="2724912" y="5739967"/>
            <a:ext cx="675806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Bốn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mùa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mơ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D9513A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ước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9513A"/>
              </a:solidFill>
              <a:effectLst>
                <a:outerShdw dist="38100" dir="2700000" algn="tl">
                  <a:srgbClr val="FFB34F">
                    <a:alpha val="60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  <a:sym typeface="字魂160号-檀宋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F19616-C275-1855-FE89-10BBC9B43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961198"/>
            <a:ext cx="5392201" cy="354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id="{464ADFEB-8302-DE57-CF13-89512811F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20700" y="1993900"/>
            <a:ext cx="5270506" cy="5270506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58C6966B-F558-0D7B-151F-226DA70A13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7"/>
          <a:stretch/>
        </p:blipFill>
        <p:spPr>
          <a:xfrm rot="856226">
            <a:off x="4807706" y="4366666"/>
            <a:ext cx="6407688" cy="33339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7F41B1-DEEB-E30C-DECA-D755B1AAC3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5201" y="1278752"/>
            <a:ext cx="10668925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1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6B021285-79EA-7A54-B22D-FABA3C9B80CC}"/>
              </a:ext>
            </a:extLst>
          </p:cNvPr>
          <p:cNvSpPr/>
          <p:nvPr/>
        </p:nvSpPr>
        <p:spPr>
          <a:xfrm>
            <a:off x="265176" y="292608"/>
            <a:ext cx="11823192" cy="6355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组合 40">
            <a:extLst>
              <a:ext uri="{FF2B5EF4-FFF2-40B4-BE49-F238E27FC236}">
                <a16:creationId xmlns:a16="http://schemas.microsoft.com/office/drawing/2014/main" id="{0C56A2CB-FB94-0D94-899A-90FC993D0982}"/>
              </a:ext>
            </a:extLst>
          </p:cNvPr>
          <p:cNvGrpSpPr/>
          <p:nvPr/>
        </p:nvGrpSpPr>
        <p:grpSpPr>
          <a:xfrm>
            <a:off x="715467" y="373997"/>
            <a:ext cx="10156750" cy="999934"/>
            <a:chOff x="3215622" y="1936016"/>
            <a:chExt cx="10156750" cy="999934"/>
          </a:xfrm>
        </p:grpSpPr>
        <p:sp>
          <p:nvSpPr>
            <p:cNvPr id="7" name="文本框 42">
              <a:extLst>
                <a:ext uri="{FF2B5EF4-FFF2-40B4-BE49-F238E27FC236}">
                  <a16:creationId xmlns:a16="http://schemas.microsoft.com/office/drawing/2014/main" id="{F1FA5C90-182F-0131-EA13-3C8E1DA33E13}"/>
                </a:ext>
              </a:extLst>
            </p:cNvPr>
            <p:cNvSpPr txBox="1"/>
            <p:nvPr/>
          </p:nvSpPr>
          <p:spPr>
            <a:xfrm>
              <a:off x="4203286" y="1996476"/>
              <a:ext cx="9169086" cy="78319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Quan sát tranh và thực hi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ệ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 yêu 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ầ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u.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" name="椭圆 45">
              <a:extLst>
                <a:ext uri="{FF2B5EF4-FFF2-40B4-BE49-F238E27FC236}">
                  <a16:creationId xmlns:a16="http://schemas.microsoft.com/office/drawing/2014/main" id="{1B98B285-B967-022C-6EAB-745D49F2F806}"/>
                </a:ext>
              </a:extLst>
            </p:cNvPr>
            <p:cNvSpPr/>
            <p:nvPr/>
          </p:nvSpPr>
          <p:spPr>
            <a:xfrm>
              <a:off x="3215622" y="1936016"/>
              <a:ext cx="999934" cy="99993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+mn-ea"/>
                </a:rPr>
                <a:t>1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Normal" panose="020B0400000000000000" pitchFamily="34" charset="-122"/>
                <a:cs typeface="+mn-cs"/>
                <a:sym typeface="+mn-ea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0272AC9-EDBD-299D-25D9-835DD586E67B}"/>
              </a:ext>
            </a:extLst>
          </p:cNvPr>
          <p:cNvSpPr txBox="1"/>
          <p:nvPr/>
        </p:nvSpPr>
        <p:spPr>
          <a:xfrm>
            <a:off x="1636776" y="1344168"/>
            <a:ext cx="10378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khinh</a:t>
            </a:r>
            <a:r>
              <a:rPr lang="en-US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Niềm</a:t>
            </a:r>
            <a:r>
              <a:rPr lang="en-US" sz="20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20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0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Chắp</a:t>
            </a:r>
            <a:r>
              <a:rPr lang="en-US" sz="20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0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ước</a:t>
            </a:r>
            <a:r>
              <a:rPr lang="en-US" sz="20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mơ</a:t>
            </a:r>
            <a:r>
              <a:rPr lang="en-US" sz="20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4B2E66-3F4F-E5C3-8525-884933819991}"/>
              </a:ext>
            </a:extLst>
          </p:cNvPr>
          <p:cNvGrpSpPr/>
          <p:nvPr/>
        </p:nvGrpSpPr>
        <p:grpSpPr>
          <a:xfrm>
            <a:off x="174679" y="2135036"/>
            <a:ext cx="1974161" cy="2354668"/>
            <a:chOff x="503863" y="2263052"/>
            <a:chExt cx="2844946" cy="3429176"/>
          </a:xfrm>
        </p:grpSpPr>
        <p:pic>
          <p:nvPicPr>
            <p:cNvPr id="11" name="Picture 10" descr="A blue hot air balloon&#10;&#10;Description automatically generated">
              <a:extLst>
                <a:ext uri="{FF2B5EF4-FFF2-40B4-BE49-F238E27FC236}">
                  <a16:creationId xmlns:a16="http://schemas.microsoft.com/office/drawing/2014/main" id="{FDB017A3-90BB-744B-9061-65A52C89A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63" y="2263052"/>
              <a:ext cx="2844946" cy="342917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A55279-55FF-AEB0-9624-745030844A52}"/>
                </a:ext>
              </a:extLst>
            </p:cNvPr>
            <p:cNvSpPr txBox="1"/>
            <p:nvPr/>
          </p:nvSpPr>
          <p:spPr>
            <a:xfrm>
              <a:off x="970256" y="2919018"/>
              <a:ext cx="2002559" cy="1210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Bầu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trời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mùa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thu</a:t>
              </a:r>
              <a:endPara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37A2AB-EC38-0770-3098-DF61D1A1495C}"/>
              </a:ext>
            </a:extLst>
          </p:cNvPr>
          <p:cNvGrpSpPr/>
          <p:nvPr/>
        </p:nvGrpSpPr>
        <p:grpSpPr>
          <a:xfrm>
            <a:off x="2058343" y="1997876"/>
            <a:ext cx="2001593" cy="2391244"/>
            <a:chOff x="503863" y="2263052"/>
            <a:chExt cx="2844946" cy="3429176"/>
          </a:xfrm>
        </p:grpSpPr>
        <p:pic>
          <p:nvPicPr>
            <p:cNvPr id="14" name="Picture 13" descr="A blue hot air balloon&#10;&#10;Description automatically generated">
              <a:extLst>
                <a:ext uri="{FF2B5EF4-FFF2-40B4-BE49-F238E27FC236}">
                  <a16:creationId xmlns:a16="http://schemas.microsoft.com/office/drawing/2014/main" id="{64F2A37B-AF6B-F223-D5C5-244794DF4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63" y="2263052"/>
              <a:ext cx="2844946" cy="342917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7E45B0-22FB-EE5F-4226-D04ACC378F93}"/>
                </a:ext>
              </a:extLst>
            </p:cNvPr>
            <p:cNvSpPr txBox="1"/>
            <p:nvPr/>
          </p:nvSpPr>
          <p:spPr>
            <a:xfrm>
              <a:off x="1115207" y="2958969"/>
              <a:ext cx="2002558" cy="119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cỏ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nở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hoa</a:t>
              </a:r>
              <a:endPara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107078-5C47-D483-C263-8A30A0B1305C}"/>
              </a:ext>
            </a:extLst>
          </p:cNvPr>
          <p:cNvGrpSpPr/>
          <p:nvPr/>
        </p:nvGrpSpPr>
        <p:grpSpPr>
          <a:xfrm>
            <a:off x="4134031" y="1897292"/>
            <a:ext cx="2230193" cy="2775292"/>
            <a:chOff x="503863" y="2263052"/>
            <a:chExt cx="2844946" cy="3429176"/>
          </a:xfrm>
        </p:grpSpPr>
        <p:pic>
          <p:nvPicPr>
            <p:cNvPr id="17" name="Picture 16" descr="A blue hot air balloon&#10;&#10;Description automatically generated">
              <a:extLst>
                <a:ext uri="{FF2B5EF4-FFF2-40B4-BE49-F238E27FC236}">
                  <a16:creationId xmlns:a16="http://schemas.microsoft.com/office/drawing/2014/main" id="{5AB4DDDB-FD7A-3243-FC69-A9EA3B891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63" y="2263052"/>
              <a:ext cx="2844946" cy="342917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57FB8A3-EBF1-AC26-4222-10F9900CB6B5}"/>
                </a:ext>
              </a:extLst>
            </p:cNvPr>
            <p:cNvSpPr txBox="1"/>
            <p:nvPr/>
          </p:nvSpPr>
          <p:spPr>
            <a:xfrm>
              <a:off x="947174" y="2744970"/>
              <a:ext cx="2002559" cy="1483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Ở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vương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quốc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tương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lai</a:t>
              </a:r>
              <a:endPara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56D549-DD96-F1D8-4507-0E7B4A0134BE}"/>
              </a:ext>
            </a:extLst>
          </p:cNvPr>
          <p:cNvGrpSpPr/>
          <p:nvPr/>
        </p:nvGrpSpPr>
        <p:grpSpPr>
          <a:xfrm>
            <a:off x="6420031" y="1686980"/>
            <a:ext cx="2202761" cy="2775292"/>
            <a:chOff x="503863" y="2263052"/>
            <a:chExt cx="2844946" cy="3429176"/>
          </a:xfrm>
        </p:grpSpPr>
        <p:pic>
          <p:nvPicPr>
            <p:cNvPr id="20" name="Picture 19" descr="A blue hot air balloon&#10;&#10;Description automatically generated">
              <a:extLst>
                <a:ext uri="{FF2B5EF4-FFF2-40B4-BE49-F238E27FC236}">
                  <a16:creationId xmlns:a16="http://schemas.microsoft.com/office/drawing/2014/main" id="{1EAADED3-AD2B-390F-59DB-A8E3CCD7B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63" y="2263052"/>
              <a:ext cx="2844946" cy="342917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4CB388B-38AA-C527-BC9C-EAA22F992D9C}"/>
                </a:ext>
              </a:extLst>
            </p:cNvPr>
            <p:cNvSpPr txBox="1"/>
            <p:nvPr/>
          </p:nvSpPr>
          <p:spPr>
            <a:xfrm>
              <a:off x="947175" y="2744970"/>
              <a:ext cx="2002559" cy="1939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Nếu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khu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vườn</a:t>
              </a:r>
              <a:endPara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45EB2D-740E-9665-141C-E2F457A19346}"/>
              </a:ext>
            </a:extLst>
          </p:cNvPr>
          <p:cNvGrpSpPr/>
          <p:nvPr/>
        </p:nvGrpSpPr>
        <p:grpSpPr>
          <a:xfrm>
            <a:off x="8422567" y="2391068"/>
            <a:ext cx="2202761" cy="2775292"/>
            <a:chOff x="503863" y="2263052"/>
            <a:chExt cx="2844946" cy="3429176"/>
          </a:xfrm>
        </p:grpSpPr>
        <p:pic>
          <p:nvPicPr>
            <p:cNvPr id="23" name="Picture 22" descr="A blue hot air balloon&#10;&#10;Description automatically generated">
              <a:extLst>
                <a:ext uri="{FF2B5EF4-FFF2-40B4-BE49-F238E27FC236}">
                  <a16:creationId xmlns:a16="http://schemas.microsoft.com/office/drawing/2014/main" id="{6197B7F8-EA0D-2147-3A9D-6CDC022B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63" y="2263052"/>
              <a:ext cx="2844946" cy="342917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F4B41E4-652D-3E03-5E87-04E8FA8DA6BA}"/>
                </a:ext>
              </a:extLst>
            </p:cNvPr>
            <p:cNvSpPr txBox="1"/>
            <p:nvPr/>
          </p:nvSpPr>
          <p:spPr>
            <a:xfrm>
              <a:off x="888126" y="2575494"/>
              <a:ext cx="2002559" cy="1939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Bức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tường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lạ</a:t>
              </a:r>
              <a:endPara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CF5E153-2187-30CB-72C6-642BBA492A30}"/>
              </a:ext>
            </a:extLst>
          </p:cNvPr>
          <p:cNvGrpSpPr/>
          <p:nvPr/>
        </p:nvGrpSpPr>
        <p:grpSpPr>
          <a:xfrm>
            <a:off x="10324519" y="1750988"/>
            <a:ext cx="1867481" cy="2391244"/>
            <a:chOff x="503863" y="2263052"/>
            <a:chExt cx="2844946" cy="3429176"/>
          </a:xfrm>
        </p:grpSpPr>
        <p:pic>
          <p:nvPicPr>
            <p:cNvPr id="26" name="Picture 25" descr="A blue hot air balloon&#10;&#10;Description automatically generated">
              <a:extLst>
                <a:ext uri="{FF2B5EF4-FFF2-40B4-BE49-F238E27FC236}">
                  <a16:creationId xmlns:a16="http://schemas.microsoft.com/office/drawing/2014/main" id="{40FE93D4-3C5F-3378-356A-9C69AEAF1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63" y="2263052"/>
              <a:ext cx="2844946" cy="342917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AD3E84-D8A8-C58D-9F83-D8546C910EB0}"/>
                </a:ext>
              </a:extLst>
            </p:cNvPr>
            <p:cNvSpPr txBox="1"/>
            <p:nvPr/>
          </p:nvSpPr>
          <p:spPr>
            <a:xfrm>
              <a:off x="1115207" y="2958969"/>
              <a:ext cx="2002558" cy="662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Anh Ba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60CC2C-5A9C-5A73-2661-A83C660B1EE0}"/>
              </a:ext>
            </a:extLst>
          </p:cNvPr>
          <p:cNvGrpSpPr/>
          <p:nvPr/>
        </p:nvGrpSpPr>
        <p:grpSpPr>
          <a:xfrm>
            <a:off x="0" y="4910328"/>
            <a:ext cx="4718304" cy="1947672"/>
            <a:chOff x="0" y="4910328"/>
            <a:chExt cx="4718304" cy="1947672"/>
          </a:xfrm>
        </p:grpSpPr>
        <p:pic>
          <p:nvPicPr>
            <p:cNvPr id="29" name="Picture 28" descr="A wicker basket with a black background&#10;&#10;Description automatically generated">
              <a:extLst>
                <a:ext uri="{FF2B5EF4-FFF2-40B4-BE49-F238E27FC236}">
                  <a16:creationId xmlns:a16="http://schemas.microsoft.com/office/drawing/2014/main" id="{EA485DD6-A7B5-D42F-9A5F-110783FE0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910328"/>
              <a:ext cx="4718304" cy="1947672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D86623C-9B00-B2FD-CEF5-39E67DD27FFA}"/>
                </a:ext>
              </a:extLst>
            </p:cNvPr>
            <p:cNvSpPr txBox="1"/>
            <p:nvPr/>
          </p:nvSpPr>
          <p:spPr>
            <a:xfrm>
              <a:off x="1124712" y="6135624"/>
              <a:ext cx="2688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highlight>
                    <a:srgbClr val="FFFF00"/>
                  </a:highlight>
                  <a:latin typeface="Cambria" panose="02040503050406030204" pitchFamily="18" charset="0"/>
                  <a:ea typeface="Cambria" panose="02040503050406030204" pitchFamily="18" charset="0"/>
                </a:rPr>
                <a:t>Niềm</a:t>
              </a:r>
              <a:r>
                <a:rPr lang="en-US" sz="2400" dirty="0">
                  <a:highlight>
                    <a:srgbClr val="FFFF00"/>
                  </a:highlight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highlight>
                    <a:srgbClr val="FFFF00"/>
                  </a:highlight>
                  <a:latin typeface="Cambria" panose="02040503050406030204" pitchFamily="18" charset="0"/>
                  <a:ea typeface="Cambria" panose="02040503050406030204" pitchFamily="18" charset="0"/>
                </a:rPr>
                <a:t>vui</a:t>
              </a:r>
              <a:r>
                <a:rPr lang="en-US" sz="2400" dirty="0">
                  <a:highlight>
                    <a:srgbClr val="FFFF00"/>
                  </a:highlight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highlight>
                    <a:srgbClr val="FFFF00"/>
                  </a:highlight>
                  <a:latin typeface="Cambria" panose="02040503050406030204" pitchFamily="18" charset="0"/>
                  <a:ea typeface="Cambria" panose="02040503050406030204" pitchFamily="18" charset="0"/>
                </a:rPr>
                <a:t>sáng</a:t>
              </a:r>
              <a:r>
                <a:rPr lang="en-US" sz="2400" dirty="0">
                  <a:highlight>
                    <a:srgbClr val="FFFF00"/>
                  </a:highlight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highlight>
                    <a:srgbClr val="FFFF00"/>
                  </a:highlight>
                  <a:latin typeface="Cambria" panose="02040503050406030204" pitchFamily="18" charset="0"/>
                  <a:ea typeface="Cambria" panose="02040503050406030204" pitchFamily="18" charset="0"/>
                </a:rPr>
                <a:t>tạo</a:t>
              </a:r>
              <a:endParaRPr lang="en-US" sz="24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00A076C-392E-7AC4-6450-E1C9A6292CEC}"/>
              </a:ext>
            </a:extLst>
          </p:cNvPr>
          <p:cNvGrpSpPr/>
          <p:nvPr/>
        </p:nvGrpSpPr>
        <p:grpSpPr>
          <a:xfrm>
            <a:off x="6300216" y="4828032"/>
            <a:ext cx="4718304" cy="1947672"/>
            <a:chOff x="6300216" y="4828032"/>
            <a:chExt cx="4718304" cy="1947672"/>
          </a:xfrm>
        </p:grpSpPr>
        <p:pic>
          <p:nvPicPr>
            <p:cNvPr id="32" name="Picture 31" descr="A wicker basket with a black background&#10;&#10;Description automatically generated">
              <a:extLst>
                <a:ext uri="{FF2B5EF4-FFF2-40B4-BE49-F238E27FC236}">
                  <a16:creationId xmlns:a16="http://schemas.microsoft.com/office/drawing/2014/main" id="{249D34EF-F7A9-0101-BDE0-FDA091EDC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216" y="4828032"/>
              <a:ext cx="4718304" cy="194767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0290533-0E2E-19C4-5E89-B2381D92C273}"/>
                </a:ext>
              </a:extLst>
            </p:cNvPr>
            <p:cNvSpPr txBox="1"/>
            <p:nvPr/>
          </p:nvSpPr>
          <p:spPr>
            <a:xfrm>
              <a:off x="7580376" y="6025896"/>
              <a:ext cx="2688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highlight>
                    <a:srgbClr val="FFFF00"/>
                  </a:highlight>
                  <a:latin typeface="Cambria" panose="02040503050406030204" pitchFamily="18" charset="0"/>
                  <a:ea typeface="Cambria" panose="02040503050406030204" pitchFamily="18" charset="0"/>
                </a:rPr>
                <a:t>Chắp</a:t>
              </a:r>
              <a:r>
                <a:rPr lang="en-US" sz="2400" dirty="0">
                  <a:highlight>
                    <a:srgbClr val="FFFF00"/>
                  </a:highlight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highlight>
                    <a:srgbClr val="FFFF00"/>
                  </a:highlight>
                  <a:latin typeface="Cambria" panose="02040503050406030204" pitchFamily="18" charset="0"/>
                  <a:ea typeface="Cambria" panose="02040503050406030204" pitchFamily="18" charset="0"/>
                </a:rPr>
                <a:t>cánh</a:t>
              </a:r>
              <a:r>
                <a:rPr lang="en-US" sz="2400" dirty="0">
                  <a:highlight>
                    <a:srgbClr val="FFFF00"/>
                  </a:highlight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highlight>
                    <a:srgbClr val="FFFF00"/>
                  </a:highlight>
                  <a:latin typeface="Cambria" panose="02040503050406030204" pitchFamily="18" charset="0"/>
                  <a:ea typeface="Cambria" panose="02040503050406030204" pitchFamily="18" charset="0"/>
                </a:rPr>
                <a:t>ước</a:t>
              </a:r>
              <a:r>
                <a:rPr lang="en-US" sz="2400" dirty="0">
                  <a:highlight>
                    <a:srgbClr val="FFFF00"/>
                  </a:highlight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highlight>
                    <a:srgbClr val="FFFF00"/>
                  </a:highlight>
                  <a:latin typeface="Cambria" panose="02040503050406030204" pitchFamily="18" charset="0"/>
                  <a:ea typeface="Cambria" panose="02040503050406030204" pitchFamily="18" charset="0"/>
                </a:rPr>
                <a:t>mơ</a:t>
              </a:r>
              <a:endParaRPr lang="en-US" sz="24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62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07045 0.3398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6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4922 0.2835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23099 0.2143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9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10534 0.316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-0.57031 0.1756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16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21472 0.35162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42" y="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801</Words>
  <Application>Microsoft Office PowerPoint</Application>
  <PresentationFormat>Widescreen</PresentationFormat>
  <Paragraphs>158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宋体</vt:lpstr>
      <vt:lpstr>Arial</vt:lpstr>
      <vt:lpstr>Calibri</vt:lpstr>
      <vt:lpstr>Calibri Light</vt:lpstr>
      <vt:lpstr>Cambria</vt:lpstr>
      <vt:lpstr>等线</vt:lpstr>
      <vt:lpstr>Times New Roman</vt:lpstr>
      <vt:lpstr>Vogue-ExtraBold</vt:lpstr>
      <vt:lpstr>Wingdings</vt:lpstr>
      <vt:lpstr>字魂160号-檀宋</vt:lpstr>
      <vt:lpstr>思源黑体 CN Normal</vt:lpstr>
      <vt:lpstr>思源黑体 CN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19</cp:revision>
  <dcterms:created xsi:type="dcterms:W3CDTF">2024-11-17T08:04:14Z</dcterms:created>
  <dcterms:modified xsi:type="dcterms:W3CDTF">2025-01-07T08:44:34Z</dcterms:modified>
</cp:coreProperties>
</file>