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D-4798-BDE2-08729743F6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D-4798-BDE2-08729743F6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0D-4798-BDE2-08729743F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6-4558-A568-9BF96F31B7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6-4558-A568-9BF96F31B7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6-4558-A568-9BF96F31B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8B1A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4-4B99-B490-6B545798A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6D19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4-4B99-B490-6B545798A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BDDB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4-4B99-B490-6B545798A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17657112"/>
        <c:axId val="1117660392"/>
      </c:barChart>
      <c:catAx>
        <c:axId val="111765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60392"/>
        <c:crosses val="autoZero"/>
        <c:auto val="1"/>
        <c:lblAlgn val="ctr"/>
        <c:lblOffset val="100"/>
        <c:noMultiLvlLbl val="0"/>
      </c:catAx>
      <c:valAx>
        <c:axId val="111766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5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9" name="Google Shape;2467;p61">
            <a:extLst>
              <a:ext uri="{FF2B5EF4-FFF2-40B4-BE49-F238E27FC236}">
                <a16:creationId xmlns:a16="http://schemas.microsoft.com/office/drawing/2014/main" id="{9266D41D-164E-47C3-B5C4-1F5AA4F89F3D}"/>
              </a:ext>
            </a:extLst>
          </p:cNvPr>
          <p:cNvSpPr/>
          <p:nvPr/>
        </p:nvSpPr>
        <p:spPr>
          <a:xfrm>
            <a:off x="2918345" y="250227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9816B-AAD4-4AF5-9F5B-A99ABDEA7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412" y="1252035"/>
            <a:ext cx="5207267" cy="4584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F01D1-DAC6-1857-9C09-A7ED2A05C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7664301" cy="7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976044"/>
            <a:chOff x="1869832" y="3985925"/>
            <a:chExt cx="9304774" cy="15739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2297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vị ngữ thích hợp thay cho bông hoa trong đoạn văn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925BF1-4E06-994D-33DE-3AB98B8DB647}"/>
              </a:ext>
            </a:extLst>
          </p:cNvPr>
          <p:cNvSpPr txBox="1"/>
          <p:nvPr/>
        </p:nvSpPr>
        <p:spPr>
          <a:xfrm>
            <a:off x="554804" y="2671281"/>
            <a:ext cx="1132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mùa lũ về, dòng sông chảy xiết. Nước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 ngầu phù sa.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sông như được trải rộng thêm. Tiếng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oạp đêm ngày.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 khúc quanh của dòng chảy, những con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chồm lên vỗ bờ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 mùa lũ,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 lững lờ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lẽ sông lưu luyến với bờ bãi, xóm làng, những nơi nó đi qua. Lớp phù sa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món quà sông trao cho đồng ruộng.</a:t>
            </a:r>
            <a:endParaRPr lang="en-US" sz="3000" b="1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(Theo Phan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BD90F-41DF-47FF-8A80-5AA1B3299D36}"/>
              </a:ext>
            </a:extLst>
          </p:cNvPr>
          <p:cNvSpPr txBox="1"/>
          <p:nvPr/>
        </p:nvSpPr>
        <p:spPr>
          <a:xfrm>
            <a:off x="678095" y="133564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(đỏ ngầu phù sa, ì oạp đêm ngày, là món quà sông trao cho đồng ruộng,chồm lên vỗ bờ, chảy lững lờ)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959F6-553C-A308-37EA-A95A6BEF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872" y="2468231"/>
            <a:ext cx="2826218" cy="704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FB051-976B-C32E-575A-BF962485C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82" y="3184989"/>
            <a:ext cx="2672105" cy="542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8D9C0E-8A1D-CDB9-5503-EC0F99708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49" y="3688421"/>
            <a:ext cx="2733749" cy="472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5C5FA3-A7B6-64DC-FF8D-DA013731A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931" y="4140484"/>
            <a:ext cx="2281686" cy="472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5C06E-EA7F-5A6E-5C71-BA633AB66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760" y="4530261"/>
            <a:ext cx="656128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1520573"/>
            <a:chOff x="1869832" y="3985925"/>
            <a:chExt cx="9304774" cy="19356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93561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–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DEE0E5-0B93-B388-58A7-E4C39B85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31" y="1993187"/>
            <a:ext cx="5667410" cy="3773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4C16B-1745-82F8-8D9E-9AC28F0C4DDD}"/>
              </a:ext>
            </a:extLst>
          </p:cNvPr>
          <p:cNvSpPr txBox="1"/>
          <p:nvPr/>
        </p:nvSpPr>
        <p:spPr>
          <a:xfrm>
            <a:off x="513708" y="2178121"/>
            <a:ext cx="5619964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>
              <a:lnSpc>
                <a:spcPct val="20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Mọi người đang hăng hái làm việc. Ai nấy đều bận rộn với công việc riêng của mình.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2326D-3ED5-4C1D-B5D5-84FE544BA4BB}"/>
              </a:ext>
            </a:extLst>
          </p:cNvPr>
          <p:cNvCxnSpPr>
            <a:cxnSpLocks/>
          </p:cNvCxnSpPr>
          <p:nvPr/>
        </p:nvCxnSpPr>
        <p:spPr>
          <a:xfrm>
            <a:off x="3688421" y="3010328"/>
            <a:ext cx="2476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6A5E52-DCDC-B056-226A-367F1180441E}"/>
              </a:ext>
            </a:extLst>
          </p:cNvPr>
          <p:cNvSpPr txBox="1"/>
          <p:nvPr/>
        </p:nvSpPr>
        <p:spPr>
          <a:xfrm>
            <a:off x="4633644" y="2969232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F057D0-7549-D509-532C-E368ACEAAB51}"/>
              </a:ext>
            </a:extLst>
          </p:cNvPr>
          <p:cNvCxnSpPr>
            <a:cxnSpLocks/>
          </p:cNvCxnSpPr>
          <p:nvPr/>
        </p:nvCxnSpPr>
        <p:spPr>
          <a:xfrm>
            <a:off x="616448" y="4017196"/>
            <a:ext cx="15822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939318-65D6-0BE3-C4F3-4410E85B0B68}"/>
              </a:ext>
            </a:extLst>
          </p:cNvPr>
          <p:cNvCxnSpPr>
            <a:cxnSpLocks/>
          </p:cNvCxnSpPr>
          <p:nvPr/>
        </p:nvCxnSpPr>
        <p:spPr>
          <a:xfrm>
            <a:off x="3852807" y="4058292"/>
            <a:ext cx="2219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65551F-6FB3-107B-2D58-018691A4F3B4}"/>
              </a:ext>
            </a:extLst>
          </p:cNvPr>
          <p:cNvSpPr txBox="1"/>
          <p:nvPr/>
        </p:nvSpPr>
        <p:spPr>
          <a:xfrm>
            <a:off x="4798030" y="401719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FDC8EE-4F0F-6B3D-A61C-0C8ACA52DF80}"/>
              </a:ext>
            </a:extLst>
          </p:cNvPr>
          <p:cNvCxnSpPr>
            <a:cxnSpLocks/>
          </p:cNvCxnSpPr>
          <p:nvPr/>
        </p:nvCxnSpPr>
        <p:spPr>
          <a:xfrm>
            <a:off x="698641" y="5003514"/>
            <a:ext cx="491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81" descr="D:\资料\图层 2.png图层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5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7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11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14" name="图形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15" name="图形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16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17" name="图形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18" name="图形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12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1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pic>
        <p:nvPicPr>
          <p:cNvPr id="19" name="图片 1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20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21" name="图片 83" descr="橡皮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22" name="图片 84" descr="纸张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23" name="图片 86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24" name="图片 88" descr="冰激凌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25" name="图片 89" descr="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26" name="图片 90" descr="草莓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ADADBFD-BDA4-C17B-57BA-BEF43082B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0815" y="1075735"/>
            <a:ext cx="482845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1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3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Heart 31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Heart 26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20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2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34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7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8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9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41" name="Picture 40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42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645920"/>
            <a:ext cx="8487938" cy="1381760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iới thiệu về đối tượng được nói ở chủ ngữ.</a:t>
            </a:r>
          </a:p>
        </p:txBody>
      </p:sp>
      <p:sp>
        <p:nvSpPr>
          <p:cNvPr id="43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003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Hà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thủ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Nam.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1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3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Heart 31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Heart 26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20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2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34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7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8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9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41" name="Picture 40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42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645920"/>
            <a:ext cx="8487938" cy="1381760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êu đặc điểm của đối tượng được nói ở chủ ngữ.</a:t>
            </a:r>
          </a:p>
        </p:txBody>
      </p:sp>
      <p:sp>
        <p:nvSpPr>
          <p:cNvPr id="43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188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CEC0D-5699-4169-AC39-F6185B22328D}"/>
              </a:ext>
            </a:extLst>
          </p:cNvPr>
          <p:cNvGrpSpPr/>
          <p:nvPr/>
        </p:nvGrpSpPr>
        <p:grpSpPr>
          <a:xfrm>
            <a:off x="8336813" y="493521"/>
            <a:ext cx="737177" cy="469320"/>
            <a:chOff x="8356016" y="493521"/>
            <a:chExt cx="695056" cy="442451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CA02E21-BF7C-4193-9656-AFD74A1BA543}"/>
                </a:ext>
              </a:extLst>
            </p:cNvPr>
            <p:cNvSpPr/>
            <p:nvPr/>
          </p:nvSpPr>
          <p:spPr>
            <a:xfrm flipH="1">
              <a:off x="8356016" y="493521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F3F1A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" name="Graphic 113" descr="Add">
              <a:extLst>
                <a:ext uri="{FF2B5EF4-FFF2-40B4-BE49-F238E27FC236}">
                  <a16:creationId xmlns:a16="http://schemas.microsoft.com/office/drawing/2014/main" id="{1885F42C-341F-4FD2-B380-AF6BD1D2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586175" y="588555"/>
              <a:ext cx="244176" cy="244176"/>
            </a:xfrm>
            <a:prstGeom prst="rect">
              <a:avLst/>
            </a:prstGeom>
          </p:spPr>
        </p:pic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3CCE704-2A26-4D07-8F21-36448DACAD30}"/>
              </a:ext>
            </a:extLst>
          </p:cNvPr>
          <p:cNvSpPr/>
          <p:nvPr/>
        </p:nvSpPr>
        <p:spPr>
          <a:xfrm>
            <a:off x="5947650" y="473661"/>
            <a:ext cx="737177" cy="469320"/>
          </a:xfrm>
          <a:prstGeom prst="parallelogram">
            <a:avLst>
              <a:gd name="adj" fmla="val 33612"/>
            </a:avLst>
          </a:pr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11" name="Graphic 121" descr="Add">
            <a:extLst>
              <a:ext uri="{FF2B5EF4-FFF2-40B4-BE49-F238E27FC236}">
                <a16:creationId xmlns:a16="http://schemas.microsoft.com/office/drawing/2014/main" id="{9E172D17-52FA-427F-84D3-E07748650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13184" y="568695"/>
            <a:ext cx="258973" cy="2590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FF50C-235D-43F3-AA72-CF529760D3C7}"/>
              </a:ext>
            </a:extLst>
          </p:cNvPr>
          <p:cNvGrpSpPr/>
          <p:nvPr/>
        </p:nvGrpSpPr>
        <p:grpSpPr>
          <a:xfrm>
            <a:off x="334597" y="439250"/>
            <a:ext cx="11689158" cy="6087834"/>
            <a:chOff x="639095" y="440278"/>
            <a:chExt cx="11021261" cy="5739295"/>
          </a:xfrm>
        </p:grpSpPr>
        <p:sp>
          <p:nvSpPr>
            <p:cNvPr id="13" name="Freeform: Shape 174">
              <a:extLst>
                <a:ext uri="{FF2B5EF4-FFF2-40B4-BE49-F238E27FC236}">
                  <a16:creationId xmlns:a16="http://schemas.microsoft.com/office/drawing/2014/main" id="{34772A8D-16B1-4AEC-94BF-01AD128E74C6}"/>
                </a:ext>
              </a:extLst>
            </p:cNvPr>
            <p:cNvSpPr/>
            <p:nvPr/>
          </p:nvSpPr>
          <p:spPr>
            <a:xfrm>
              <a:off x="639096" y="457199"/>
              <a:ext cx="10913807" cy="5722374"/>
            </a:xfrm>
            <a:custGeom>
              <a:avLst/>
              <a:gdLst>
                <a:gd name="connsiteX0" fmla="*/ 289689 w 10913807"/>
                <a:gd name="connsiteY0" fmla="*/ 0 h 5722374"/>
                <a:gd name="connsiteX1" fmla="*/ 2640801 w 10913807"/>
                <a:gd name="connsiteY1" fmla="*/ 7706 h 5722374"/>
                <a:gd name="connsiteX2" fmla="*/ 2911764 w 10913807"/>
                <a:gd name="connsiteY2" fmla="*/ 442451 h 5722374"/>
                <a:gd name="connsiteX3" fmla="*/ 10913807 w 10913807"/>
                <a:gd name="connsiteY3" fmla="*/ 442451 h 5722374"/>
                <a:gd name="connsiteX4" fmla="*/ 10913807 w 10913807"/>
                <a:gd name="connsiteY4" fmla="*/ 5722374 h 5722374"/>
                <a:gd name="connsiteX5" fmla="*/ 0 w 10913807"/>
                <a:gd name="connsiteY5" fmla="*/ 5722374 h 5722374"/>
                <a:gd name="connsiteX6" fmla="*/ 0 w 10913807"/>
                <a:gd name="connsiteY6" fmla="*/ 442451 h 5722374"/>
                <a:gd name="connsiteX7" fmla="*/ 289689 w 10913807"/>
                <a:gd name="connsiteY7" fmla="*/ 0 h 572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3807" h="5722374">
                  <a:moveTo>
                    <a:pt x="289689" y="0"/>
                  </a:moveTo>
                  <a:lnTo>
                    <a:pt x="2640801" y="7706"/>
                  </a:lnTo>
                  <a:cubicBezTo>
                    <a:pt x="2871067" y="15991"/>
                    <a:pt x="2807773" y="294967"/>
                    <a:pt x="2911764" y="442451"/>
                  </a:cubicBezTo>
                  <a:lnTo>
                    <a:pt x="10913807" y="442451"/>
                  </a:lnTo>
                  <a:lnTo>
                    <a:pt x="10913807" y="5722374"/>
                  </a:lnTo>
                  <a:lnTo>
                    <a:pt x="0" y="5722374"/>
                  </a:lnTo>
                  <a:lnTo>
                    <a:pt x="0" y="442451"/>
                  </a:lnTo>
                  <a:cubicBezTo>
                    <a:pt x="123799" y="294967"/>
                    <a:pt x="47043" y="3314"/>
                    <a:pt x="289689" y="0"/>
                  </a:cubicBezTo>
                  <a:close/>
                </a:path>
              </a:pathLst>
            </a:custGeom>
            <a:solidFill>
              <a:srgbClr val="DABDDB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99BA34A-E3EC-4D82-B24D-FC9AB5E4FB7D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2A3245-749B-474B-BF4A-06FE7784C40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: Rounded Corners 191">
                <a:extLst>
                  <a:ext uri="{FF2B5EF4-FFF2-40B4-BE49-F238E27FC236}">
                    <a16:creationId xmlns:a16="http://schemas.microsoft.com/office/drawing/2014/main" id="{617C1248-0363-46F2-BE56-48C522E5E515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: Shape 192">
                <a:extLst>
                  <a:ext uri="{FF2B5EF4-FFF2-40B4-BE49-F238E27FC236}">
                    <a16:creationId xmlns:a16="http://schemas.microsoft.com/office/drawing/2014/main" id="{7ABCBD0F-66AD-4961-A8B2-3983B5F6C78F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C4CD2724-991C-498E-AE85-92C4E5C926AC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Heart 31">
                <a:extLst>
                  <a:ext uri="{FF2B5EF4-FFF2-40B4-BE49-F238E27FC236}">
                    <a16:creationId xmlns:a16="http://schemas.microsoft.com/office/drawing/2014/main" id="{34ABF727-FF5F-4327-B74D-983030236680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1A29D9-1FB7-4663-943D-8927FE483D88}"/>
                </a:ext>
              </a:extLst>
            </p:cNvPr>
            <p:cNvSpPr txBox="1"/>
            <p:nvPr/>
          </p:nvSpPr>
          <p:spPr>
            <a:xfrm>
              <a:off x="882182" y="440278"/>
              <a:ext cx="2305050" cy="49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51454-EE8A-443D-A430-843AA1179C88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sp>
          <p:nvSpPr>
            <p:cNvPr id="17" name="Freeform: Shape 178">
              <a:extLst>
                <a:ext uri="{FF2B5EF4-FFF2-40B4-BE49-F238E27FC236}">
                  <a16:creationId xmlns:a16="http://schemas.microsoft.com/office/drawing/2014/main" id="{70A30641-184E-4D2C-AC56-275B3895700B}"/>
                </a:ext>
              </a:extLst>
            </p:cNvPr>
            <p:cNvSpPr/>
            <p:nvPr/>
          </p:nvSpPr>
          <p:spPr>
            <a:xfrm>
              <a:off x="639096" y="457199"/>
              <a:ext cx="10913807" cy="5720141"/>
            </a:xfrm>
            <a:custGeom>
              <a:avLst/>
              <a:gdLst>
                <a:gd name="connsiteX0" fmla="*/ 2729252 w 10913807"/>
                <a:gd name="connsiteY0" fmla="*/ 0 h 5720141"/>
                <a:gd name="connsiteX1" fmla="*/ 5080364 w 10913807"/>
                <a:gd name="connsiteY1" fmla="*/ 7706 h 5720141"/>
                <a:gd name="connsiteX2" fmla="*/ 5319272 w 10913807"/>
                <a:gd name="connsiteY2" fmla="*/ 381767 h 5720141"/>
                <a:gd name="connsiteX3" fmla="*/ 5350148 w 10913807"/>
                <a:gd name="connsiteY3" fmla="*/ 440218 h 5720141"/>
                <a:gd name="connsiteX4" fmla="*/ 10913807 w 10913807"/>
                <a:gd name="connsiteY4" fmla="*/ 440218 h 5720141"/>
                <a:gd name="connsiteX5" fmla="*/ 10913807 w 10913807"/>
                <a:gd name="connsiteY5" fmla="*/ 5720141 h 5720141"/>
                <a:gd name="connsiteX6" fmla="*/ 0 w 10913807"/>
                <a:gd name="connsiteY6" fmla="*/ 5720141 h 5720141"/>
                <a:gd name="connsiteX7" fmla="*/ 0 w 10913807"/>
                <a:gd name="connsiteY7" fmla="*/ 440218 h 5720141"/>
                <a:gd name="connsiteX8" fmla="*/ 2440951 w 10913807"/>
                <a:gd name="connsiteY8" fmla="*/ 440218 h 5720141"/>
                <a:gd name="connsiteX9" fmla="*/ 2477602 w 10913807"/>
                <a:gd name="connsiteY9" fmla="*/ 381232 h 5720141"/>
                <a:gd name="connsiteX10" fmla="*/ 2729252 w 10913807"/>
                <a:gd name="connsiteY10" fmla="*/ 0 h 57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3807" h="5720141">
                  <a:moveTo>
                    <a:pt x="2729252" y="0"/>
                  </a:moveTo>
                  <a:lnTo>
                    <a:pt x="5080364" y="7706"/>
                  </a:lnTo>
                  <a:cubicBezTo>
                    <a:pt x="5281847" y="14955"/>
                    <a:pt x="5258573" y="229453"/>
                    <a:pt x="5319272" y="381767"/>
                  </a:cubicBezTo>
                  <a:lnTo>
                    <a:pt x="5350148" y="440218"/>
                  </a:lnTo>
                  <a:lnTo>
                    <a:pt x="10913807" y="440218"/>
                  </a:lnTo>
                  <a:lnTo>
                    <a:pt x="10913807" y="5720141"/>
                  </a:lnTo>
                  <a:lnTo>
                    <a:pt x="0" y="5720141"/>
                  </a:lnTo>
                  <a:lnTo>
                    <a:pt x="0" y="440218"/>
                  </a:lnTo>
                  <a:lnTo>
                    <a:pt x="2440951" y="440218"/>
                  </a:lnTo>
                  <a:lnTo>
                    <a:pt x="2477602" y="381232"/>
                  </a:lnTo>
                  <a:cubicBezTo>
                    <a:pt x="2549164" y="226560"/>
                    <a:pt x="2516937" y="2900"/>
                    <a:pt x="2729252" y="0"/>
                  </a:cubicBezTo>
                  <a:close/>
                </a:path>
              </a:pathLst>
            </a:cu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015D8F-06C0-41BB-884C-02A50ADC2581}"/>
                </a:ext>
              </a:extLst>
            </p:cNvPr>
            <p:cNvGrpSpPr/>
            <p:nvPr/>
          </p:nvGrpSpPr>
          <p:grpSpPr>
            <a:xfrm>
              <a:off x="639095" y="1020971"/>
              <a:ext cx="10913807" cy="4821275"/>
              <a:chOff x="639096" y="1013468"/>
              <a:chExt cx="10913807" cy="482127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3B3C22-9CD3-4152-B1E2-F0172FEBE653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: Rounded Corners 186">
                <a:extLst>
                  <a:ext uri="{FF2B5EF4-FFF2-40B4-BE49-F238E27FC236}">
                    <a16:creationId xmlns:a16="http://schemas.microsoft.com/office/drawing/2014/main" id="{513060E5-803A-40FA-8D35-4B9F49A46993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187">
                <a:extLst>
                  <a:ext uri="{FF2B5EF4-FFF2-40B4-BE49-F238E27FC236}">
                    <a16:creationId xmlns:a16="http://schemas.microsoft.com/office/drawing/2014/main" id="{29360E42-5AE8-4421-9235-27AA52BA5C69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188">
                <a:extLst>
                  <a:ext uri="{FF2B5EF4-FFF2-40B4-BE49-F238E27FC236}">
                    <a16:creationId xmlns:a16="http://schemas.microsoft.com/office/drawing/2014/main" id="{E25BD25E-9646-468B-929C-F338D37A1825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Heart 26">
                <a:extLst>
                  <a:ext uri="{FF2B5EF4-FFF2-40B4-BE49-F238E27FC236}">
                    <a16:creationId xmlns:a16="http://schemas.microsoft.com/office/drawing/2014/main" id="{19892B64-300F-4ECB-A074-17AC98CA90A5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0232E-19BA-4187-861F-9F9A270A560C}"/>
                </a:ext>
              </a:extLst>
            </p:cNvPr>
            <p:cNvSpPr txBox="1"/>
            <p:nvPr/>
          </p:nvSpPr>
          <p:spPr>
            <a:xfrm>
              <a:off x="1427827" y="952942"/>
              <a:ext cx="2774952" cy="37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www.zanasyra.com</a:t>
              </a:r>
            </a:p>
          </p:txBody>
        </p:sp>
        <p:pic>
          <p:nvPicPr>
            <p:cNvPr id="20" name="Graphic 182" descr="Close">
              <a:extLst>
                <a:ext uri="{FF2B5EF4-FFF2-40B4-BE49-F238E27FC236}">
                  <a16:creationId xmlns:a16="http://schemas.microsoft.com/office/drawing/2014/main" id="{FEE910B4-227B-42C1-A9F3-92E0F3BF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16894" y="610736"/>
              <a:ext cx="266374" cy="266374"/>
            </a:xfrm>
            <a:prstGeom prst="rect">
              <a:avLst/>
            </a:prstGeom>
          </p:spPr>
        </p:pic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ECE1107-2643-4D2F-BBE4-C3665FC732C8}"/>
                </a:ext>
              </a:extLst>
            </p:cNvPr>
            <p:cNvGraphicFramePr/>
            <p:nvPr/>
          </p:nvGraphicFramePr>
          <p:xfrm>
            <a:off x="1222375" y="1837411"/>
            <a:ext cx="4921250" cy="3753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2" name="Rectangle: Rounded Corners 184">
              <a:extLst>
                <a:ext uri="{FF2B5EF4-FFF2-40B4-BE49-F238E27FC236}">
                  <a16:creationId xmlns:a16="http://schemas.microsoft.com/office/drawing/2014/main" id="{7237DA25-C335-4269-AD03-C3AB3CF54595}"/>
                </a:ext>
              </a:extLst>
            </p:cNvPr>
            <p:cNvSpPr/>
            <p:nvPr/>
          </p:nvSpPr>
          <p:spPr>
            <a:xfrm>
              <a:off x="5650081" y="2804499"/>
              <a:ext cx="6010275" cy="10255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6D19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B6B4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CAE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D4E48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3F1A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DCC8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kumimoji="0" lang="id-ID" sz="54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8B1A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id-ID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8B1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Freeform: Shape 195">
            <a:extLst>
              <a:ext uri="{FF2B5EF4-FFF2-40B4-BE49-F238E27FC236}">
                <a16:creationId xmlns:a16="http://schemas.microsoft.com/office/drawing/2014/main" id="{CED0B899-9A8C-42B1-B1D7-DDB533CA8BAF}"/>
              </a:ext>
            </a:extLst>
          </p:cNvPr>
          <p:cNvSpPr/>
          <p:nvPr/>
        </p:nvSpPr>
        <p:spPr>
          <a:xfrm>
            <a:off x="337565" y="454257"/>
            <a:ext cx="11575192" cy="6074617"/>
          </a:xfrm>
          <a:custGeom>
            <a:avLst/>
            <a:gdLst>
              <a:gd name="connsiteX0" fmla="*/ 5094846 w 10913807"/>
              <a:gd name="connsiteY0" fmla="*/ 0 h 5726835"/>
              <a:gd name="connsiteX1" fmla="*/ 7445958 w 10913807"/>
              <a:gd name="connsiteY1" fmla="*/ 7706 h 5726835"/>
              <a:gd name="connsiteX2" fmla="*/ 7684866 w 10913807"/>
              <a:gd name="connsiteY2" fmla="*/ 381767 h 5726835"/>
              <a:gd name="connsiteX3" fmla="*/ 7708551 w 10913807"/>
              <a:gd name="connsiteY3" fmla="*/ 426605 h 5726835"/>
              <a:gd name="connsiteX4" fmla="*/ 10913807 w 10913807"/>
              <a:gd name="connsiteY4" fmla="*/ 426605 h 5726835"/>
              <a:gd name="connsiteX5" fmla="*/ 10913807 w 10913807"/>
              <a:gd name="connsiteY5" fmla="*/ 5726835 h 5726835"/>
              <a:gd name="connsiteX6" fmla="*/ 0 w 10913807"/>
              <a:gd name="connsiteY6" fmla="*/ 5726835 h 5726835"/>
              <a:gd name="connsiteX7" fmla="*/ 0 w 10913807"/>
              <a:gd name="connsiteY7" fmla="*/ 426605 h 5726835"/>
              <a:gd name="connsiteX8" fmla="*/ 4815003 w 10913807"/>
              <a:gd name="connsiteY8" fmla="*/ 426605 h 5726835"/>
              <a:gd name="connsiteX9" fmla="*/ 4843197 w 10913807"/>
              <a:gd name="connsiteY9" fmla="*/ 381232 h 5726835"/>
              <a:gd name="connsiteX10" fmla="*/ 5094846 w 10913807"/>
              <a:gd name="connsiteY10" fmla="*/ 0 h 572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6835">
                <a:moveTo>
                  <a:pt x="5094846" y="0"/>
                </a:moveTo>
                <a:lnTo>
                  <a:pt x="7445958" y="7706"/>
                </a:lnTo>
                <a:cubicBezTo>
                  <a:pt x="7647441" y="14955"/>
                  <a:pt x="7624167" y="229453"/>
                  <a:pt x="7684866" y="381767"/>
                </a:cubicBezTo>
                <a:lnTo>
                  <a:pt x="7708551" y="426605"/>
                </a:lnTo>
                <a:lnTo>
                  <a:pt x="10913807" y="426605"/>
                </a:lnTo>
                <a:lnTo>
                  <a:pt x="10913807" y="5726835"/>
                </a:lnTo>
                <a:lnTo>
                  <a:pt x="0" y="5726835"/>
                </a:lnTo>
                <a:lnTo>
                  <a:pt x="0" y="426605"/>
                </a:lnTo>
                <a:lnTo>
                  <a:pt x="4815003" y="426605"/>
                </a:lnTo>
                <a:lnTo>
                  <a:pt x="4843197" y="381232"/>
                </a:lnTo>
                <a:cubicBezTo>
                  <a:pt x="4914758" y="226559"/>
                  <a:pt x="4882531" y="2900"/>
                  <a:pt x="5094846" y="0"/>
                </a:cubicBezTo>
                <a:close/>
              </a:path>
            </a:pathLst>
          </a:custGeom>
          <a:solidFill>
            <a:srgbClr val="F3F1A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pic>
        <p:nvPicPr>
          <p:cNvPr id="34" name="Graphic 197" descr="Close">
            <a:extLst>
              <a:ext uri="{FF2B5EF4-FFF2-40B4-BE49-F238E27FC236}">
                <a16:creationId xmlns:a16="http://schemas.microsoft.com/office/drawing/2014/main" id="{7B2462E4-8F5D-42CE-A374-B67635C57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14586" y="610736"/>
            <a:ext cx="282516" cy="2825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D69E72-D141-4A41-98A3-68CCC9AF3B59}"/>
              </a:ext>
            </a:extLst>
          </p:cNvPr>
          <p:cNvGrpSpPr/>
          <p:nvPr/>
        </p:nvGrpSpPr>
        <p:grpSpPr>
          <a:xfrm>
            <a:off x="308404" y="991972"/>
            <a:ext cx="11575192" cy="5114064"/>
            <a:chOff x="639096" y="1013468"/>
            <a:chExt cx="10913807" cy="48212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0C82C-3B0E-4F32-B5EC-78378105BFC4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7" name="Rectangle: Rounded Corners 202">
              <a:extLst>
                <a:ext uri="{FF2B5EF4-FFF2-40B4-BE49-F238E27FC236}">
                  <a16:creationId xmlns:a16="http://schemas.microsoft.com/office/drawing/2014/main" id="{81199D02-084D-4698-9146-502F6DC96196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8" name="Freeform: Shape 203">
              <a:extLst>
                <a:ext uri="{FF2B5EF4-FFF2-40B4-BE49-F238E27FC236}">
                  <a16:creationId xmlns:a16="http://schemas.microsoft.com/office/drawing/2014/main" id="{9647A23D-DCAD-47D4-89ED-7350CA2B9AFB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39" name="Freeform: Shape 204">
              <a:extLst>
                <a:ext uri="{FF2B5EF4-FFF2-40B4-BE49-F238E27FC236}">
                  <a16:creationId xmlns:a16="http://schemas.microsoft.com/office/drawing/2014/main" id="{29B9CD62-4B3C-4B38-BDEF-46A5CAC9C41E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40" name="Heart 39">
              <a:extLst>
                <a:ext uri="{FF2B5EF4-FFF2-40B4-BE49-F238E27FC236}">
                  <a16:creationId xmlns:a16="http://schemas.microsoft.com/office/drawing/2014/main" id="{A52F9976-9FEB-40D1-AB58-342A4D1616FE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F6D1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41" name="Picture 40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2D9412C3-9293-6E1E-6E92-876270864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" y="2865120"/>
            <a:ext cx="5122486" cy="3840664"/>
          </a:xfrm>
          <a:prstGeom prst="rect">
            <a:avLst/>
          </a:prstGeom>
        </p:spPr>
      </p:pic>
      <p:sp>
        <p:nvSpPr>
          <p:cNvPr id="42" name="Speech Bubble: Rectangle with Corners Rounded 6">
            <a:extLst>
              <a:ext uri="{FF2B5EF4-FFF2-40B4-BE49-F238E27FC236}">
                <a16:creationId xmlns:a16="http://schemas.microsoft.com/office/drawing/2014/main" id="{BE0F5BCD-275D-E49B-576A-60D12E327E79}"/>
              </a:ext>
            </a:extLst>
          </p:cNvPr>
          <p:cNvSpPr/>
          <p:nvPr/>
        </p:nvSpPr>
        <p:spPr>
          <a:xfrm>
            <a:off x="1960880" y="1387011"/>
            <a:ext cx="8878356" cy="1640669"/>
          </a:xfrm>
          <a:prstGeom prst="wedgeRoundRectCallout">
            <a:avLst>
              <a:gd name="adj1" fmla="val -34298"/>
              <a:gd name="adj2" fmla="val 88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hoạt động, trạng thái của đối tượng được nói ở chủ ngữ.</a:t>
            </a:r>
          </a:p>
        </p:txBody>
      </p:sp>
      <p:sp>
        <p:nvSpPr>
          <p:cNvPr id="43" name="Rectangle: Rounded Corners 3">
            <a:extLst>
              <a:ext uri="{FF2B5EF4-FFF2-40B4-BE49-F238E27FC236}">
                <a16:creationId xmlns:a16="http://schemas.microsoft.com/office/drawing/2014/main" id="{4CC4A984-6891-91F0-2B43-15B8D50951E6}"/>
              </a:ext>
            </a:extLst>
          </p:cNvPr>
          <p:cNvSpPr/>
          <p:nvPr/>
        </p:nvSpPr>
        <p:spPr>
          <a:xfrm>
            <a:off x="4815611" y="4143682"/>
            <a:ext cx="7000240" cy="1188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585546" y="3206705"/>
            <a:ext cx="3284855" cy="3232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9174" y="5672785"/>
            <a:ext cx="621323" cy="808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VN Dzung Dakao" panose="0000040000000000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3499801" y="3531256"/>
            <a:ext cx="2400301" cy="23617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7430" y="5488598"/>
            <a:ext cx="621323" cy="8088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VN Dzung Dakao" panose="0000040000000000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0" b="45810" l="3323" r="2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767" b="49100"/>
          <a:stretch/>
        </p:blipFill>
        <p:spPr>
          <a:xfrm>
            <a:off x="5013534" y="3785300"/>
            <a:ext cx="3284855" cy="32321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886599" y="6163904"/>
            <a:ext cx="390375" cy="5256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VN Dzung Dakao" panose="00000400000000000000" pitchFamily="2" charset="0"/>
                <a:ea typeface="+mn-ea"/>
                <a:cs typeface="+mn-cs"/>
              </a:rPr>
              <a:t>3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VN Dzung Dakao" panose="000004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56BC6-155B-324B-E235-6D89A4A4F9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156" y="237935"/>
            <a:ext cx="8370533" cy="1121761"/>
          </a:xfrm>
          <a:prstGeom prst="rect">
            <a:avLst/>
          </a:prstGeom>
        </p:spPr>
      </p:pic>
      <p:sp>
        <p:nvSpPr>
          <p:cNvPr id="12" name="Rectangle: Rounded Corners 8">
            <a:hlinkClick r:id="rId11" action="ppaction://hlinksldjump"/>
            <a:extLst>
              <a:ext uri="{FF2B5EF4-FFF2-40B4-BE49-F238E27FC236}">
                <a16:creationId xmlns:a16="http://schemas.microsoft.com/office/drawing/2014/main" id="{1A624B57-FA3E-9320-9CF2-B4C08F57F86D}"/>
              </a:ext>
            </a:extLst>
          </p:cNvPr>
          <p:cNvSpPr/>
          <p:nvPr/>
        </p:nvSpPr>
        <p:spPr>
          <a:xfrm>
            <a:off x="10500189" y="0"/>
            <a:ext cx="1541123" cy="482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02742" y="257908"/>
            <a:ext cx="12205698" cy="2801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6332" y="970567"/>
            <a:ext cx="9339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D41E09"/>
                </a:solidFill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D41E09"/>
                </a:solidFill>
                <a:cs typeface="Arial" panose="020B0604020202020204" pitchFamily="34" charset="0"/>
              </a:rPr>
              <a:t>Xác định chủ ngữ, vị ngữ trong các câu sau:</a:t>
            </a:r>
          </a:p>
          <a:p>
            <a:pPr lvl="0" algn="ctr">
              <a:defRPr/>
            </a:pP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đám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mây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lững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lờ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trôi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bầu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trời</a:t>
            </a:r>
            <a:endParaRPr lang="vi-VN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193" y="2655832"/>
            <a:ext cx="10674849" cy="4789573"/>
            <a:chOff x="1902690" y="2472952"/>
            <a:chExt cx="7796494" cy="4789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406150" y="969492"/>
              <a:ext cx="4789573" cy="77964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63297" y="3748277"/>
              <a:ext cx="6385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Những đám mây lững lờ trôi trên bầu trời</a:t>
              </a:r>
            </a:p>
          </p:txBody>
        </p:sp>
      </p:grpSp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9066560" y="4643918"/>
            <a:ext cx="3401007" cy="28565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E75A8F-1E1E-9704-A406-92B5D0104F40}"/>
              </a:ext>
            </a:extLst>
          </p:cNvPr>
          <p:cNvCxnSpPr>
            <a:cxnSpLocks/>
          </p:cNvCxnSpPr>
          <p:nvPr/>
        </p:nvCxnSpPr>
        <p:spPr>
          <a:xfrm>
            <a:off x="1356188" y="4304872"/>
            <a:ext cx="30308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F61889-F097-8725-2A95-55FB341069DD}"/>
              </a:ext>
            </a:extLst>
          </p:cNvPr>
          <p:cNvSpPr txBox="1"/>
          <p:nvPr/>
        </p:nvSpPr>
        <p:spPr>
          <a:xfrm>
            <a:off x="2681555" y="4325421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9FF7D3-227E-C94D-F0BB-8EDB7F1E9EFF}"/>
              </a:ext>
            </a:extLst>
          </p:cNvPr>
          <p:cNvCxnSpPr>
            <a:cxnSpLocks/>
          </p:cNvCxnSpPr>
          <p:nvPr/>
        </p:nvCxnSpPr>
        <p:spPr>
          <a:xfrm>
            <a:off x="4726113" y="4253501"/>
            <a:ext cx="46439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2659AA-8B90-2028-6269-8886B55B7B2D}"/>
              </a:ext>
            </a:extLst>
          </p:cNvPr>
          <p:cNvSpPr txBox="1"/>
          <p:nvPr/>
        </p:nvSpPr>
        <p:spPr>
          <a:xfrm>
            <a:off x="6195318" y="4304873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770C-7A6F-7E3E-46E7-E976C8308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02742" y="257908"/>
            <a:ext cx="12205698" cy="28018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1F2FC3-5500-41AE-C15B-FEC90F987A0F}"/>
              </a:ext>
            </a:extLst>
          </p:cNvPr>
          <p:cNvSpPr txBox="1"/>
          <p:nvPr/>
        </p:nvSpPr>
        <p:spPr>
          <a:xfrm>
            <a:off x="1736332" y="970567"/>
            <a:ext cx="933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D41E09"/>
                </a:solidFill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D41E09"/>
                </a:solidFill>
                <a:cs typeface="Arial" panose="020B0604020202020204" pitchFamily="34" charset="0"/>
              </a:rPr>
              <a:t>Xác định chủ ngữ, vị ngữ trong các câu sau: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Bác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vệ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đứng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gác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cổng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trường</a:t>
            </a:r>
            <a:endParaRPr lang="vi-VN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B09B15-40B6-F2B3-976E-2D8A6586812C}"/>
              </a:ext>
            </a:extLst>
          </p:cNvPr>
          <p:cNvGrpSpPr/>
          <p:nvPr/>
        </p:nvGrpSpPr>
        <p:grpSpPr>
          <a:xfrm>
            <a:off x="82193" y="2472952"/>
            <a:ext cx="10921429" cy="4789573"/>
            <a:chOff x="1902690" y="2472952"/>
            <a:chExt cx="7796494" cy="47895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041A9EB-4439-256F-4626-855E263AD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406150" y="969492"/>
              <a:ext cx="4789573" cy="77964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5D09F3-9E59-5AD7-EBB9-0F66E59D35DB}"/>
                </a:ext>
              </a:extLst>
            </p:cNvPr>
            <p:cNvSpPr txBox="1"/>
            <p:nvPr/>
          </p:nvSpPr>
          <p:spPr>
            <a:xfrm>
              <a:off x="2526625" y="4005131"/>
              <a:ext cx="6534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Bác bảo vệ đang đứng gác ngoài cổng trường</a:t>
              </a:r>
            </a:p>
          </p:txBody>
        </p:sp>
      </p:grpSp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96DA109E-9C3C-5197-AD7C-4F2F17E0F0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9066560" y="4643918"/>
            <a:ext cx="3401007" cy="285650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BC5E9-E315-6315-3418-0DB7DE2722AD}"/>
              </a:ext>
            </a:extLst>
          </p:cNvPr>
          <p:cNvCxnSpPr>
            <a:cxnSpLocks/>
          </p:cNvCxnSpPr>
          <p:nvPr/>
        </p:nvCxnSpPr>
        <p:spPr>
          <a:xfrm>
            <a:off x="986319" y="4500081"/>
            <a:ext cx="2188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642BC7-B2BD-04B4-47F3-5FD1DC476DAB}"/>
              </a:ext>
            </a:extLst>
          </p:cNvPr>
          <p:cNvSpPr txBox="1"/>
          <p:nvPr/>
        </p:nvSpPr>
        <p:spPr>
          <a:xfrm>
            <a:off x="1880171" y="4376792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AF2099-E97C-644B-6DEA-A6CC2E8298B5}"/>
              </a:ext>
            </a:extLst>
          </p:cNvPr>
          <p:cNvCxnSpPr>
            <a:cxnSpLocks/>
          </p:cNvCxnSpPr>
          <p:nvPr/>
        </p:nvCxnSpPr>
        <p:spPr>
          <a:xfrm>
            <a:off x="3421295" y="4500081"/>
            <a:ext cx="6554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42A82D-CC3E-3210-8FC8-BDB5B3ECB493}"/>
              </a:ext>
            </a:extLst>
          </p:cNvPr>
          <p:cNvSpPr txBox="1"/>
          <p:nvPr/>
        </p:nvSpPr>
        <p:spPr>
          <a:xfrm>
            <a:off x="5856270" y="4469259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49307-A509-8DEE-A019-CECD6C8EB1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02742" y="257908"/>
            <a:ext cx="12205698" cy="2801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C332A-1F56-CDF2-9E6E-EFD7C3B6D382}"/>
              </a:ext>
            </a:extLst>
          </p:cNvPr>
          <p:cNvSpPr txBox="1"/>
          <p:nvPr/>
        </p:nvSpPr>
        <p:spPr>
          <a:xfrm>
            <a:off x="1736332" y="970567"/>
            <a:ext cx="93392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D41E09"/>
                </a:solidFill>
                <a:cs typeface="Arial" panose="020B0604020202020204" pitchFamily="34" charset="0"/>
              </a:rPr>
              <a:t>3. </a:t>
            </a:r>
            <a:r>
              <a:rPr lang="vi-VN" sz="3200" b="1" dirty="0">
                <a:solidFill>
                  <a:srgbClr val="D41E09"/>
                </a:solidFill>
                <a:cs typeface="Arial" panose="020B0604020202020204" pitchFamily="34" charset="0"/>
              </a:rPr>
              <a:t>Xác định chủ ngữ, vị ngữ trong các câu sau: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vịt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bơi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lội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tung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tăng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47FD26-CDCE-F2EB-6BBF-48E2BD79C9F6}"/>
              </a:ext>
            </a:extLst>
          </p:cNvPr>
          <p:cNvGrpSpPr/>
          <p:nvPr/>
        </p:nvGrpSpPr>
        <p:grpSpPr>
          <a:xfrm>
            <a:off x="82193" y="2472952"/>
            <a:ext cx="10921429" cy="4789573"/>
            <a:chOff x="1902690" y="2472952"/>
            <a:chExt cx="7796494" cy="47895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1384C-F376-6EF0-181F-00C292516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406150" y="969492"/>
              <a:ext cx="4789573" cy="77964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FB1BA2-5705-9BAA-46A7-8C61A0FE34D4}"/>
                </a:ext>
              </a:extLst>
            </p:cNvPr>
            <p:cNvSpPr txBox="1"/>
            <p:nvPr/>
          </p:nvSpPr>
          <p:spPr>
            <a:xfrm>
              <a:off x="2526625" y="4005131"/>
              <a:ext cx="6534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Đàn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vịt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tung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tăng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hồ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vi-VN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8D617F25-AEF5-C86B-8B7C-A19F6CF588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/>
        </p:blipFill>
        <p:spPr>
          <a:xfrm>
            <a:off x="9066560" y="4643918"/>
            <a:ext cx="3401007" cy="28565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67787-FC75-EB4B-ED65-1D9D95CBECFC}"/>
              </a:ext>
            </a:extLst>
          </p:cNvPr>
          <p:cNvCxnSpPr>
            <a:cxnSpLocks/>
          </p:cNvCxnSpPr>
          <p:nvPr/>
        </p:nvCxnSpPr>
        <p:spPr>
          <a:xfrm>
            <a:off x="1880170" y="4500080"/>
            <a:ext cx="19212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C690A3-4191-0ACB-DA90-400D4C6CF5EC}"/>
              </a:ext>
            </a:extLst>
          </p:cNvPr>
          <p:cNvSpPr txBox="1"/>
          <p:nvPr/>
        </p:nvSpPr>
        <p:spPr>
          <a:xfrm>
            <a:off x="2640459" y="4366518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8EB1C7-229A-CFAF-D2BE-408634754614}"/>
              </a:ext>
            </a:extLst>
          </p:cNvPr>
          <p:cNvCxnSpPr>
            <a:cxnSpLocks/>
          </p:cNvCxnSpPr>
          <p:nvPr/>
        </p:nvCxnSpPr>
        <p:spPr>
          <a:xfrm>
            <a:off x="3945276" y="4520629"/>
            <a:ext cx="51473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7AD3CE-7B24-5BB7-02C1-79DF26F7DB5C}"/>
              </a:ext>
            </a:extLst>
          </p:cNvPr>
          <p:cNvSpPr txBox="1"/>
          <p:nvPr/>
        </p:nvSpPr>
        <p:spPr>
          <a:xfrm>
            <a:off x="5856270" y="4469259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883577"/>
            <a:chOff x="1869832" y="3985925"/>
            <a:chExt cx="9304774" cy="15739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3706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Xác định vị ngữ của mỗi câu dưới đây: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E04E75-045F-FDEF-41FB-9B95B3C901ED}"/>
              </a:ext>
            </a:extLst>
          </p:cNvPr>
          <p:cNvSpPr txBox="1"/>
          <p:nvPr/>
        </p:nvSpPr>
        <p:spPr>
          <a:xfrm>
            <a:off x="863028" y="1664414"/>
            <a:ext cx="9380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 latinLnBrk="0">
              <a:buAutoNum type="alphaL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 Thê Húc đỏ thắm dưới ánh bình minh.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Cà Mau là một tỉnh ở cực Nam của Tổ quốc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Chú bộ đội biên phòng đi tuần tra biên giới. 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Tôi yêu đội tuyển bóng đá quốc gia Việt Nam.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3E9849-BEF8-90A1-0E2C-8B7B47ACCFD9}"/>
              </a:ext>
            </a:extLst>
          </p:cNvPr>
          <p:cNvCxnSpPr>
            <a:cxnSpLocks/>
          </p:cNvCxnSpPr>
          <p:nvPr/>
        </p:nvCxnSpPr>
        <p:spPr>
          <a:xfrm>
            <a:off x="3729518" y="2208944"/>
            <a:ext cx="51473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D9103-6926-262E-0DE1-C5E93BB0F7F4}"/>
              </a:ext>
            </a:extLst>
          </p:cNvPr>
          <p:cNvSpPr txBox="1"/>
          <p:nvPr/>
        </p:nvSpPr>
        <p:spPr>
          <a:xfrm>
            <a:off x="5640512" y="2157574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A6053-B2A2-FCBC-12EA-88A55D4DDF7F}"/>
              </a:ext>
            </a:extLst>
          </p:cNvPr>
          <p:cNvCxnSpPr>
            <a:cxnSpLocks/>
          </p:cNvCxnSpPr>
          <p:nvPr/>
        </p:nvCxnSpPr>
        <p:spPr>
          <a:xfrm>
            <a:off x="2753473" y="3164441"/>
            <a:ext cx="600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8595F0-9A9D-2461-1D41-94E89BA5AA3E}"/>
              </a:ext>
            </a:extLst>
          </p:cNvPr>
          <p:cNvSpPr txBox="1"/>
          <p:nvPr/>
        </p:nvSpPr>
        <p:spPr>
          <a:xfrm>
            <a:off x="5435029" y="3082248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510D6E-8B53-A438-9E81-9DD3FA9A66BE}"/>
              </a:ext>
            </a:extLst>
          </p:cNvPr>
          <p:cNvCxnSpPr>
            <a:cxnSpLocks/>
          </p:cNvCxnSpPr>
          <p:nvPr/>
        </p:nvCxnSpPr>
        <p:spPr>
          <a:xfrm>
            <a:off x="5373383" y="4119937"/>
            <a:ext cx="3287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DAEE8A-5791-6E01-4CC0-386FB0697276}"/>
              </a:ext>
            </a:extLst>
          </p:cNvPr>
          <p:cNvSpPr txBox="1"/>
          <p:nvPr/>
        </p:nvSpPr>
        <p:spPr>
          <a:xfrm>
            <a:off x="6791218" y="4078840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C8FB3B-5229-ADBB-FEEC-A965903F62A5}"/>
              </a:ext>
            </a:extLst>
          </p:cNvPr>
          <p:cNvCxnSpPr>
            <a:cxnSpLocks/>
          </p:cNvCxnSpPr>
          <p:nvPr/>
        </p:nvCxnSpPr>
        <p:spPr>
          <a:xfrm>
            <a:off x="2034282" y="5106256"/>
            <a:ext cx="7058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9367C4-4AFE-89CD-4A21-CA9F7353C077}"/>
              </a:ext>
            </a:extLst>
          </p:cNvPr>
          <p:cNvSpPr txBox="1"/>
          <p:nvPr/>
        </p:nvSpPr>
        <p:spPr>
          <a:xfrm>
            <a:off x="5239821" y="510625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2065105"/>
            <a:chOff x="1869832" y="3985925"/>
            <a:chExt cx="9304774" cy="23574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23574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 ngữ của mỗi câu tìm được ở bài tập 1 cho biết điều gì về đối tượng nêu ở chủ ngữ?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3CA17E9-8434-8446-8592-A33727838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18" y="2118671"/>
            <a:ext cx="10216989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9">
            <a:extLst>
              <a:ext uri="{FF2B5EF4-FFF2-40B4-BE49-F238E27FC236}">
                <a16:creationId xmlns:a16="http://schemas.microsoft.com/office/drawing/2014/main" id="{19252EE8-3524-C699-4FB3-A80EB46F321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92100" y="2754630"/>
            <a:ext cx="3938270" cy="410337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5F678A11-0727-EE58-7F8A-9E751F20548D}"/>
              </a:ext>
            </a:extLst>
          </p:cNvPr>
          <p:cNvSpPr txBox="1"/>
          <p:nvPr/>
        </p:nvSpPr>
        <p:spPr>
          <a:xfrm>
            <a:off x="2599362" y="1160019"/>
            <a:ext cx="8625584" cy="267765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từ đứng ngay sau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ngữ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là tính từ thì vị ngữ cho biết đặc điểm của đối tượng nêu ở chủ ngữ.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từ đứng ngày sau chủ ngữ là động từ thì vị ngữ cho biết hoạt động, trạng thái của đối tượng.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có từ "là" đứng ngay sau chủ ngữ thì bộ phận vị ngữ làm nhiệm vụ giới thiệu về đối tượng…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9306E17-7B96-0FF6-6772-F2EB6FC0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12582"/>
              </p:ext>
            </p:extLst>
          </p:nvPr>
        </p:nvGraphicFramePr>
        <p:xfrm>
          <a:off x="801384" y="719665"/>
          <a:ext cx="10654302" cy="534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28">
                  <a:extLst>
                    <a:ext uri="{9D8B030D-6E8A-4147-A177-3AD203B41FA5}">
                      <a16:colId xmlns:a16="http://schemas.microsoft.com/office/drawing/2014/main" val="1816475803"/>
                    </a:ext>
                  </a:extLst>
                </a:gridCol>
                <a:gridCol w="5815174">
                  <a:extLst>
                    <a:ext uri="{9D8B030D-6E8A-4147-A177-3AD203B41FA5}">
                      <a16:colId xmlns:a16="http://schemas.microsoft.com/office/drawing/2014/main" val="2282720947"/>
                    </a:ext>
                  </a:extLst>
                </a:gridCol>
              </a:tblGrid>
              <a:tr h="9903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48512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indent="0" algn="just" rtl="0" latinLnBrk="0">
                        <a:buNone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Thê Húc đỏ thắm dưới ánh bình minh.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36029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Cà Mau là một tỉnh ở cực Nam của Tổ quốc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28115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Chú bộ đội biên phòng đi tuần tra biên giới. 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rtl="0" latinLnBrk="0"/>
                      <a:endParaRPr lang="vi-VN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36258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Tôi yêu đội tuyển bóng đá quốc gia Việt Nam.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097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F63271-4530-55B9-BAAB-5F010CAFDD86}"/>
              </a:ext>
            </a:extLst>
          </p:cNvPr>
          <p:cNvSpPr txBox="1"/>
          <p:nvPr/>
        </p:nvSpPr>
        <p:spPr>
          <a:xfrm>
            <a:off x="5917914" y="175688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D9947-68DB-B4E9-11C9-5076B7B45847}"/>
              </a:ext>
            </a:extLst>
          </p:cNvPr>
          <p:cNvSpPr txBox="1"/>
          <p:nvPr/>
        </p:nvSpPr>
        <p:spPr>
          <a:xfrm>
            <a:off x="5876817" y="2866489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56E8F-0B6D-886E-7AB5-9999987202C8}"/>
              </a:ext>
            </a:extLst>
          </p:cNvPr>
          <p:cNvSpPr txBox="1"/>
          <p:nvPr/>
        </p:nvSpPr>
        <p:spPr>
          <a:xfrm>
            <a:off x="5774075" y="4089114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5A2EB-30FD-8A37-1535-009958A0B6D7}"/>
              </a:ext>
            </a:extLst>
          </p:cNvPr>
          <p:cNvSpPr txBox="1"/>
          <p:nvPr/>
        </p:nvSpPr>
        <p:spPr>
          <a:xfrm>
            <a:off x="5784349" y="516790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563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Times New Roman</vt:lpstr>
      <vt:lpstr>UVN Dzung Dakao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2025-02-20T02:25:34Z</dcterms:modified>
</cp:coreProperties>
</file>