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8" r:id="rId2"/>
    <p:sldId id="319" r:id="rId3"/>
    <p:sldId id="320" r:id="rId4"/>
    <p:sldId id="321" r:id="rId5"/>
    <p:sldId id="322" r:id="rId6"/>
    <p:sldId id="324" r:id="rId7"/>
    <p:sldId id="325" r:id="rId8"/>
    <p:sldId id="326" r:id="rId9"/>
    <p:sldId id="327" r:id="rId10"/>
    <p:sldId id="328" r:id="rId11"/>
    <p:sldId id="329" r:id="rId12"/>
    <p:sldId id="330" r:id="rId13"/>
    <p:sldId id="331" r:id="rId14"/>
    <p:sldId id="332" r:id="rId15"/>
    <p:sldId id="333"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450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814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94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36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DEA96E-22D4-4BB7-8AAE-38A8E3F60F00}"/>
              </a:ext>
            </a:extLst>
          </p:cNvPr>
          <p:cNvPicPr>
            <a:picLocks noChangeAspect="1"/>
          </p:cNvPicPr>
          <p:nvPr/>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0533156-FBD0-8869-42B8-09240E2D1B8B}"/>
              </a:ext>
            </a:extLst>
          </p:cNvPr>
          <p:cNvPicPr>
            <a:picLocks noChangeAspect="1"/>
          </p:cNvPicPr>
          <p:nvPr/>
        </p:nvPicPr>
        <p:blipFill>
          <a:blip r:embed="rId4"/>
          <a:stretch>
            <a:fillRect/>
          </a:stretch>
        </p:blipFill>
        <p:spPr>
          <a:xfrm>
            <a:off x="2510854" y="1542203"/>
            <a:ext cx="7303641" cy="1944793"/>
          </a:xfrm>
          <a:prstGeom prst="rect">
            <a:avLst/>
          </a:prstGeom>
        </p:spPr>
      </p:pic>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grpSp>
        <p:nvGrpSpPr>
          <p:cNvPr id="4" name="组合 17">
            <a:extLst>
              <a:ext uri="{FF2B5EF4-FFF2-40B4-BE49-F238E27FC236}">
                <a16:creationId xmlns:a16="http://schemas.microsoft.com/office/drawing/2014/main" id="{B30800FC-8711-4ED3-A19E-6FF7CCF76388}"/>
              </a:ext>
            </a:extLst>
          </p:cNvPr>
          <p:cNvGrpSpPr/>
          <p:nvPr/>
        </p:nvGrpSpPr>
        <p:grpSpPr>
          <a:xfrm>
            <a:off x="-1717190" y="4547709"/>
            <a:ext cx="15626379" cy="2486855"/>
            <a:chOff x="-2315494" y="4590153"/>
            <a:chExt cx="15626379" cy="2310290"/>
          </a:xfrm>
        </p:grpSpPr>
        <p:grpSp>
          <p:nvGrpSpPr>
            <p:cNvPr id="5"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8" name="图片 20">
                <a:extLst>
                  <a:ext uri="{FF2B5EF4-FFF2-40B4-BE49-F238E27FC236}">
                    <a16:creationId xmlns:a16="http://schemas.microsoft.com/office/drawing/2014/main" id="{36F1F2EA-AB24-4FDA-AD9E-D037C4893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9" name="图片 21">
                <a:extLst>
                  <a:ext uri="{FF2B5EF4-FFF2-40B4-BE49-F238E27FC236}">
                    <a16:creationId xmlns:a16="http://schemas.microsoft.com/office/drawing/2014/main" id="{B9FD3C79-8CCE-42DF-9BD5-4076972FF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0" name="图片 22">
                <a:extLst>
                  <a:ext uri="{FF2B5EF4-FFF2-40B4-BE49-F238E27FC236}">
                    <a16:creationId xmlns:a16="http://schemas.microsoft.com/office/drawing/2014/main" id="{4078F47F-C09E-47DC-9139-B4BFE891E4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1" name="图片 23">
                <a:extLst>
                  <a:ext uri="{FF2B5EF4-FFF2-40B4-BE49-F238E27FC236}">
                    <a16:creationId xmlns:a16="http://schemas.microsoft.com/office/drawing/2014/main" id="{54B777F9-76F9-4D5F-AA51-C2D7BDEF36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2" name="图片 24">
                <a:extLst>
                  <a:ext uri="{FF2B5EF4-FFF2-40B4-BE49-F238E27FC236}">
                    <a16:creationId xmlns:a16="http://schemas.microsoft.com/office/drawing/2014/main" id="{375A9605-EE11-40CB-AA36-C37A4607D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7" name="图片 19">
              <a:extLst>
                <a:ext uri="{FF2B5EF4-FFF2-40B4-BE49-F238E27FC236}">
                  <a16:creationId xmlns:a16="http://schemas.microsoft.com/office/drawing/2014/main" id="{5C9FA84A-C76A-4B33-A143-9381973C4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pic>
        <p:nvPicPr>
          <p:cNvPr id="13" name="Picture 12">
            <a:extLst>
              <a:ext uri="{FF2B5EF4-FFF2-40B4-BE49-F238E27FC236}">
                <a16:creationId xmlns:a16="http://schemas.microsoft.com/office/drawing/2014/main" id="{68FF38AF-30B8-EC63-2FCF-83B86EA17C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0370" y="478976"/>
            <a:ext cx="6096012" cy="6561903"/>
          </a:xfrm>
          <a:prstGeom prst="rect">
            <a:avLst/>
          </a:prstGeom>
        </p:spPr>
      </p:pic>
      <p:pic>
        <p:nvPicPr>
          <p:cNvPr id="14" name="Picture 13">
            <a:extLst>
              <a:ext uri="{FF2B5EF4-FFF2-40B4-BE49-F238E27FC236}">
                <a16:creationId xmlns:a16="http://schemas.microsoft.com/office/drawing/2014/main" id="{E173E251-092B-8BCA-8893-DF92386580BE}"/>
              </a:ext>
            </a:extLst>
          </p:cNvPr>
          <p:cNvPicPr>
            <a:picLocks noChangeAspect="1"/>
          </p:cNvPicPr>
          <p:nvPr/>
        </p:nvPicPr>
        <p:blipFill>
          <a:blip r:embed="rId10"/>
          <a:stretch>
            <a:fillRect/>
          </a:stretch>
        </p:blipFill>
        <p:spPr>
          <a:xfrm>
            <a:off x="5205631" y="1269352"/>
            <a:ext cx="5870957" cy="2257486"/>
          </a:xfrm>
          <a:prstGeom prst="rect">
            <a:avLst/>
          </a:prstGeom>
        </p:spPr>
      </p:pic>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grpSp>
        <p:nvGrpSpPr>
          <p:cNvPr id="4"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5"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8" name="图片 20">
                <a:extLst>
                  <a:ext uri="{FF2B5EF4-FFF2-40B4-BE49-F238E27FC236}">
                    <a16:creationId xmlns:a16="http://schemas.microsoft.com/office/drawing/2014/main" id="{36F1F2EA-AB24-4FDA-AD9E-D037C4893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9" name="图片 21">
                <a:extLst>
                  <a:ext uri="{FF2B5EF4-FFF2-40B4-BE49-F238E27FC236}">
                    <a16:creationId xmlns:a16="http://schemas.microsoft.com/office/drawing/2014/main" id="{B9FD3C79-8CCE-42DF-9BD5-4076972FF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0" name="图片 22">
                <a:extLst>
                  <a:ext uri="{FF2B5EF4-FFF2-40B4-BE49-F238E27FC236}">
                    <a16:creationId xmlns:a16="http://schemas.microsoft.com/office/drawing/2014/main" id="{4078F47F-C09E-47DC-9139-B4BFE891E4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1" name="图片 23">
                <a:extLst>
                  <a:ext uri="{FF2B5EF4-FFF2-40B4-BE49-F238E27FC236}">
                    <a16:creationId xmlns:a16="http://schemas.microsoft.com/office/drawing/2014/main" id="{54B777F9-76F9-4D5F-AA51-C2D7BDEF36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2" name="图片 24">
                <a:extLst>
                  <a:ext uri="{FF2B5EF4-FFF2-40B4-BE49-F238E27FC236}">
                    <a16:creationId xmlns:a16="http://schemas.microsoft.com/office/drawing/2014/main" id="{375A9605-EE11-40CB-AA36-C37A4607D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7" name="图片 19">
              <a:extLst>
                <a:ext uri="{FF2B5EF4-FFF2-40B4-BE49-F238E27FC236}">
                  <a16:creationId xmlns:a16="http://schemas.microsoft.com/office/drawing/2014/main" id="{5C9FA84A-C76A-4B33-A143-9381973C4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grpSp>
        <p:nvGrpSpPr>
          <p:cNvPr id="13" name="Group 12">
            <a:extLst>
              <a:ext uri="{FF2B5EF4-FFF2-40B4-BE49-F238E27FC236}">
                <a16:creationId xmlns:a16="http://schemas.microsoft.com/office/drawing/2014/main" id="{ACA97A77-C05A-0A0F-502B-7BE9801BAAEE}"/>
              </a:ext>
            </a:extLst>
          </p:cNvPr>
          <p:cNvGrpSpPr/>
          <p:nvPr/>
        </p:nvGrpSpPr>
        <p:grpSpPr>
          <a:xfrm>
            <a:off x="1991210" y="656313"/>
            <a:ext cx="9757533" cy="5347524"/>
            <a:chOff x="731488" y="2201334"/>
            <a:chExt cx="6094037" cy="5347524"/>
          </a:xfrm>
        </p:grpSpPr>
        <p:sp>
          <p:nvSpPr>
            <p:cNvPr id="14" name="Rectangle 13">
              <a:extLst>
                <a:ext uri="{FF2B5EF4-FFF2-40B4-BE49-F238E27FC236}">
                  <a16:creationId xmlns:a16="http://schemas.microsoft.com/office/drawing/2014/main" id="{863122DA-1CDC-48B2-B81B-75613BBD4DD6}"/>
                </a:ext>
              </a:extLst>
            </p:cNvPr>
            <p:cNvSpPr/>
            <p:nvPr/>
          </p:nvSpPr>
          <p:spPr>
            <a:xfrm>
              <a:off x="731488" y="2201334"/>
              <a:ext cx="6094037" cy="53475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1477473" y="2833221"/>
              <a:ext cx="527486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Tinh thần yêu nước của đồng bào Tây Nguyên được thể hiện qua những hành động nào của các nhân vật lịch sử N'Trang Lơng, Đinh Núp?</a:t>
              </a:r>
              <a:endPar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8FF38AF-30B8-EC63-2FCF-83B86EA17C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663561" y="761988"/>
            <a:ext cx="6096012" cy="6096012"/>
          </a:xfrm>
          <a:prstGeom prst="rect">
            <a:avLst/>
          </a:prstGeom>
        </p:spPr>
      </p:pic>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grpSp>
        <p:nvGrpSpPr>
          <p:cNvPr id="4" name="Group 3">
            <a:extLst>
              <a:ext uri="{FF2B5EF4-FFF2-40B4-BE49-F238E27FC236}">
                <a16:creationId xmlns:a16="http://schemas.microsoft.com/office/drawing/2014/main" id="{ACA97A77-C05A-0A0F-502B-7BE9801BAAEE}"/>
              </a:ext>
            </a:extLst>
          </p:cNvPr>
          <p:cNvGrpSpPr/>
          <p:nvPr/>
        </p:nvGrpSpPr>
        <p:grpSpPr>
          <a:xfrm>
            <a:off x="570272" y="0"/>
            <a:ext cx="11178472" cy="6479457"/>
            <a:chOff x="731488" y="2201334"/>
            <a:chExt cx="6094037" cy="5347524"/>
          </a:xfrm>
        </p:grpSpPr>
        <p:sp>
          <p:nvSpPr>
            <p:cNvPr id="5" name="Rectangle 4">
              <a:extLst>
                <a:ext uri="{FF2B5EF4-FFF2-40B4-BE49-F238E27FC236}">
                  <a16:creationId xmlns:a16="http://schemas.microsoft.com/office/drawing/2014/main" id="{863122DA-1CDC-48B2-B81B-75613BBD4DD6}"/>
                </a:ext>
              </a:extLst>
            </p:cNvPr>
            <p:cNvSpPr/>
            <p:nvPr/>
          </p:nvSpPr>
          <p:spPr>
            <a:xfrm>
              <a:off x="731488" y="2201334"/>
              <a:ext cx="6094037" cy="53475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1430989" y="2896967"/>
              <a:ext cx="5294601" cy="53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vi-VN" alt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1CE36FBB-EB74-A0C0-CFBF-1701C5CEFB5D}"/>
              </a:ext>
            </a:extLst>
          </p:cNvPr>
          <p:cNvSpPr txBox="1"/>
          <p:nvPr/>
        </p:nvSpPr>
        <p:spPr>
          <a:xfrm>
            <a:off x="747252" y="816078"/>
            <a:ext cx="7226708" cy="5349541"/>
          </a:xfrm>
          <a:prstGeom prst="rect">
            <a:avLst/>
          </a:prstGeom>
          <a:noFill/>
        </p:spPr>
        <p:txBody>
          <a:bodyPr wrap="square" rtlCol="0">
            <a:spAutoFit/>
          </a:bodyPr>
          <a:lstStyle/>
          <a:p>
            <a:pPr marL="0" marR="0" algn="just">
              <a:lnSpc>
                <a:spcPct val="120000"/>
              </a:lnSpc>
              <a:spcBef>
                <a:spcPts val="0"/>
              </a:spcBef>
              <a:spcAft>
                <a:spcPts val="0"/>
              </a:spcAft>
            </a:pPr>
            <a:r>
              <a:rPr lang="en-US" sz="3600" i="1" dirty="0">
                <a:effectLst/>
                <a:latin typeface="Cambria" panose="02040503050406030204" pitchFamily="18" charset="0"/>
                <a:ea typeface="Cambria" panose="02040503050406030204" pitchFamily="18" charset="0"/>
              </a:rPr>
              <a:t>Anh </a:t>
            </a:r>
            <a:r>
              <a:rPr lang="en-US" sz="3600" i="1" dirty="0" err="1">
                <a:effectLst/>
                <a:latin typeface="Cambria" panose="02040503050406030204" pitchFamily="18" charset="0"/>
                <a:ea typeface="Cambria" panose="02040503050406030204" pitchFamily="18" charset="0"/>
              </a:rPr>
              <a:t>hùng</a:t>
            </a:r>
            <a:r>
              <a:rPr lang="en-US" sz="3600" i="1" dirty="0">
                <a:effectLst/>
                <a:latin typeface="Cambria" panose="02040503050406030204" pitchFamily="18" charset="0"/>
                <a:ea typeface="Cambria" panose="02040503050406030204" pitchFamily="18" charset="0"/>
              </a:rPr>
              <a:t> N’ Trang Long </a:t>
            </a:r>
            <a:r>
              <a:rPr lang="en-US" sz="3600" i="1" dirty="0" err="1">
                <a:effectLst/>
                <a:latin typeface="Cambria" panose="02040503050406030204" pitchFamily="18" charset="0"/>
                <a:ea typeface="Cambria" panose="02040503050406030204" pitchFamily="18" charset="0"/>
              </a:rPr>
              <a:t>lãnh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đạo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cuộc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khởi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nghĩa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chống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thực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dân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Pháp</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kéo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dài</a:t>
            </a:r>
            <a:r>
              <a:rPr lang="en-US" sz="3600" i="1" dirty="0">
                <a:effectLst/>
                <a:latin typeface="Cambria" panose="02040503050406030204" pitchFamily="18" charset="0"/>
                <a:ea typeface="Cambria" panose="02040503050406030204" pitchFamily="18" charset="0"/>
              </a:rPr>
              <a:t> 24 </a:t>
            </a:r>
            <a:r>
              <a:rPr lang="en-US" sz="3600" i="1" dirty="0" err="1">
                <a:effectLst/>
                <a:latin typeface="Cambria" panose="02040503050406030204" pitchFamily="18" charset="0"/>
                <a:ea typeface="Cambria" panose="02040503050406030204" pitchFamily="18" charset="0"/>
              </a:rPr>
              <a:t>năm</a:t>
            </a:r>
            <a:r>
              <a:rPr lang="en-US" sz="3600" i="1" dirty="0">
                <a:effectLst/>
                <a:latin typeface="Cambria" panose="02040503050406030204" pitchFamily="18" charset="0"/>
                <a:ea typeface="Cambria" panose="02040503050406030204" pitchFamily="18" charset="0"/>
              </a:rPr>
              <a:t> (1911 – 1935), </a:t>
            </a:r>
            <a:r>
              <a:rPr lang="en-US" sz="3600" i="1" dirty="0" err="1">
                <a:effectLst/>
                <a:latin typeface="Cambria" panose="02040503050406030204" pitchFamily="18" charset="0"/>
                <a:ea typeface="Cambria" panose="02040503050406030204" pitchFamily="18" charset="0"/>
              </a:rPr>
              <a:t>đã</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đảo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đồng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bào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dân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tộc</a:t>
            </a:r>
            <a:r>
              <a:rPr lang="en-US" sz="3600" i="1" dirty="0">
                <a:effectLst/>
                <a:latin typeface="Cambria" panose="02040503050406030204" pitchFamily="18" charset="0"/>
                <a:ea typeface="Cambria" panose="02040503050406030204" pitchFamily="18" charset="0"/>
              </a:rPr>
              <a:t> ở </a:t>
            </a:r>
            <a:r>
              <a:rPr lang="en-US" sz="3600" i="1" dirty="0" err="1">
                <a:effectLst/>
                <a:latin typeface="Cambria" panose="02040503050406030204" pitchFamily="18" charset="0"/>
                <a:ea typeface="Cambria" panose="02040503050406030204" pitchFamily="18" charset="0"/>
              </a:rPr>
              <a:t>Tây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Nguyên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tham</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gia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Cuộc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khởi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nghĩa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lan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rộng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gây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nhiều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khó</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khăn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cho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việc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chiếm</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đóng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thực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dân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Pháp</a:t>
            </a:r>
            <a:r>
              <a:rPr lang="en-US" sz="3600" i="1" dirty="0">
                <a:effectLst/>
                <a:latin typeface="Cambria" panose="02040503050406030204" pitchFamily="18" charset="0"/>
                <a:ea typeface="Cambria" panose="02040503050406030204" pitchFamily="18" charset="0"/>
              </a:rPr>
              <a:t> ở </a:t>
            </a:r>
            <a:r>
              <a:rPr lang="en-US" sz="3600" i="1" dirty="0" err="1">
                <a:effectLst/>
                <a:latin typeface="Cambria" panose="02040503050406030204" pitchFamily="18" charset="0"/>
                <a:ea typeface="Cambria" panose="02040503050406030204" pitchFamily="18" charset="0"/>
              </a:rPr>
              <a:t>Tây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Nguyên</a:t>
            </a:r>
            <a:r>
              <a:rPr lang="en-US" sz="3600" i="1" dirty="0">
                <a:effectLst/>
                <a:latin typeface="Cambria" panose="02040503050406030204" pitchFamily="18" charset="0"/>
                <a:ea typeface="Cambria" panose="02040503050406030204" pitchFamily="18" charset="0"/>
              </a:rPr>
              <a:t>.</a:t>
            </a:r>
            <a:endParaRPr lang="en-US" sz="3600" dirty="0">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66DD4113-4A01-857C-F2A6-7F1A62449FC2}"/>
              </a:ext>
            </a:extLst>
          </p:cNvPr>
          <p:cNvPicPr>
            <a:picLocks noChangeAspect="1"/>
          </p:cNvPicPr>
          <p:nvPr/>
        </p:nvPicPr>
        <p:blipFill>
          <a:blip r:embed="rId4"/>
          <a:stretch>
            <a:fillRect/>
          </a:stretch>
        </p:blipFill>
        <p:spPr>
          <a:xfrm>
            <a:off x="8345896" y="734961"/>
            <a:ext cx="3248025" cy="4876800"/>
          </a:xfrm>
          <a:prstGeom prst="rect">
            <a:avLst/>
          </a:prstGeom>
        </p:spPr>
      </p:pic>
    </p:spTree>
    <p:extLst>
      <p:ext uri="{BB962C8B-B14F-4D97-AF65-F5344CB8AC3E}">
        <p14:creationId xmlns:p14="http://schemas.microsoft.com/office/powerpoint/2010/main" val="40379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grpSp>
        <p:nvGrpSpPr>
          <p:cNvPr id="4" name="Group 3">
            <a:extLst>
              <a:ext uri="{FF2B5EF4-FFF2-40B4-BE49-F238E27FC236}">
                <a16:creationId xmlns:a16="http://schemas.microsoft.com/office/drawing/2014/main" id="{ACA97A77-C05A-0A0F-502B-7BE9801BAAEE}"/>
              </a:ext>
            </a:extLst>
          </p:cNvPr>
          <p:cNvGrpSpPr/>
          <p:nvPr/>
        </p:nvGrpSpPr>
        <p:grpSpPr>
          <a:xfrm>
            <a:off x="570272" y="0"/>
            <a:ext cx="11178472" cy="6479457"/>
            <a:chOff x="731488" y="2201334"/>
            <a:chExt cx="6094037" cy="5347524"/>
          </a:xfrm>
        </p:grpSpPr>
        <p:sp>
          <p:nvSpPr>
            <p:cNvPr id="5" name="Rectangle 4">
              <a:extLst>
                <a:ext uri="{FF2B5EF4-FFF2-40B4-BE49-F238E27FC236}">
                  <a16:creationId xmlns:a16="http://schemas.microsoft.com/office/drawing/2014/main" id="{863122DA-1CDC-48B2-B81B-75613BBD4DD6}"/>
                </a:ext>
              </a:extLst>
            </p:cNvPr>
            <p:cNvSpPr/>
            <p:nvPr/>
          </p:nvSpPr>
          <p:spPr>
            <a:xfrm>
              <a:off x="731488" y="2201334"/>
              <a:ext cx="6094037" cy="53475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1430989" y="2896967"/>
              <a:ext cx="5294601" cy="53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vi-VN" alt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1CE36FBB-EB74-A0C0-CFBF-1701C5CEFB5D}"/>
              </a:ext>
            </a:extLst>
          </p:cNvPr>
          <p:cNvSpPr txBox="1"/>
          <p:nvPr/>
        </p:nvSpPr>
        <p:spPr>
          <a:xfrm>
            <a:off x="747252" y="816078"/>
            <a:ext cx="7226708" cy="5356338"/>
          </a:xfrm>
          <a:prstGeom prst="rect">
            <a:avLst/>
          </a:prstGeom>
          <a:noFill/>
        </p:spPr>
        <p:txBody>
          <a:bodyPr wrap="square" rtlCol="0">
            <a:spAutoFit/>
          </a:bodyPr>
          <a:lstStyle/>
          <a:p>
            <a:pPr lvl="0" algn="just">
              <a:lnSpc>
                <a:spcPct val="120000"/>
              </a:lnSpc>
            </a:pPr>
            <a:r>
              <a:rPr lang="vi-VN" sz="3200" i="1" dirty="0">
                <a:solidFill>
                  <a:prstClr val="black"/>
                </a:solidFill>
                <a:latin typeface="Cambria" panose="02040503050406030204" pitchFamily="18" charset="0"/>
                <a:ea typeface="Cambria" panose="02040503050406030204" pitchFamily="18" charset="0"/>
              </a:rPr>
              <a:t>Anh hùng Đinh Núp: Năm 1935 một lần quân Pháp kéo về làng bắt phu, dân làng lánh hết vào rừng chỉ còn một mình anh ở lại. Đinh Núp dùng nỏ phục kích bắn lính pháp chảy máu để chứng minh cho dân làng rằng lính Pháp cũng là người và có thể chống lại được. Ông đã lãnh đạo buôn làng đứng lên chống giặc, lập nhiều chiến công.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62AD9B5-B6FE-087C-1564-6A6B7F065604}"/>
              </a:ext>
            </a:extLst>
          </p:cNvPr>
          <p:cNvPicPr>
            <a:picLocks noChangeAspect="1"/>
          </p:cNvPicPr>
          <p:nvPr/>
        </p:nvPicPr>
        <p:blipFill>
          <a:blip r:embed="rId4"/>
          <a:stretch>
            <a:fillRect/>
          </a:stretch>
        </p:blipFill>
        <p:spPr>
          <a:xfrm>
            <a:off x="8067675" y="1007841"/>
            <a:ext cx="3349744" cy="5116734"/>
          </a:xfrm>
          <a:prstGeom prst="rect">
            <a:avLst/>
          </a:prstGeom>
        </p:spPr>
      </p:pic>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grpSp>
        <p:nvGrpSpPr>
          <p:cNvPr id="4"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5"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8" name="图片 20">
                <a:extLst>
                  <a:ext uri="{FF2B5EF4-FFF2-40B4-BE49-F238E27FC236}">
                    <a16:creationId xmlns:a16="http://schemas.microsoft.com/office/drawing/2014/main" id="{36F1F2EA-AB24-4FDA-AD9E-D037C4893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9" name="图片 21">
                <a:extLst>
                  <a:ext uri="{FF2B5EF4-FFF2-40B4-BE49-F238E27FC236}">
                    <a16:creationId xmlns:a16="http://schemas.microsoft.com/office/drawing/2014/main" id="{B9FD3C79-8CCE-42DF-9BD5-4076972FF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0" name="图片 22">
                <a:extLst>
                  <a:ext uri="{FF2B5EF4-FFF2-40B4-BE49-F238E27FC236}">
                    <a16:creationId xmlns:a16="http://schemas.microsoft.com/office/drawing/2014/main" id="{4078F47F-C09E-47DC-9139-B4BFE891E4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1" name="图片 23">
                <a:extLst>
                  <a:ext uri="{FF2B5EF4-FFF2-40B4-BE49-F238E27FC236}">
                    <a16:creationId xmlns:a16="http://schemas.microsoft.com/office/drawing/2014/main" id="{54B777F9-76F9-4D5F-AA51-C2D7BDEF36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2" name="图片 24">
                <a:extLst>
                  <a:ext uri="{FF2B5EF4-FFF2-40B4-BE49-F238E27FC236}">
                    <a16:creationId xmlns:a16="http://schemas.microsoft.com/office/drawing/2014/main" id="{375A9605-EE11-40CB-AA36-C37A4607D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7" name="图片 19">
              <a:extLst>
                <a:ext uri="{FF2B5EF4-FFF2-40B4-BE49-F238E27FC236}">
                  <a16:creationId xmlns:a16="http://schemas.microsoft.com/office/drawing/2014/main" id="{5C9FA84A-C76A-4B33-A143-9381973C4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grpSp>
        <p:nvGrpSpPr>
          <p:cNvPr id="13" name="Group 12">
            <a:extLst>
              <a:ext uri="{FF2B5EF4-FFF2-40B4-BE49-F238E27FC236}">
                <a16:creationId xmlns:a16="http://schemas.microsoft.com/office/drawing/2014/main" id="{ACA97A77-C05A-0A0F-502B-7BE9801BAAEE}"/>
              </a:ext>
            </a:extLst>
          </p:cNvPr>
          <p:cNvGrpSpPr/>
          <p:nvPr/>
        </p:nvGrpSpPr>
        <p:grpSpPr>
          <a:xfrm>
            <a:off x="5073445" y="484423"/>
            <a:ext cx="6176435" cy="4942983"/>
            <a:chOff x="680113" y="2029444"/>
            <a:chExt cx="5833848" cy="1974997"/>
          </a:xfrm>
        </p:grpSpPr>
        <p:sp>
          <p:nvSpPr>
            <p:cNvPr id="14" name="Rectangle 13">
              <a:extLst>
                <a:ext uri="{FF2B5EF4-FFF2-40B4-BE49-F238E27FC236}">
                  <a16:creationId xmlns:a16="http://schemas.microsoft.com/office/drawing/2014/main" id="{863122DA-1CDC-48B2-B81B-75613BBD4DD6}"/>
                </a:ext>
              </a:extLst>
            </p:cNvPr>
            <p:cNvSpPr/>
            <p:nvPr/>
          </p:nvSpPr>
          <p:spPr>
            <a:xfrm>
              <a:off x="680113" y="2029444"/>
              <a:ext cx="5833848" cy="1974997"/>
            </a:xfrm>
            <a:prstGeom prst="rect">
              <a:avLst/>
            </a:prstGeom>
            <a:solidFill>
              <a:srgbClr val="FA86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680113" y="2201334"/>
              <a:ext cx="5833848" cy="175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Tinh thần yêu nước của 2 anh hùng dân tộc N’ Trang Long, Đinh Núp cũng chính là tinh thần yêu nước của đồng bào dân tộc Tây Nguyên nói chung.</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8FF38AF-30B8-EC63-2FCF-83B86EA17C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10370" y="478977"/>
            <a:ext cx="6096012" cy="6096012"/>
          </a:xfrm>
          <a:prstGeom prst="rect">
            <a:avLst/>
          </a:prstGeom>
        </p:spPr>
      </p:pic>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4" name="Picture 3">
            <a:extLst>
              <a:ext uri="{FF2B5EF4-FFF2-40B4-BE49-F238E27FC236}">
                <a16:creationId xmlns:a16="http://schemas.microsoft.com/office/drawing/2014/main" id="{E8DEA96E-22D4-4BB7-8AAE-38A8E3F60F00}"/>
              </a:ext>
            </a:extLst>
          </p:cNvPr>
          <p:cNvPicPr>
            <a:picLocks noChangeAspect="1"/>
          </p:cNvPicPr>
          <p:nvPr/>
        </p:nvPicPr>
        <p:blipFill>
          <a:blip r:embed="rId4"/>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CB8365AC-FF4B-0F66-9959-728D3C6828F5}"/>
              </a:ext>
            </a:extLst>
          </p:cNvPr>
          <p:cNvPicPr>
            <a:picLocks noChangeAspect="1"/>
          </p:cNvPicPr>
          <p:nvPr/>
        </p:nvPicPr>
        <p:blipFill>
          <a:blip r:embed="rId5"/>
          <a:stretch>
            <a:fillRect/>
          </a:stretch>
        </p:blipFill>
        <p:spPr>
          <a:xfrm>
            <a:off x="2353420" y="1259312"/>
            <a:ext cx="7504826" cy="2353260"/>
          </a:xfrm>
          <a:prstGeom prst="rect">
            <a:avLst/>
          </a:prstGeom>
        </p:spPr>
      </p:pic>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4" name="Picture 3">
            <a:extLst>
              <a:ext uri="{FF2B5EF4-FFF2-40B4-BE49-F238E27FC236}">
                <a16:creationId xmlns:a16="http://schemas.microsoft.com/office/drawing/2014/main" id="{25DE2A5F-9FDD-6159-E92B-06B485A55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698" y="781050"/>
            <a:ext cx="11498053" cy="5860777"/>
          </a:xfrm>
          <a:prstGeom prst="rect">
            <a:avLst/>
          </a:prstGeom>
        </p:spPr>
      </p:pic>
      <p:sp>
        <p:nvSpPr>
          <p:cNvPr id="5" name="TextBox 4">
            <a:extLst>
              <a:ext uri="{FF2B5EF4-FFF2-40B4-BE49-F238E27FC236}">
                <a16:creationId xmlns:a16="http://schemas.microsoft.com/office/drawing/2014/main" id="{7FAFF7CB-65A4-F0E0-A018-F52F33234CA3}"/>
              </a:ext>
            </a:extLst>
          </p:cNvPr>
          <p:cNvSpPr txBox="1"/>
          <p:nvPr/>
        </p:nvSpPr>
        <p:spPr>
          <a:xfrm>
            <a:off x="3171825" y="1295400"/>
            <a:ext cx="5743575" cy="3477875"/>
          </a:xfrm>
          <a:prstGeom prst="rect">
            <a:avLst/>
          </a:prstGeom>
          <a:noFill/>
        </p:spPr>
        <p:txBody>
          <a:bodyPr wrap="square" rtlCol="0">
            <a:spAutoFit/>
          </a:bodyPr>
          <a:lstStyle/>
          <a:p>
            <a:pPr lvl="0" algn="ctr">
              <a:defRPr/>
            </a:pPr>
            <a:r>
              <a:rPr lang="en-US" sz="4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T</a:t>
            </a:r>
            <a:r>
              <a:rPr lang="vi-VN" sz="4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hi kể một câu chuyện Lịch sử khác về truyền thống yêu nước và Cách mạng của đồng bào Tây Nguyên.</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4191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15" name="Hình ảnh 4">
            <a:extLst>
              <a:ext uri="{FF2B5EF4-FFF2-40B4-BE49-F238E27FC236}">
                <a16:creationId xmlns:a16="http://schemas.microsoft.com/office/drawing/2014/main" id="{E4AA58E8-F323-4B58-AE16-61B0885632B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5101254" y="4592097"/>
            <a:ext cx="1784318" cy="2386525"/>
          </a:xfrm>
          <a:prstGeom prst="rect">
            <a:avLst/>
          </a:prstGeom>
        </p:spPr>
      </p:pic>
      <p:pic>
        <p:nvPicPr>
          <p:cNvPr id="16" name="Hình ảnh 5">
            <a:extLst>
              <a:ext uri="{FF2B5EF4-FFF2-40B4-BE49-F238E27FC236}">
                <a16:creationId xmlns:a16="http://schemas.microsoft.com/office/drawing/2014/main" id="{6E49B9F5-C3CD-4395-A94D-4C7EAA1740F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7452942" y="4592097"/>
            <a:ext cx="1784318" cy="2386525"/>
          </a:xfrm>
          <a:prstGeom prst="rect">
            <a:avLst/>
          </a:prstGeom>
        </p:spPr>
      </p:pic>
      <p:pic>
        <p:nvPicPr>
          <p:cNvPr id="17" name="Hình ảnh 10">
            <a:extLst>
              <a:ext uri="{FF2B5EF4-FFF2-40B4-BE49-F238E27FC236}">
                <a16:creationId xmlns:a16="http://schemas.microsoft.com/office/drawing/2014/main" id="{20F45E8A-D805-4E4C-A5A3-817431AF973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74" b="91589" l="7500" r="94063">
                        <a14:foregroundMark x1="56250" y1="5841" x2="56250" y2="5841"/>
                        <a14:foregroundMark x1="56250" y1="5841" x2="56250" y2="5841"/>
                        <a14:foregroundMark x1="56250" y1="5841" x2="56250" y2="5841"/>
                        <a14:foregroundMark x1="90313" y1="25701" x2="90313" y2="25701"/>
                        <a14:foregroundMark x1="90313" y1="25701" x2="90313" y2="25701"/>
                        <a14:foregroundMark x1="90313" y1="25701" x2="90313" y2="25701"/>
                        <a14:foregroundMark x1="93750" y1="25701" x2="93750" y2="25701"/>
                        <a14:foregroundMark x1="93750" y1="25701" x2="93750" y2="25701"/>
                        <a14:foregroundMark x1="94063" y1="25701" x2="94063" y2="25701"/>
                        <a14:foregroundMark x1="94063" y1="25701" x2="94063" y2="25701"/>
                        <a14:foregroundMark x1="58125" y1="8411" x2="58125" y2="8411"/>
                        <a14:foregroundMark x1="58125" y1="8411" x2="58125" y2="8411"/>
                        <a14:foregroundMark x1="58125" y1="8411" x2="58125" y2="8411"/>
                        <a14:foregroundMark x1="57188" y1="7944" x2="57188" y2="7944"/>
                        <a14:foregroundMark x1="52500" y1="7944" x2="52500" y2="7944"/>
                        <a14:foregroundMark x1="52500" y1="7944" x2="52500" y2="7944"/>
                        <a14:foregroundMark x1="56250" y1="7944" x2="56250" y2="7944"/>
                        <a14:foregroundMark x1="56250" y1="7944" x2="56250" y2="7944"/>
                        <a14:foregroundMark x1="56250" y1="7944" x2="56250" y2="7944"/>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6250" y2="5607"/>
                        <a14:foregroundMark x1="56250" y1="5607" x2="54375" y2="7944"/>
                        <a14:foregroundMark x1="70000" y1="75000" x2="70000" y2="75000"/>
                        <a14:foregroundMark x1="7500" y1="70093" x2="7500" y2="70093"/>
                        <a14:foregroundMark x1="41563" y1="91589" x2="41563" y2="91589"/>
                      </a14:backgroundRemoval>
                    </a14:imgEffect>
                  </a14:imgLayer>
                </a14:imgProps>
              </a:ext>
              <a:ext uri="{28A0092B-C50C-407E-A947-70E740481C1C}">
                <a14:useLocalDpi xmlns:a14="http://schemas.microsoft.com/office/drawing/2010/main" val="0"/>
              </a:ext>
            </a:extLst>
          </a:blip>
          <a:stretch>
            <a:fillRect/>
          </a:stretch>
        </p:blipFill>
        <p:spPr>
          <a:xfrm>
            <a:off x="6789335" y="2476364"/>
            <a:ext cx="1784318" cy="2386525"/>
          </a:xfrm>
          <a:prstGeom prst="rect">
            <a:avLst/>
          </a:prstGeom>
        </p:spPr>
      </p:pic>
      <p:sp>
        <p:nvSpPr>
          <p:cNvPr id="18" name="Hộp Văn bản 11">
            <a:hlinkClick r:id="rId6" action="ppaction://hlinksldjump"/>
            <a:extLst>
              <a:ext uri="{FF2B5EF4-FFF2-40B4-BE49-F238E27FC236}">
                <a16:creationId xmlns:a16="http://schemas.microsoft.com/office/drawing/2014/main" id="{82D8253B-E8F9-4B23-9CBA-F4FD48282B01}"/>
              </a:ext>
            </a:extLst>
          </p:cNvPr>
          <p:cNvSpPr txBox="1"/>
          <p:nvPr/>
        </p:nvSpPr>
        <p:spPr>
          <a:xfrm>
            <a:off x="5817566" y="5130244"/>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1</a:t>
            </a:r>
          </a:p>
        </p:txBody>
      </p:sp>
      <p:sp>
        <p:nvSpPr>
          <p:cNvPr id="19" name="Hộp Văn bản 12">
            <a:hlinkClick r:id="rId7" action="ppaction://hlinksldjump"/>
            <a:extLst>
              <a:ext uri="{FF2B5EF4-FFF2-40B4-BE49-F238E27FC236}">
                <a16:creationId xmlns:a16="http://schemas.microsoft.com/office/drawing/2014/main" id="{BA06E1F4-9A1D-4423-90FD-3F9DBFD71D8F}"/>
              </a:ext>
            </a:extLst>
          </p:cNvPr>
          <p:cNvSpPr txBox="1"/>
          <p:nvPr/>
        </p:nvSpPr>
        <p:spPr>
          <a:xfrm>
            <a:off x="8168076" y="5123969"/>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cs typeface="+mn-cs"/>
              </a:rPr>
              <a:t>2</a:t>
            </a:r>
          </a:p>
        </p:txBody>
      </p:sp>
      <p:sp>
        <p:nvSpPr>
          <p:cNvPr id="20" name="Hộp Văn bản 13">
            <a:hlinkClick r:id="rId8" action="ppaction://hlinksldjump"/>
            <a:extLst>
              <a:ext uri="{FF2B5EF4-FFF2-40B4-BE49-F238E27FC236}">
                <a16:creationId xmlns:a16="http://schemas.microsoft.com/office/drawing/2014/main" id="{0AA76C1E-2D46-48CD-B2F9-F437F4015F95}"/>
              </a:ext>
            </a:extLst>
          </p:cNvPr>
          <p:cNvSpPr txBox="1"/>
          <p:nvPr/>
        </p:nvSpPr>
        <p:spPr>
          <a:xfrm>
            <a:off x="7529240" y="2991699"/>
            <a:ext cx="3235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3</a:t>
            </a:r>
          </a:p>
        </p:txBody>
      </p:sp>
      <p:pic>
        <p:nvPicPr>
          <p:cNvPr id="21" name="Hình ảnh 3" descr="Ảnh có chứa văn bản, búp bê, mẫu họa&#10;&#10;Mô tả được tạo tự động">
            <a:hlinkClick r:id="rId9" action="ppaction://hlinksldjump"/>
            <a:extLst>
              <a:ext uri="{FF2B5EF4-FFF2-40B4-BE49-F238E27FC236}">
                <a16:creationId xmlns:a16="http://schemas.microsoft.com/office/drawing/2014/main" id="{BA658D22-E2AB-3EEC-FDEA-95579530493C}"/>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9980" b="89980" l="4840" r="46785">
                        <a14:foregroundMark x1="39991" y1="42004" x2="39991" y2="42004"/>
                        <a14:foregroundMark x1="46558" y1="51002" x2="40673" y2="41759"/>
                        <a14:foregroundMark x1="40673" y1="41759" x2="39287" y2="57669"/>
                        <a14:foregroundMark x1="42740" y1="40736" x2="42740" y2="40736"/>
                        <a14:foregroundMark x1="46785" y1="50593" x2="44195" y2="41227"/>
                        <a14:foregroundMark x1="44195" y1="41227" x2="38832" y2="41718"/>
                        <a14:foregroundMark x1="38832" y1="41718" x2="37651" y2="49775"/>
                        <a14:foregroundMark x1="37651" y1="49775" x2="38332" y2="54029"/>
                        <a14:backgroundMark x1="19518" y1="78241" x2="19768" y2="94070"/>
                      </a14:backgroundRemoval>
                    </a14:imgEffect>
                  </a14:imgLayer>
                </a14:imgProps>
              </a:ext>
              <a:ext uri="{28A0092B-C50C-407E-A947-70E740481C1C}">
                <a14:useLocalDpi xmlns:a14="http://schemas.microsoft.com/office/drawing/2010/main" val="0"/>
              </a:ext>
            </a:extLst>
          </a:blip>
          <a:srcRect r="51477"/>
          <a:stretch/>
        </p:blipFill>
        <p:spPr>
          <a:xfrm>
            <a:off x="716312" y="2633125"/>
            <a:ext cx="4131681" cy="4730537"/>
          </a:xfrm>
          <a:prstGeom prst="rect">
            <a:avLst/>
          </a:prstGeom>
        </p:spPr>
      </p:pic>
      <p:sp>
        <p:nvSpPr>
          <p:cNvPr id="22" name="Speech Bubble: Oval 16">
            <a:extLst>
              <a:ext uri="{FF2B5EF4-FFF2-40B4-BE49-F238E27FC236}">
                <a16:creationId xmlns:a16="http://schemas.microsoft.com/office/drawing/2014/main" id="{0EEDF796-4A28-0C38-3805-D30B7CDACC11}"/>
              </a:ext>
            </a:extLst>
          </p:cNvPr>
          <p:cNvSpPr/>
          <p:nvPr/>
        </p:nvSpPr>
        <p:spPr>
          <a:xfrm>
            <a:off x="2139526" y="725715"/>
            <a:ext cx="3678040" cy="2235200"/>
          </a:xfrm>
          <a:prstGeom prst="wedgeEllipseCallout">
            <a:avLst>
              <a:gd name="adj1" fmla="val -3483"/>
              <a:gd name="adj2" fmla="val 65506"/>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0000"/>
              </a:solidFill>
              <a:effectLst/>
              <a:uLnTx/>
              <a:uFillTx/>
              <a:latin typeface="#9Slide05 SVNClementine" panose="020F0502020204030203" pitchFamily="34" charset="0"/>
              <a:ea typeface="+mn-ea"/>
              <a:cs typeface="+mn-cs"/>
            </a:endParaRPr>
          </a:p>
        </p:txBody>
      </p:sp>
      <p:sp>
        <p:nvSpPr>
          <p:cNvPr id="23" name="Hộp Văn bản 20">
            <a:extLst>
              <a:ext uri="{FF2B5EF4-FFF2-40B4-BE49-F238E27FC236}">
                <a16:creationId xmlns:a16="http://schemas.microsoft.com/office/drawing/2014/main" id="{2CE344A4-2BFB-B8DF-4C1D-2889DC69724F}"/>
              </a:ext>
            </a:extLst>
          </p:cNvPr>
          <p:cNvSpPr txBox="1"/>
          <p:nvPr/>
        </p:nvSpPr>
        <p:spPr>
          <a:xfrm>
            <a:off x="2260750" y="993430"/>
            <a:ext cx="3419445"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hoạch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hoa</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trả</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lời</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hỏi</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hiểu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nhé</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4" name="Picture 23">
            <a:extLst>
              <a:ext uri="{FF2B5EF4-FFF2-40B4-BE49-F238E27FC236}">
                <a16:creationId xmlns:a16="http://schemas.microsoft.com/office/drawing/2014/main" id="{84FBEFB2-0222-45AA-A73E-D9B8F7EE5BC2}"/>
              </a:ext>
            </a:extLst>
          </p:cNvPr>
          <p:cNvPicPr>
            <a:picLocks noChangeAspect="1"/>
          </p:cNvPicPr>
          <p:nvPr/>
        </p:nvPicPr>
        <p:blipFill>
          <a:blip r:embed="rId12"/>
          <a:stretch>
            <a:fillRect/>
          </a:stretch>
        </p:blipFill>
        <p:spPr>
          <a:xfrm>
            <a:off x="5993413" y="9128"/>
            <a:ext cx="5907536" cy="2121592"/>
          </a:xfrm>
          <a:prstGeom prst="rect">
            <a:avLst/>
          </a:prstGeom>
        </p:spPr>
      </p:pic>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21"/>
                                        </p:tgtEl>
                                        <p:attrNameLst>
                                          <p:attrName>r</p:attrName>
                                        </p:attrNameLst>
                                      </p:cBhvr>
                                    </p:animRot>
                                    <p:animRot by="-240000">
                                      <p:cBhvr>
                                        <p:cTn id="16" dur="200" fill="hold">
                                          <p:stCondLst>
                                            <p:cond delay="200"/>
                                          </p:stCondLst>
                                        </p:cTn>
                                        <p:tgtEl>
                                          <p:spTgt spid="21"/>
                                        </p:tgtEl>
                                        <p:attrNameLst>
                                          <p:attrName>r</p:attrName>
                                        </p:attrNameLst>
                                      </p:cBhvr>
                                    </p:animRot>
                                    <p:animRot by="240000">
                                      <p:cBhvr>
                                        <p:cTn id="17" dur="200" fill="hold">
                                          <p:stCondLst>
                                            <p:cond delay="400"/>
                                          </p:stCondLst>
                                        </p:cTn>
                                        <p:tgtEl>
                                          <p:spTgt spid="21"/>
                                        </p:tgtEl>
                                        <p:attrNameLst>
                                          <p:attrName>r</p:attrName>
                                        </p:attrNameLst>
                                      </p:cBhvr>
                                    </p:animRot>
                                    <p:animRot by="-240000">
                                      <p:cBhvr>
                                        <p:cTn id="18" dur="200" fill="hold">
                                          <p:stCondLst>
                                            <p:cond delay="600"/>
                                          </p:stCondLst>
                                        </p:cTn>
                                        <p:tgtEl>
                                          <p:spTgt spid="21"/>
                                        </p:tgtEl>
                                        <p:attrNameLst>
                                          <p:attrName>r</p:attrName>
                                        </p:attrNameLst>
                                      </p:cBhvr>
                                    </p:animRot>
                                    <p:animRot by="120000">
                                      <p:cBhvr>
                                        <p:cTn id="19"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p:bldP spid="19" grpId="0"/>
      <p:bldP spid="20" grpId="0"/>
      <p:bldP spid="22"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10" name="Nút Hành động: Lùi hoặc Trước 16">
            <a:hlinkClick r:id="rId4" action="ppaction://hlinksldjump"/>
            <a:extLst>
              <a:ext uri="{FF2B5EF4-FFF2-40B4-BE49-F238E27FC236}">
                <a16:creationId xmlns:a16="http://schemas.microsoft.com/office/drawing/2014/main" id="{BABEF752-E6BD-442C-AB22-F7421FA24248}"/>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2">
            <a:extLst>
              <a:ext uri="{FF2B5EF4-FFF2-40B4-BE49-F238E27FC236}">
                <a16:creationId xmlns:a16="http://schemas.microsoft.com/office/drawing/2014/main" id="{FE9248D2-42B3-CD61-C05B-07757DF75A0D}"/>
              </a:ext>
            </a:extLst>
          </p:cNvPr>
          <p:cNvGrpSpPr/>
          <p:nvPr/>
        </p:nvGrpSpPr>
        <p:grpSpPr>
          <a:xfrm>
            <a:off x="593560" y="612849"/>
            <a:ext cx="11004880" cy="1348141"/>
            <a:chOff x="308203" y="2337884"/>
            <a:chExt cx="12870924" cy="1399406"/>
          </a:xfrm>
        </p:grpSpPr>
        <p:sp>
          <p:nvSpPr>
            <p:cNvPr id="12" name="Rectangle: Rounded Corners 3">
              <a:extLst>
                <a:ext uri="{FF2B5EF4-FFF2-40B4-BE49-F238E27FC236}">
                  <a16:creationId xmlns:a16="http://schemas.microsoft.com/office/drawing/2014/main" id="{BAC968C9-1064-CD90-A698-2E7E6B0092C8}"/>
                </a:ext>
              </a:extLst>
            </p:cNvPr>
            <p:cNvSpPr/>
            <p:nvPr/>
          </p:nvSpPr>
          <p:spPr>
            <a:xfrm>
              <a:off x="749932" y="2533778"/>
              <a:ext cx="12429195" cy="1203512"/>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1. </a:t>
              </a:r>
              <a:r>
                <a:rPr kumimoji="0" lang="vi-VN"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Mô tả một số nét chính về nhà ở và nhà sinh hoạt cộng đồng các dân tộc vùng Tây Nguyên.</a:t>
              </a:r>
              <a:endParaRPr kumimoji="0" lang="en-US" sz="32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13" name="Picture 4">
              <a:extLst>
                <a:ext uri="{FF2B5EF4-FFF2-40B4-BE49-F238E27FC236}">
                  <a16:creationId xmlns:a16="http://schemas.microsoft.com/office/drawing/2014/main" id="{1CAC6003-0992-DE5B-FE49-DFBC915192E1}"/>
                </a:ext>
              </a:extLst>
            </p:cNvPr>
            <p:cNvPicPr>
              <a:picLocks noChangeAspect="1"/>
            </p:cNvPicPr>
            <p:nvPr/>
          </p:nvPicPr>
          <p:blipFill>
            <a:blip r:embed="rId5"/>
            <a:stretch>
              <a:fillRect/>
            </a:stretch>
          </p:blipFill>
          <p:spPr>
            <a:xfrm>
              <a:off x="308203" y="2337884"/>
              <a:ext cx="883459" cy="1111405"/>
            </a:xfrm>
            <a:prstGeom prst="rect">
              <a:avLst/>
            </a:prstGeom>
          </p:spPr>
        </p:pic>
      </p:grpSp>
      <p:sp>
        <p:nvSpPr>
          <p:cNvPr id="14" name="Rectangle: Rounded Corners 24">
            <a:extLst>
              <a:ext uri="{FF2B5EF4-FFF2-40B4-BE49-F238E27FC236}">
                <a16:creationId xmlns:a16="http://schemas.microsoft.com/office/drawing/2014/main" id="{00B6319B-6FF4-02C5-8826-CFE6CDFD4B16}"/>
              </a:ext>
            </a:extLst>
          </p:cNvPr>
          <p:cNvSpPr/>
          <p:nvPr/>
        </p:nvSpPr>
        <p:spPr>
          <a:xfrm>
            <a:off x="870005" y="2819400"/>
            <a:ext cx="10627193" cy="2832598"/>
          </a:xfrm>
          <a:custGeom>
            <a:avLst/>
            <a:gdLst>
              <a:gd name="connsiteX0" fmla="*/ 0 w 10627193"/>
              <a:gd name="connsiteY0" fmla="*/ 326672 h 3488593"/>
              <a:gd name="connsiteX1" fmla="*/ 326672 w 10627193"/>
              <a:gd name="connsiteY1" fmla="*/ 0 h 3488593"/>
              <a:gd name="connsiteX2" fmla="*/ 10300521 w 10627193"/>
              <a:gd name="connsiteY2" fmla="*/ 0 h 3488593"/>
              <a:gd name="connsiteX3" fmla="*/ 10627193 w 10627193"/>
              <a:gd name="connsiteY3" fmla="*/ 326672 h 3488593"/>
              <a:gd name="connsiteX4" fmla="*/ 10627193 w 10627193"/>
              <a:gd name="connsiteY4" fmla="*/ 3161921 h 3488593"/>
              <a:gd name="connsiteX5" fmla="*/ 10300521 w 10627193"/>
              <a:gd name="connsiteY5" fmla="*/ 3488593 h 3488593"/>
              <a:gd name="connsiteX6" fmla="*/ 326672 w 10627193"/>
              <a:gd name="connsiteY6" fmla="*/ 3488593 h 3488593"/>
              <a:gd name="connsiteX7" fmla="*/ 0 w 10627193"/>
              <a:gd name="connsiteY7" fmla="*/ 3161921 h 3488593"/>
              <a:gd name="connsiteX8" fmla="*/ 0 w 10627193"/>
              <a:gd name="connsiteY8" fmla="*/ 326672 h 348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193" h="3488593" fill="none" extrusionOk="0">
                <a:moveTo>
                  <a:pt x="0" y="326672"/>
                </a:moveTo>
                <a:cubicBezTo>
                  <a:pt x="-11898" y="144332"/>
                  <a:pt x="169928" y="19360"/>
                  <a:pt x="326672" y="0"/>
                </a:cubicBezTo>
                <a:cubicBezTo>
                  <a:pt x="2317352" y="130954"/>
                  <a:pt x="7049287" y="43574"/>
                  <a:pt x="10300521" y="0"/>
                </a:cubicBezTo>
                <a:cubicBezTo>
                  <a:pt x="10493102" y="18738"/>
                  <a:pt x="10641587" y="163887"/>
                  <a:pt x="10627193" y="326672"/>
                </a:cubicBezTo>
                <a:cubicBezTo>
                  <a:pt x="10476754" y="1033916"/>
                  <a:pt x="10713072" y="2077140"/>
                  <a:pt x="10627193" y="3161921"/>
                </a:cubicBezTo>
                <a:cubicBezTo>
                  <a:pt x="10610804" y="3345028"/>
                  <a:pt x="10463867" y="3476815"/>
                  <a:pt x="10300521" y="3488593"/>
                </a:cubicBezTo>
                <a:cubicBezTo>
                  <a:pt x="6596653" y="3643790"/>
                  <a:pt x="2456285" y="3651613"/>
                  <a:pt x="326672" y="3488593"/>
                </a:cubicBezTo>
                <a:cubicBezTo>
                  <a:pt x="148841" y="3453625"/>
                  <a:pt x="-11713" y="3349176"/>
                  <a:pt x="0" y="3161921"/>
                </a:cubicBezTo>
                <a:cubicBezTo>
                  <a:pt x="64656" y="2375349"/>
                  <a:pt x="-17807" y="1045645"/>
                  <a:pt x="0" y="326672"/>
                </a:cubicBezTo>
                <a:close/>
              </a:path>
              <a:path w="10627193" h="3488593" stroke="0" extrusionOk="0">
                <a:moveTo>
                  <a:pt x="0" y="326672"/>
                </a:moveTo>
                <a:cubicBezTo>
                  <a:pt x="-7925" y="141368"/>
                  <a:pt x="117777" y="10689"/>
                  <a:pt x="326672" y="0"/>
                </a:cubicBezTo>
                <a:cubicBezTo>
                  <a:pt x="3184443" y="132882"/>
                  <a:pt x="6565578" y="-84951"/>
                  <a:pt x="10300521" y="0"/>
                </a:cubicBezTo>
                <a:cubicBezTo>
                  <a:pt x="10472180" y="8552"/>
                  <a:pt x="10622033" y="174775"/>
                  <a:pt x="10627193" y="326672"/>
                </a:cubicBezTo>
                <a:cubicBezTo>
                  <a:pt x="10647380" y="1655939"/>
                  <a:pt x="10779673" y="2142419"/>
                  <a:pt x="10627193" y="3161921"/>
                </a:cubicBezTo>
                <a:cubicBezTo>
                  <a:pt x="10641460" y="3344030"/>
                  <a:pt x="10493234" y="3463286"/>
                  <a:pt x="10300521" y="3488593"/>
                </a:cubicBezTo>
                <a:cubicBezTo>
                  <a:pt x="8346823" y="3576232"/>
                  <a:pt x="4673868" y="3415914"/>
                  <a:pt x="326672" y="3488593"/>
                </a:cubicBezTo>
                <a:cubicBezTo>
                  <a:pt x="143556" y="3462845"/>
                  <a:pt x="-18985" y="3368721"/>
                  <a:pt x="0" y="3161921"/>
                </a:cubicBezTo>
                <a:cubicBezTo>
                  <a:pt x="-38581" y="1783118"/>
                  <a:pt x="63341" y="1438323"/>
                  <a:pt x="0" y="326672"/>
                </a:cubicBezTo>
                <a:close/>
              </a:path>
            </a:pathLst>
          </a:custGeom>
          <a:solidFill>
            <a:srgbClr val="FFFFFF">
              <a:alpha val="95000"/>
            </a:srgbClr>
          </a:solidFill>
          <a:ln w="28575" cap="rnd" cmpd="thinThick">
            <a:solidFill>
              <a:srgbClr val="CC3140"/>
            </a:solidFill>
            <a:prstDash val="sysDash"/>
            <a:round/>
            <a:extLst>
              <a:ext uri="{C807C97D-BFC1-408E-A445-0C87EB9F89A2}">
                <ask:lineSketchStyleProps xmlns:ask="http://schemas.microsoft.com/office/drawing/2018/sketchyshapes" xmlns="" sd="1219033472">
                  <a:custGeom>
                    <a:avLst/>
                    <a:gdLst>
                      <a:gd name="connsiteX0" fmla="*/ 0 w 10627193"/>
                      <a:gd name="connsiteY0" fmla="*/ 265244 h 2832598"/>
                      <a:gd name="connsiteX1" fmla="*/ 265244 w 10627193"/>
                      <a:gd name="connsiteY1" fmla="*/ 0 h 2832598"/>
                      <a:gd name="connsiteX2" fmla="*/ 10361949 w 10627193"/>
                      <a:gd name="connsiteY2" fmla="*/ 0 h 2832598"/>
                      <a:gd name="connsiteX3" fmla="*/ 10627193 w 10627193"/>
                      <a:gd name="connsiteY3" fmla="*/ 265244 h 2832598"/>
                      <a:gd name="connsiteX4" fmla="*/ 10627193 w 10627193"/>
                      <a:gd name="connsiteY4" fmla="*/ 2567354 h 2832598"/>
                      <a:gd name="connsiteX5" fmla="*/ 10361949 w 10627193"/>
                      <a:gd name="connsiteY5" fmla="*/ 2832598 h 2832598"/>
                      <a:gd name="connsiteX6" fmla="*/ 265244 w 10627193"/>
                      <a:gd name="connsiteY6" fmla="*/ 2832598 h 2832598"/>
                      <a:gd name="connsiteX7" fmla="*/ 0 w 10627193"/>
                      <a:gd name="connsiteY7" fmla="*/ 2567354 h 2832598"/>
                      <a:gd name="connsiteX8" fmla="*/ 0 w 10627193"/>
                      <a:gd name="connsiteY8" fmla="*/ 265244 h 283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193" h="2832598" fill="none" extrusionOk="0">
                        <a:moveTo>
                          <a:pt x="0" y="265244"/>
                        </a:moveTo>
                        <a:cubicBezTo>
                          <a:pt x="-11154" y="116950"/>
                          <a:pt x="124185" y="4441"/>
                          <a:pt x="265244" y="0"/>
                        </a:cubicBezTo>
                        <a:cubicBezTo>
                          <a:pt x="2402520" y="130954"/>
                          <a:pt x="7340031" y="43574"/>
                          <a:pt x="10361949" y="0"/>
                        </a:cubicBezTo>
                        <a:cubicBezTo>
                          <a:pt x="10514682" y="9617"/>
                          <a:pt x="10643117" y="138260"/>
                          <a:pt x="10627193" y="265244"/>
                        </a:cubicBezTo>
                        <a:cubicBezTo>
                          <a:pt x="10476754" y="665284"/>
                          <a:pt x="10713072" y="1833473"/>
                          <a:pt x="10627193" y="2567354"/>
                        </a:cubicBezTo>
                        <a:cubicBezTo>
                          <a:pt x="10600721" y="2718191"/>
                          <a:pt x="10498759" y="2825919"/>
                          <a:pt x="10361949" y="2832598"/>
                        </a:cubicBezTo>
                        <a:cubicBezTo>
                          <a:pt x="7824430" y="2987795"/>
                          <a:pt x="2339988" y="2995618"/>
                          <a:pt x="265244" y="2832598"/>
                        </a:cubicBezTo>
                        <a:cubicBezTo>
                          <a:pt x="120881" y="2803831"/>
                          <a:pt x="-10957" y="2720242"/>
                          <a:pt x="0" y="2567354"/>
                        </a:cubicBezTo>
                        <a:cubicBezTo>
                          <a:pt x="64656" y="2009784"/>
                          <a:pt x="-17807" y="1372246"/>
                          <a:pt x="0" y="265244"/>
                        </a:cubicBezTo>
                        <a:close/>
                      </a:path>
                      <a:path w="10627193" h="2832598" stroke="0" extrusionOk="0">
                        <a:moveTo>
                          <a:pt x="0" y="265244"/>
                        </a:moveTo>
                        <a:cubicBezTo>
                          <a:pt x="-6281" y="114880"/>
                          <a:pt x="94237" y="9202"/>
                          <a:pt x="265244" y="0"/>
                        </a:cubicBezTo>
                        <a:cubicBezTo>
                          <a:pt x="2617642" y="132882"/>
                          <a:pt x="7540204" y="-84951"/>
                          <a:pt x="10361949" y="0"/>
                        </a:cubicBezTo>
                        <a:cubicBezTo>
                          <a:pt x="10493112" y="14967"/>
                          <a:pt x="10626614" y="121956"/>
                          <a:pt x="10627193" y="265244"/>
                        </a:cubicBezTo>
                        <a:cubicBezTo>
                          <a:pt x="10647380" y="581101"/>
                          <a:pt x="10779673" y="2012154"/>
                          <a:pt x="10627193" y="2567354"/>
                        </a:cubicBezTo>
                        <a:cubicBezTo>
                          <a:pt x="10652188" y="2716809"/>
                          <a:pt x="10517555" y="2813837"/>
                          <a:pt x="10361949" y="2832598"/>
                        </a:cubicBezTo>
                        <a:cubicBezTo>
                          <a:pt x="8029062" y="2920237"/>
                          <a:pt x="3163572" y="2759919"/>
                          <a:pt x="265244" y="2832598"/>
                        </a:cubicBezTo>
                        <a:cubicBezTo>
                          <a:pt x="117015" y="2816011"/>
                          <a:pt x="-8975" y="2726316"/>
                          <a:pt x="0" y="2567354"/>
                        </a:cubicBezTo>
                        <a:cubicBezTo>
                          <a:pt x="-38581" y="2254360"/>
                          <a:pt x="63341" y="1288089"/>
                          <a:pt x="0" y="26524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3300"/>
                </a:solidFill>
                <a:latin typeface="Calibri" panose="020F0502020204030204" pitchFamily="34" charset="0"/>
                <a:cs typeface="Calibri" panose="020F0502020204030204" pitchFamily="34" charset="0"/>
              </a:rPr>
              <a:t>Đồng bào Tây Nguyên thường ở nhà sàn. Mỗi buôn làng có một ngôi nhà chung được xây dựng ở trung tâm là không gian sinh hoạt chung của cộng đồng. (nhà rông, nhà dài).</a:t>
            </a:r>
            <a:endParaRPr kumimoji="0" lang="vi-VN" sz="4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grpSp>
        <p:nvGrpSpPr>
          <p:cNvPr id="4" name="Group 33">
            <a:extLst>
              <a:ext uri="{FF2B5EF4-FFF2-40B4-BE49-F238E27FC236}">
                <a16:creationId xmlns:a16="http://schemas.microsoft.com/office/drawing/2014/main" id="{6409FC7C-AF61-6C4E-27EB-A1B756B6E795}"/>
              </a:ext>
            </a:extLst>
          </p:cNvPr>
          <p:cNvGrpSpPr/>
          <p:nvPr/>
        </p:nvGrpSpPr>
        <p:grpSpPr>
          <a:xfrm>
            <a:off x="613729" y="709165"/>
            <a:ext cx="10504093" cy="1309059"/>
            <a:chOff x="895683" y="1084371"/>
            <a:chExt cx="10504093" cy="1309059"/>
          </a:xfrm>
        </p:grpSpPr>
        <p:sp>
          <p:nvSpPr>
            <p:cNvPr id="5" name="Rectangle: Rounded Corners 14">
              <a:extLst>
                <a:ext uri="{FF2B5EF4-FFF2-40B4-BE49-F238E27FC236}">
                  <a16:creationId xmlns:a16="http://schemas.microsoft.com/office/drawing/2014/main" id="{96499F5C-3D47-994C-A235-F63E6060A352}"/>
                </a:ext>
              </a:extLst>
            </p:cNvPr>
            <p:cNvSpPr/>
            <p:nvPr/>
          </p:nvSpPr>
          <p:spPr>
            <a:xfrm>
              <a:off x="1403024" y="1162710"/>
              <a:ext cx="9996752" cy="1230720"/>
            </a:xfrm>
            <a:custGeom>
              <a:avLst/>
              <a:gdLst>
                <a:gd name="connsiteX0" fmla="*/ 0 w 9996752"/>
                <a:gd name="connsiteY0" fmla="*/ 300554 h 1230720"/>
                <a:gd name="connsiteX1" fmla="*/ 300554 w 9996752"/>
                <a:gd name="connsiteY1" fmla="*/ 0 h 1230720"/>
                <a:gd name="connsiteX2" fmla="*/ 9696198 w 9996752"/>
                <a:gd name="connsiteY2" fmla="*/ 0 h 1230720"/>
                <a:gd name="connsiteX3" fmla="*/ 9996752 w 9996752"/>
                <a:gd name="connsiteY3" fmla="*/ 300554 h 1230720"/>
                <a:gd name="connsiteX4" fmla="*/ 9996752 w 9996752"/>
                <a:gd name="connsiteY4" fmla="*/ 930166 h 1230720"/>
                <a:gd name="connsiteX5" fmla="*/ 9696198 w 9996752"/>
                <a:gd name="connsiteY5" fmla="*/ 1230720 h 1230720"/>
                <a:gd name="connsiteX6" fmla="*/ 300554 w 9996752"/>
                <a:gd name="connsiteY6" fmla="*/ 1230720 h 1230720"/>
                <a:gd name="connsiteX7" fmla="*/ 0 w 9996752"/>
                <a:gd name="connsiteY7" fmla="*/ 930166 h 1230720"/>
                <a:gd name="connsiteX8" fmla="*/ 0 w 9996752"/>
                <a:gd name="connsiteY8" fmla="*/ 300554 h 123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6752" h="1230720" fill="none" extrusionOk="0">
                  <a:moveTo>
                    <a:pt x="0" y="300554"/>
                  </a:moveTo>
                  <a:cubicBezTo>
                    <a:pt x="-3753" y="147715"/>
                    <a:pt x="115726" y="-12659"/>
                    <a:pt x="300554" y="0"/>
                  </a:cubicBezTo>
                  <a:cubicBezTo>
                    <a:pt x="4107486" y="-35273"/>
                    <a:pt x="7551025" y="-144294"/>
                    <a:pt x="9696198" y="0"/>
                  </a:cubicBezTo>
                  <a:cubicBezTo>
                    <a:pt x="9888368" y="7968"/>
                    <a:pt x="9974848" y="116095"/>
                    <a:pt x="9996752" y="300554"/>
                  </a:cubicBezTo>
                  <a:cubicBezTo>
                    <a:pt x="10045286" y="399299"/>
                    <a:pt x="9967013" y="771220"/>
                    <a:pt x="9996752" y="930166"/>
                  </a:cubicBezTo>
                  <a:cubicBezTo>
                    <a:pt x="10018793" y="1079490"/>
                    <a:pt x="9872666" y="1219361"/>
                    <a:pt x="9696198" y="1230720"/>
                  </a:cubicBezTo>
                  <a:cubicBezTo>
                    <a:pt x="6245533" y="1308245"/>
                    <a:pt x="3524200" y="1187017"/>
                    <a:pt x="300554" y="1230720"/>
                  </a:cubicBezTo>
                  <a:cubicBezTo>
                    <a:pt x="106219" y="1222867"/>
                    <a:pt x="-26819" y="1095790"/>
                    <a:pt x="0" y="930166"/>
                  </a:cubicBezTo>
                  <a:cubicBezTo>
                    <a:pt x="47563" y="741781"/>
                    <a:pt x="1610" y="593611"/>
                    <a:pt x="0" y="300554"/>
                  </a:cubicBezTo>
                  <a:close/>
                </a:path>
                <a:path w="9996752" h="1230720" stroke="0" extrusionOk="0">
                  <a:moveTo>
                    <a:pt x="0" y="300554"/>
                  </a:moveTo>
                  <a:cubicBezTo>
                    <a:pt x="-2187" y="127006"/>
                    <a:pt x="109934" y="19948"/>
                    <a:pt x="300554" y="0"/>
                  </a:cubicBezTo>
                  <a:cubicBezTo>
                    <a:pt x="2291603" y="-95379"/>
                    <a:pt x="7837299" y="58096"/>
                    <a:pt x="9696198" y="0"/>
                  </a:cubicBezTo>
                  <a:cubicBezTo>
                    <a:pt x="9836735" y="-17918"/>
                    <a:pt x="9969953" y="115303"/>
                    <a:pt x="9996752" y="300554"/>
                  </a:cubicBezTo>
                  <a:cubicBezTo>
                    <a:pt x="9992662" y="524172"/>
                    <a:pt x="10047879" y="866931"/>
                    <a:pt x="9996752" y="930166"/>
                  </a:cubicBezTo>
                  <a:cubicBezTo>
                    <a:pt x="10000014" y="1092280"/>
                    <a:pt x="9848236" y="1216821"/>
                    <a:pt x="9696198" y="1230720"/>
                  </a:cubicBezTo>
                  <a:cubicBezTo>
                    <a:pt x="8271379" y="1170814"/>
                    <a:pt x="3671700" y="1313234"/>
                    <a:pt x="300554" y="1230720"/>
                  </a:cubicBezTo>
                  <a:cubicBezTo>
                    <a:pt x="111125" y="1236514"/>
                    <a:pt x="-9504" y="1105803"/>
                    <a:pt x="0" y="930166"/>
                  </a:cubicBezTo>
                  <a:cubicBezTo>
                    <a:pt x="11613" y="756466"/>
                    <a:pt x="-43914" y="587103"/>
                    <a:pt x="0" y="300554"/>
                  </a:cubicBezTo>
                  <a:close/>
                </a:path>
              </a:pathLst>
            </a:custGeom>
            <a:solidFill>
              <a:schemeClr val="bg1"/>
            </a:solidFill>
            <a:ln w="28575">
              <a:solidFill>
                <a:srgbClr val="0080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6600"/>
                  </a:solidFill>
                  <a:effectLst/>
                  <a:uLnTx/>
                  <a:uFillTx/>
                  <a:latin typeface="Calibri" panose="020F0502020204030204"/>
                  <a:ea typeface="+mn-ea"/>
                  <a:cs typeface="+mn-cs"/>
                </a:rPr>
                <a:t>Kể về một lễ hội của đồng bào các dân tộc vùng Tây Nguyên mà em biết.</a:t>
              </a:r>
              <a:endParaRPr kumimoji="0" lang="en-US" sz="36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7" name="Picture 28">
              <a:extLst>
                <a:ext uri="{FF2B5EF4-FFF2-40B4-BE49-F238E27FC236}">
                  <a16:creationId xmlns:a16="http://schemas.microsoft.com/office/drawing/2014/main" id="{1674D0EB-8447-D879-D10C-6FA3C9D1DF86}"/>
                </a:ext>
              </a:extLst>
            </p:cNvPr>
            <p:cNvPicPr>
              <a:picLocks noChangeAspect="1"/>
            </p:cNvPicPr>
            <p:nvPr/>
          </p:nvPicPr>
          <p:blipFill>
            <a:blip r:embed="rId4"/>
            <a:stretch>
              <a:fillRect/>
            </a:stretch>
          </p:blipFill>
          <p:spPr>
            <a:xfrm>
              <a:off x="895683" y="1084371"/>
              <a:ext cx="715413" cy="900000"/>
            </a:xfrm>
            <a:prstGeom prst="rect">
              <a:avLst/>
            </a:prstGeom>
          </p:spPr>
        </p:pic>
      </p:grpSp>
      <p:sp>
        <p:nvSpPr>
          <p:cNvPr id="8" name="Rectangle: Rounded Corners 24">
            <a:extLst>
              <a:ext uri="{FF2B5EF4-FFF2-40B4-BE49-F238E27FC236}">
                <a16:creationId xmlns:a16="http://schemas.microsoft.com/office/drawing/2014/main" id="{101A571B-6341-C56C-5967-38F19C5725B9}"/>
              </a:ext>
            </a:extLst>
          </p:cNvPr>
          <p:cNvSpPr/>
          <p:nvPr/>
        </p:nvSpPr>
        <p:spPr>
          <a:xfrm>
            <a:off x="978195" y="2904321"/>
            <a:ext cx="10116269" cy="2496354"/>
          </a:xfrm>
          <a:custGeom>
            <a:avLst/>
            <a:gdLst>
              <a:gd name="connsiteX0" fmla="*/ 0 w 10116269"/>
              <a:gd name="connsiteY0" fmla="*/ 261197 h 2789376"/>
              <a:gd name="connsiteX1" fmla="*/ 261197 w 10116269"/>
              <a:gd name="connsiteY1" fmla="*/ 0 h 2789376"/>
              <a:gd name="connsiteX2" fmla="*/ 9855072 w 10116269"/>
              <a:gd name="connsiteY2" fmla="*/ 0 h 2789376"/>
              <a:gd name="connsiteX3" fmla="*/ 10116269 w 10116269"/>
              <a:gd name="connsiteY3" fmla="*/ 261197 h 2789376"/>
              <a:gd name="connsiteX4" fmla="*/ 10116269 w 10116269"/>
              <a:gd name="connsiteY4" fmla="*/ 2528179 h 2789376"/>
              <a:gd name="connsiteX5" fmla="*/ 9855072 w 10116269"/>
              <a:gd name="connsiteY5" fmla="*/ 2789376 h 2789376"/>
              <a:gd name="connsiteX6" fmla="*/ 261197 w 10116269"/>
              <a:gd name="connsiteY6" fmla="*/ 2789376 h 2789376"/>
              <a:gd name="connsiteX7" fmla="*/ 0 w 10116269"/>
              <a:gd name="connsiteY7" fmla="*/ 2528179 h 2789376"/>
              <a:gd name="connsiteX8" fmla="*/ 0 w 10116269"/>
              <a:gd name="connsiteY8" fmla="*/ 261197 h 278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6269" h="2789376" fill="none" extrusionOk="0">
                <a:moveTo>
                  <a:pt x="0" y="261197"/>
                </a:moveTo>
                <a:cubicBezTo>
                  <a:pt x="-18463" y="113956"/>
                  <a:pt x="128821" y="9715"/>
                  <a:pt x="261197" y="0"/>
                </a:cubicBezTo>
                <a:cubicBezTo>
                  <a:pt x="1874327" y="130954"/>
                  <a:pt x="6948798" y="43574"/>
                  <a:pt x="9855072" y="0"/>
                </a:cubicBezTo>
                <a:cubicBezTo>
                  <a:pt x="10000497" y="1803"/>
                  <a:pt x="10127824" y="131096"/>
                  <a:pt x="10116269" y="261197"/>
                </a:cubicBezTo>
                <a:cubicBezTo>
                  <a:pt x="9965830" y="1111586"/>
                  <a:pt x="10202148" y="1419650"/>
                  <a:pt x="10116269" y="2528179"/>
                </a:cubicBezTo>
                <a:cubicBezTo>
                  <a:pt x="10101907" y="2674792"/>
                  <a:pt x="9991681" y="2784101"/>
                  <a:pt x="9855072" y="2789376"/>
                </a:cubicBezTo>
                <a:cubicBezTo>
                  <a:pt x="7132240" y="2944573"/>
                  <a:pt x="4441365" y="2952396"/>
                  <a:pt x="261197" y="2789376"/>
                </a:cubicBezTo>
                <a:cubicBezTo>
                  <a:pt x="117511" y="2781680"/>
                  <a:pt x="-8967" y="2677670"/>
                  <a:pt x="0" y="2528179"/>
                </a:cubicBezTo>
                <a:cubicBezTo>
                  <a:pt x="64656" y="1414093"/>
                  <a:pt x="-17807" y="1094818"/>
                  <a:pt x="0" y="261197"/>
                </a:cubicBezTo>
                <a:close/>
              </a:path>
              <a:path w="10116269" h="2789376" stroke="0" extrusionOk="0">
                <a:moveTo>
                  <a:pt x="0" y="261197"/>
                </a:moveTo>
                <a:cubicBezTo>
                  <a:pt x="-17565" y="106108"/>
                  <a:pt x="94872" y="8283"/>
                  <a:pt x="261197" y="0"/>
                </a:cubicBezTo>
                <a:cubicBezTo>
                  <a:pt x="4833698" y="132882"/>
                  <a:pt x="5404144" y="-84951"/>
                  <a:pt x="9855072" y="0"/>
                </a:cubicBezTo>
                <a:cubicBezTo>
                  <a:pt x="9990369" y="8748"/>
                  <a:pt x="10111883" y="141184"/>
                  <a:pt x="10116269" y="261197"/>
                </a:cubicBezTo>
                <a:cubicBezTo>
                  <a:pt x="10136456" y="716311"/>
                  <a:pt x="10268749" y="1565368"/>
                  <a:pt x="10116269" y="2528179"/>
                </a:cubicBezTo>
                <a:cubicBezTo>
                  <a:pt x="10136698" y="2674857"/>
                  <a:pt x="10002015" y="2783843"/>
                  <a:pt x="9855072" y="2789376"/>
                </a:cubicBezTo>
                <a:cubicBezTo>
                  <a:pt x="5084907" y="2877015"/>
                  <a:pt x="1338567" y="2716697"/>
                  <a:pt x="261197" y="2789376"/>
                </a:cubicBezTo>
                <a:cubicBezTo>
                  <a:pt x="113983" y="2761158"/>
                  <a:pt x="-8322" y="2683999"/>
                  <a:pt x="0" y="2528179"/>
                </a:cubicBezTo>
                <a:cubicBezTo>
                  <a:pt x="-38581" y="1445244"/>
                  <a:pt x="63341" y="1104451"/>
                  <a:pt x="0" y="261197"/>
                </a:cubicBezTo>
                <a:close/>
              </a:path>
            </a:pathLst>
          </a:custGeom>
          <a:solidFill>
            <a:schemeClr val="bg1">
              <a:alpha val="95000"/>
            </a:schemeClr>
          </a:solidFill>
          <a:ln w="28575" cap="rnd" cmpd="thinThick">
            <a:solidFill>
              <a:srgbClr val="00B0F0"/>
            </a:solidFill>
            <a:prstDash val="sysDash"/>
            <a:round/>
            <a:extLst>
              <a:ext uri="{C807C97D-BFC1-408E-A445-0C87EB9F89A2}">
                <ask:lineSketchStyleProps xmlns:ask="http://schemas.microsoft.com/office/drawing/2018/sketchyshapes" xmlns="" sd="1219033472">
                  <a:custGeom>
                    <a:avLst/>
                    <a:gdLst>
                      <a:gd name="connsiteX0" fmla="*/ 0 w 10116269"/>
                      <a:gd name="connsiteY0" fmla="*/ 233759 h 2496354"/>
                      <a:gd name="connsiteX1" fmla="*/ 233759 w 10116269"/>
                      <a:gd name="connsiteY1" fmla="*/ 0 h 2496354"/>
                      <a:gd name="connsiteX2" fmla="*/ 9882510 w 10116269"/>
                      <a:gd name="connsiteY2" fmla="*/ 0 h 2496354"/>
                      <a:gd name="connsiteX3" fmla="*/ 10116269 w 10116269"/>
                      <a:gd name="connsiteY3" fmla="*/ 233759 h 2496354"/>
                      <a:gd name="connsiteX4" fmla="*/ 10116269 w 10116269"/>
                      <a:gd name="connsiteY4" fmla="*/ 2262595 h 2496354"/>
                      <a:gd name="connsiteX5" fmla="*/ 9882510 w 10116269"/>
                      <a:gd name="connsiteY5" fmla="*/ 2496354 h 2496354"/>
                      <a:gd name="connsiteX6" fmla="*/ 233759 w 10116269"/>
                      <a:gd name="connsiteY6" fmla="*/ 2496354 h 2496354"/>
                      <a:gd name="connsiteX7" fmla="*/ 0 w 10116269"/>
                      <a:gd name="connsiteY7" fmla="*/ 2262595 h 2496354"/>
                      <a:gd name="connsiteX8" fmla="*/ 0 w 10116269"/>
                      <a:gd name="connsiteY8" fmla="*/ 233759 h 24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6269" h="2496354" fill="none" extrusionOk="0">
                        <a:moveTo>
                          <a:pt x="0" y="233759"/>
                        </a:moveTo>
                        <a:cubicBezTo>
                          <a:pt x="-8597" y="103267"/>
                          <a:pt x="115819" y="9128"/>
                          <a:pt x="233759" y="0"/>
                        </a:cubicBezTo>
                        <a:cubicBezTo>
                          <a:pt x="2130193" y="130954"/>
                          <a:pt x="5426682" y="43574"/>
                          <a:pt x="9882510" y="0"/>
                        </a:cubicBezTo>
                        <a:cubicBezTo>
                          <a:pt x="10023230" y="17896"/>
                          <a:pt x="10127794" y="118775"/>
                          <a:pt x="10116269" y="233759"/>
                        </a:cubicBezTo>
                        <a:cubicBezTo>
                          <a:pt x="9965830" y="769771"/>
                          <a:pt x="10202148" y="1685233"/>
                          <a:pt x="10116269" y="2262595"/>
                        </a:cubicBezTo>
                        <a:cubicBezTo>
                          <a:pt x="10101567" y="2394111"/>
                          <a:pt x="9999409" y="2487934"/>
                          <a:pt x="9882510" y="2496354"/>
                        </a:cubicBezTo>
                        <a:cubicBezTo>
                          <a:pt x="5179317" y="2651551"/>
                          <a:pt x="4291481" y="2659374"/>
                          <a:pt x="233759" y="2496354"/>
                        </a:cubicBezTo>
                        <a:cubicBezTo>
                          <a:pt x="105763" y="2481396"/>
                          <a:pt x="-1561" y="2392609"/>
                          <a:pt x="0" y="2262595"/>
                        </a:cubicBezTo>
                        <a:cubicBezTo>
                          <a:pt x="64656" y="1799607"/>
                          <a:pt x="-17807" y="1142696"/>
                          <a:pt x="0" y="233759"/>
                        </a:cubicBezTo>
                        <a:close/>
                      </a:path>
                      <a:path w="10116269" h="2496354" stroke="0" extrusionOk="0">
                        <a:moveTo>
                          <a:pt x="0" y="233759"/>
                        </a:moveTo>
                        <a:cubicBezTo>
                          <a:pt x="-13549" y="96300"/>
                          <a:pt x="86632" y="6765"/>
                          <a:pt x="233759" y="0"/>
                        </a:cubicBezTo>
                        <a:cubicBezTo>
                          <a:pt x="5016175" y="132882"/>
                          <a:pt x="6395017" y="-84951"/>
                          <a:pt x="9882510" y="0"/>
                        </a:cubicBezTo>
                        <a:cubicBezTo>
                          <a:pt x="10005391" y="6075"/>
                          <a:pt x="10112512" y="125425"/>
                          <a:pt x="10116269" y="233759"/>
                        </a:cubicBezTo>
                        <a:cubicBezTo>
                          <a:pt x="10136456" y="513521"/>
                          <a:pt x="10268749" y="1726506"/>
                          <a:pt x="10116269" y="2262595"/>
                        </a:cubicBezTo>
                        <a:cubicBezTo>
                          <a:pt x="10135149" y="2393937"/>
                          <a:pt x="10013209" y="2493067"/>
                          <a:pt x="9882510" y="2496354"/>
                        </a:cubicBezTo>
                        <a:cubicBezTo>
                          <a:pt x="8344873" y="2583993"/>
                          <a:pt x="4261739" y="2423675"/>
                          <a:pt x="233759" y="2496354"/>
                        </a:cubicBezTo>
                        <a:cubicBezTo>
                          <a:pt x="102045" y="2471446"/>
                          <a:pt x="-8160" y="2403037"/>
                          <a:pt x="0" y="2262595"/>
                        </a:cubicBezTo>
                        <a:cubicBezTo>
                          <a:pt x="-38581" y="1638394"/>
                          <a:pt x="63341" y="601192"/>
                          <a:pt x="0" y="23375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6000" b="1" dirty="0">
                <a:solidFill>
                  <a:srgbClr val="7030A0"/>
                </a:solidFill>
                <a:latin typeface="Calibri" panose="020F0502020204030204" pitchFamily="34" charset="0"/>
                <a:cs typeface="Calibri" panose="020F0502020204030204" pitchFamily="34" charset="0"/>
              </a:rPr>
              <a:t>Lễ hội đua voi, Lễ tạ ơn cha mẹ, Lễ hội Cồng chiêng.</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9" name="Nút Hành động: Lùi hoặc Trước 45">
            <a:hlinkClick r:id="rId5" action="ppaction://hlinksldjump"/>
            <a:extLst>
              <a:ext uri="{FF2B5EF4-FFF2-40B4-BE49-F238E27FC236}">
                <a16:creationId xmlns:a16="http://schemas.microsoft.com/office/drawing/2014/main" id="{7F380605-4F4B-78CB-9EB6-8D93FAE31233}"/>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4" name="Nút Hành động: Lùi hoặc Trước 1">
            <a:hlinkClick r:id="rId4" action="ppaction://hlinksldjump"/>
            <a:extLst>
              <a:ext uri="{FF2B5EF4-FFF2-40B4-BE49-F238E27FC236}">
                <a16:creationId xmlns:a16="http://schemas.microsoft.com/office/drawing/2014/main" id="{2ABA916C-EAC4-64F3-A090-3FD766860BBC}"/>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2">
            <a:extLst>
              <a:ext uri="{FF2B5EF4-FFF2-40B4-BE49-F238E27FC236}">
                <a16:creationId xmlns:a16="http://schemas.microsoft.com/office/drawing/2014/main" id="{17592EAA-09C0-156E-125C-C46B56315B7A}"/>
              </a:ext>
            </a:extLst>
          </p:cNvPr>
          <p:cNvGrpSpPr/>
          <p:nvPr/>
        </p:nvGrpSpPr>
        <p:grpSpPr>
          <a:xfrm>
            <a:off x="603834" y="304801"/>
            <a:ext cx="10831303" cy="1637241"/>
            <a:chOff x="308203" y="2095950"/>
            <a:chExt cx="12870924" cy="1641340"/>
          </a:xfrm>
        </p:grpSpPr>
        <p:sp>
          <p:nvSpPr>
            <p:cNvPr id="7" name="Rectangle: Rounded Corners 3">
              <a:extLst>
                <a:ext uri="{FF2B5EF4-FFF2-40B4-BE49-F238E27FC236}">
                  <a16:creationId xmlns:a16="http://schemas.microsoft.com/office/drawing/2014/main" id="{A17C6774-AAB2-6371-329E-342D7C3B419B}"/>
                </a:ext>
              </a:extLst>
            </p:cNvPr>
            <p:cNvSpPr/>
            <p:nvPr/>
          </p:nvSpPr>
          <p:spPr>
            <a:xfrm>
              <a:off x="960217" y="2095950"/>
              <a:ext cx="12218910" cy="1641340"/>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ask="http://schemas.microsoft.com/office/drawing/2018/sketchyshapes" xmlns="" sd="3906556544">
                    <a:custGeom>
                      <a:avLst/>
                      <a:gdLst>
                        <a:gd name="connsiteX0" fmla="*/ 0 w 10282612"/>
                        <a:gd name="connsiteY0" fmla="*/ 399831 h 1637241"/>
                        <a:gd name="connsiteX1" fmla="*/ 243150 w 10282612"/>
                        <a:gd name="connsiteY1" fmla="*/ 0 h 1637241"/>
                        <a:gd name="connsiteX2" fmla="*/ 10039461 w 10282612"/>
                        <a:gd name="connsiteY2" fmla="*/ 0 h 1637241"/>
                        <a:gd name="connsiteX3" fmla="*/ 10282612 w 10282612"/>
                        <a:gd name="connsiteY3" fmla="*/ 399831 h 1637241"/>
                        <a:gd name="connsiteX4" fmla="*/ 10282612 w 10282612"/>
                        <a:gd name="connsiteY4" fmla="*/ 1237409 h 1637241"/>
                        <a:gd name="connsiteX5" fmla="*/ 10039461 w 10282612"/>
                        <a:gd name="connsiteY5" fmla="*/ 1637241 h 1637241"/>
                        <a:gd name="connsiteX6" fmla="*/ 243150 w 10282612"/>
                        <a:gd name="connsiteY6" fmla="*/ 1637241 h 1637241"/>
                        <a:gd name="connsiteX7" fmla="*/ 0 w 10282612"/>
                        <a:gd name="connsiteY7" fmla="*/ 1237409 h 1637241"/>
                        <a:gd name="connsiteX8" fmla="*/ 0 w 10282612"/>
                        <a:gd name="connsiteY8" fmla="*/ 399831 h 1637241"/>
                        <a:gd name="connsiteX0" fmla="*/ 0 w 10282612"/>
                        <a:gd name="connsiteY0" fmla="*/ 399831 h 1637241"/>
                        <a:gd name="connsiteX1" fmla="*/ 243150 w 10282612"/>
                        <a:gd name="connsiteY1" fmla="*/ 0 h 1637241"/>
                        <a:gd name="connsiteX2" fmla="*/ 10039461 w 10282612"/>
                        <a:gd name="connsiteY2" fmla="*/ 0 h 1637241"/>
                        <a:gd name="connsiteX3" fmla="*/ 10282612 w 10282612"/>
                        <a:gd name="connsiteY3" fmla="*/ 399831 h 1637241"/>
                        <a:gd name="connsiteX4" fmla="*/ 10282612 w 10282612"/>
                        <a:gd name="connsiteY4" fmla="*/ 1237409 h 1637241"/>
                        <a:gd name="connsiteX5" fmla="*/ 10039461 w 10282612"/>
                        <a:gd name="connsiteY5" fmla="*/ 1637241 h 1637241"/>
                        <a:gd name="connsiteX6" fmla="*/ 243150 w 10282612"/>
                        <a:gd name="connsiteY6" fmla="*/ 1637241 h 1637241"/>
                        <a:gd name="connsiteX7" fmla="*/ 0 w 10282612"/>
                        <a:gd name="connsiteY7" fmla="*/ 1237409 h 1637241"/>
                        <a:gd name="connsiteX8" fmla="*/ 0 w 10282612"/>
                        <a:gd name="connsiteY8" fmla="*/ 399831 h 163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2612" h="1637241" fill="none" extrusionOk="0">
                          <a:moveTo>
                            <a:pt x="0" y="399831"/>
                          </a:moveTo>
                          <a:cubicBezTo>
                            <a:pt x="-4114" y="200738"/>
                            <a:pt x="91916" y="-16389"/>
                            <a:pt x="243150" y="0"/>
                          </a:cubicBezTo>
                          <a:cubicBezTo>
                            <a:pt x="3080261" y="14249"/>
                            <a:pt x="7559970" y="-270236"/>
                            <a:pt x="10039461" y="0"/>
                          </a:cubicBezTo>
                          <a:cubicBezTo>
                            <a:pt x="10201967" y="9227"/>
                            <a:pt x="10261254" y="158875"/>
                            <a:pt x="10282612" y="399831"/>
                          </a:cubicBezTo>
                          <a:cubicBezTo>
                            <a:pt x="10335579" y="637829"/>
                            <a:pt x="10262228" y="973339"/>
                            <a:pt x="10282612" y="1237409"/>
                          </a:cubicBezTo>
                          <a:cubicBezTo>
                            <a:pt x="10295286" y="1444881"/>
                            <a:pt x="10194623" y="1612499"/>
                            <a:pt x="10039461" y="1637241"/>
                          </a:cubicBezTo>
                          <a:cubicBezTo>
                            <a:pt x="8009687" y="1719200"/>
                            <a:pt x="2857409" y="1451253"/>
                            <a:pt x="243150" y="1637241"/>
                          </a:cubicBezTo>
                          <a:cubicBezTo>
                            <a:pt x="57438" y="1621018"/>
                            <a:pt x="-41328" y="1457492"/>
                            <a:pt x="0" y="1237409"/>
                          </a:cubicBezTo>
                          <a:cubicBezTo>
                            <a:pt x="-5924" y="915195"/>
                            <a:pt x="7206" y="586226"/>
                            <a:pt x="0" y="399831"/>
                          </a:cubicBezTo>
                          <a:close/>
                        </a:path>
                        <a:path w="10282612" h="1637241" stroke="0" extrusionOk="0">
                          <a:moveTo>
                            <a:pt x="0" y="399831"/>
                          </a:moveTo>
                          <a:cubicBezTo>
                            <a:pt x="-19941" y="140954"/>
                            <a:pt x="98102" y="1362"/>
                            <a:pt x="243150" y="0"/>
                          </a:cubicBezTo>
                          <a:cubicBezTo>
                            <a:pt x="1340791" y="-169007"/>
                            <a:pt x="8998635" y="180741"/>
                            <a:pt x="10039461" y="0"/>
                          </a:cubicBezTo>
                          <a:cubicBezTo>
                            <a:pt x="10171927" y="-26850"/>
                            <a:pt x="10259340" y="177522"/>
                            <a:pt x="10282612" y="399831"/>
                          </a:cubicBezTo>
                          <a:cubicBezTo>
                            <a:pt x="10205418" y="697821"/>
                            <a:pt x="10283587" y="971115"/>
                            <a:pt x="10282612" y="1237409"/>
                          </a:cubicBezTo>
                          <a:cubicBezTo>
                            <a:pt x="10289839" y="1440511"/>
                            <a:pt x="10183302" y="1622363"/>
                            <a:pt x="10039461" y="1637241"/>
                          </a:cubicBezTo>
                          <a:cubicBezTo>
                            <a:pt x="6154335" y="1566342"/>
                            <a:pt x="4273847" y="1698621"/>
                            <a:pt x="243150" y="1637241"/>
                          </a:cubicBezTo>
                          <a:cubicBezTo>
                            <a:pt x="114076" y="1642342"/>
                            <a:pt x="-22703" y="1499986"/>
                            <a:pt x="0" y="1237409"/>
                          </a:cubicBezTo>
                          <a:cubicBezTo>
                            <a:pt x="-22889" y="961591"/>
                            <a:pt x="-26581" y="576664"/>
                            <a:pt x="0" y="399831"/>
                          </a:cubicBezTo>
                          <a:close/>
                        </a:path>
                        <a:path w="10282612" h="1637241" fill="none" stroke="0" extrusionOk="0">
                          <a:moveTo>
                            <a:pt x="0" y="399831"/>
                          </a:moveTo>
                          <a:cubicBezTo>
                            <a:pt x="-6067" y="187907"/>
                            <a:pt x="94976" y="-10869"/>
                            <a:pt x="243150" y="0"/>
                          </a:cubicBezTo>
                          <a:cubicBezTo>
                            <a:pt x="3346671" y="-14230"/>
                            <a:pt x="7669029" y="-174563"/>
                            <a:pt x="10039461" y="0"/>
                          </a:cubicBezTo>
                          <a:cubicBezTo>
                            <a:pt x="10168607" y="-4281"/>
                            <a:pt x="10251798" y="154249"/>
                            <a:pt x="10282612" y="399831"/>
                          </a:cubicBezTo>
                          <a:cubicBezTo>
                            <a:pt x="10367682" y="671257"/>
                            <a:pt x="10288536" y="891561"/>
                            <a:pt x="10282612" y="1237409"/>
                          </a:cubicBezTo>
                          <a:cubicBezTo>
                            <a:pt x="10298391" y="1439049"/>
                            <a:pt x="10163882" y="1619007"/>
                            <a:pt x="10039461" y="1637241"/>
                          </a:cubicBezTo>
                          <a:cubicBezTo>
                            <a:pt x="8560196" y="2116363"/>
                            <a:pt x="2578173" y="1493330"/>
                            <a:pt x="243150" y="1637241"/>
                          </a:cubicBezTo>
                          <a:cubicBezTo>
                            <a:pt x="80643" y="1636446"/>
                            <a:pt x="-26531" y="1464835"/>
                            <a:pt x="0" y="1237409"/>
                          </a:cubicBezTo>
                          <a:cubicBezTo>
                            <a:pt x="-12497" y="966628"/>
                            <a:pt x="-7433" y="594343"/>
                            <a:pt x="0" y="3998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3. Em </a:t>
              </a:r>
              <a:r>
                <a:rPr kumimoji="0" lang="en-US" sz="3600" b="1" i="0" u="none" strike="noStrike" kern="1200" cap="none" spc="0" normalizeH="0" baseline="0" noProof="0" dirty="0" err="1">
                  <a:ln>
                    <a:noFill/>
                  </a:ln>
                  <a:solidFill>
                    <a:srgbClr val="006600"/>
                  </a:solidFill>
                  <a:effectLst/>
                  <a:uLnTx/>
                  <a:uFillTx/>
                  <a:latin typeface="Calibri" panose="020F0502020204030204"/>
                  <a:ea typeface="+mn-ea"/>
                  <a:cs typeface="Calibri" panose="020F0502020204030204" pitchFamily="34" charset="0"/>
                </a:rPr>
                <a:t>hãy</a:t>
              </a: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a:noFill/>
                  </a:ln>
                  <a:solidFill>
                    <a:srgbClr val="006600"/>
                  </a:solidFill>
                  <a:effectLst/>
                  <a:uLnTx/>
                  <a:uFillTx/>
                  <a:latin typeface="Calibri" panose="020F0502020204030204"/>
                  <a:ea typeface="+mn-ea"/>
                  <a:cs typeface="Calibri" panose="020F0502020204030204" pitchFamily="34" charset="0"/>
                </a:rPr>
                <a:t>nêu</a:t>
              </a: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a:noFill/>
                  </a:ln>
                  <a:solidFill>
                    <a:srgbClr val="006600"/>
                  </a:solidFill>
                  <a:effectLst/>
                  <a:uLnTx/>
                  <a:uFillTx/>
                  <a:latin typeface="Calibri" panose="020F0502020204030204"/>
                  <a:ea typeface="+mn-ea"/>
                  <a:cs typeface="Calibri" panose="020F0502020204030204" pitchFamily="34" charset="0"/>
                </a:rPr>
                <a:t>đặc</a:t>
              </a: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a:noFill/>
                  </a:ln>
                  <a:solidFill>
                    <a:srgbClr val="006600"/>
                  </a:solidFill>
                  <a:effectLst/>
                  <a:uLnTx/>
                  <a:uFillTx/>
                  <a:latin typeface="Calibri" panose="020F0502020204030204"/>
                  <a:ea typeface="+mn-ea"/>
                  <a:cs typeface="Calibri" panose="020F0502020204030204" pitchFamily="34" charset="0"/>
                </a:rPr>
                <a:t>điểm</a:t>
              </a: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a:noFill/>
                  </a:ln>
                  <a:solidFill>
                    <a:srgbClr val="006600"/>
                  </a:solidFill>
                  <a:effectLst/>
                  <a:uLnTx/>
                  <a:uFillTx/>
                  <a:latin typeface="Calibri" panose="020F0502020204030204"/>
                  <a:ea typeface="+mn-ea"/>
                  <a:cs typeface="Calibri" panose="020F0502020204030204" pitchFamily="34" charset="0"/>
                </a:rPr>
                <a:t>nhà</a:t>
              </a: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 ở </a:t>
              </a:r>
              <a:r>
                <a:rPr kumimoji="0" lang="en-US" sz="3600" b="1" i="0" u="none" strike="noStrike" kern="1200" cap="none" spc="0" normalizeH="0" baseline="0" noProof="0" dirty="0" err="1">
                  <a:ln>
                    <a:noFill/>
                  </a:ln>
                  <a:solidFill>
                    <a:srgbClr val="006600"/>
                  </a:solidFill>
                  <a:effectLst/>
                  <a:uLnTx/>
                  <a:uFillTx/>
                  <a:latin typeface="Calibri" panose="020F0502020204030204"/>
                  <a:ea typeface="+mn-ea"/>
                  <a:cs typeface="Calibri" panose="020F0502020204030204" pitchFamily="34" charset="0"/>
                </a:rPr>
                <a:t>vùng</a:t>
              </a: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a:noFill/>
                  </a:ln>
                  <a:solidFill>
                    <a:srgbClr val="006600"/>
                  </a:solidFill>
                  <a:effectLst/>
                  <a:uLnTx/>
                  <a:uFillTx/>
                  <a:latin typeface="Calibri" panose="020F0502020204030204"/>
                  <a:ea typeface="+mn-ea"/>
                  <a:cs typeface="Calibri" panose="020F0502020204030204" pitchFamily="34" charset="0"/>
                </a:rPr>
                <a:t>Tây</a:t>
              </a:r>
              <a:r>
                <a:rPr kumimoji="0" lang="en-US" sz="36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a:noFill/>
                  </a:ln>
                  <a:solidFill>
                    <a:srgbClr val="006600"/>
                  </a:solidFill>
                  <a:effectLst/>
                  <a:uLnTx/>
                  <a:uFillTx/>
                  <a:latin typeface="Calibri" panose="020F0502020204030204"/>
                  <a:ea typeface="+mn-ea"/>
                  <a:cs typeface="Calibri" panose="020F0502020204030204" pitchFamily="34" charset="0"/>
                </a:rPr>
                <a:t>Nguyên</a:t>
              </a:r>
              <a:endParaRPr kumimoji="0" lang="en-US" sz="3600" b="1" i="1" u="none" strike="noStrike" kern="1200" cap="none" spc="0" normalizeH="0" baseline="0" noProof="0" dirty="0">
                <a:ln>
                  <a:noFill/>
                </a:ln>
                <a:solidFill>
                  <a:srgbClr val="006600"/>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D2FEB8E7-871D-9CC3-C82B-08C0036ED113}"/>
                </a:ext>
              </a:extLst>
            </p:cNvPr>
            <p:cNvPicPr>
              <a:picLocks noChangeAspect="1"/>
            </p:cNvPicPr>
            <p:nvPr/>
          </p:nvPicPr>
          <p:blipFill>
            <a:blip r:embed="rId5"/>
            <a:stretch>
              <a:fillRect/>
            </a:stretch>
          </p:blipFill>
          <p:spPr>
            <a:xfrm>
              <a:off x="308203" y="2337884"/>
              <a:ext cx="883459" cy="1111405"/>
            </a:xfrm>
            <a:prstGeom prst="rect">
              <a:avLst/>
            </a:prstGeom>
          </p:spPr>
        </p:pic>
      </p:grpSp>
      <p:sp>
        <p:nvSpPr>
          <p:cNvPr id="9" name="Rectangle: Rounded Corners 24">
            <a:extLst>
              <a:ext uri="{FF2B5EF4-FFF2-40B4-BE49-F238E27FC236}">
                <a16:creationId xmlns:a16="http://schemas.microsoft.com/office/drawing/2014/main" id="{93266249-9593-8EF7-C9EC-9D520AD9D858}"/>
              </a:ext>
            </a:extLst>
          </p:cNvPr>
          <p:cNvSpPr/>
          <p:nvPr/>
        </p:nvSpPr>
        <p:spPr>
          <a:xfrm>
            <a:off x="542925" y="2319944"/>
            <a:ext cx="10892212" cy="2749036"/>
          </a:xfrm>
          <a:custGeom>
            <a:avLst/>
            <a:gdLst>
              <a:gd name="connsiteX0" fmla="*/ 0 w 10459574"/>
              <a:gd name="connsiteY0" fmla="*/ 257420 h 2749036"/>
              <a:gd name="connsiteX1" fmla="*/ 257420 w 10459574"/>
              <a:gd name="connsiteY1" fmla="*/ 0 h 2749036"/>
              <a:gd name="connsiteX2" fmla="*/ 10202154 w 10459574"/>
              <a:gd name="connsiteY2" fmla="*/ 0 h 2749036"/>
              <a:gd name="connsiteX3" fmla="*/ 10459574 w 10459574"/>
              <a:gd name="connsiteY3" fmla="*/ 257420 h 2749036"/>
              <a:gd name="connsiteX4" fmla="*/ 10459574 w 10459574"/>
              <a:gd name="connsiteY4" fmla="*/ 2491616 h 2749036"/>
              <a:gd name="connsiteX5" fmla="*/ 10202154 w 10459574"/>
              <a:gd name="connsiteY5" fmla="*/ 2749036 h 2749036"/>
              <a:gd name="connsiteX6" fmla="*/ 257420 w 10459574"/>
              <a:gd name="connsiteY6" fmla="*/ 2749036 h 2749036"/>
              <a:gd name="connsiteX7" fmla="*/ 0 w 10459574"/>
              <a:gd name="connsiteY7" fmla="*/ 2491616 h 2749036"/>
              <a:gd name="connsiteX8" fmla="*/ 0 w 10459574"/>
              <a:gd name="connsiteY8" fmla="*/ 257420 h 274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59574" h="2749036" fill="none" extrusionOk="0">
                <a:moveTo>
                  <a:pt x="0" y="257420"/>
                </a:moveTo>
                <a:cubicBezTo>
                  <a:pt x="-21541" y="111767"/>
                  <a:pt x="135588" y="16632"/>
                  <a:pt x="257420" y="0"/>
                </a:cubicBezTo>
                <a:cubicBezTo>
                  <a:pt x="2063890" y="130954"/>
                  <a:pt x="7704213" y="43574"/>
                  <a:pt x="10202154" y="0"/>
                </a:cubicBezTo>
                <a:cubicBezTo>
                  <a:pt x="10355277" y="16873"/>
                  <a:pt x="10470246" y="128323"/>
                  <a:pt x="10459574" y="257420"/>
                </a:cubicBezTo>
                <a:cubicBezTo>
                  <a:pt x="10309135" y="843581"/>
                  <a:pt x="10545453" y="2246432"/>
                  <a:pt x="10459574" y="2491616"/>
                </a:cubicBezTo>
                <a:cubicBezTo>
                  <a:pt x="10449193" y="2635490"/>
                  <a:pt x="10330163" y="2739266"/>
                  <a:pt x="10202154" y="2749036"/>
                </a:cubicBezTo>
                <a:cubicBezTo>
                  <a:pt x="7627393" y="2904233"/>
                  <a:pt x="4463718" y="2912056"/>
                  <a:pt x="257420" y="2749036"/>
                </a:cubicBezTo>
                <a:cubicBezTo>
                  <a:pt x="115519" y="2745407"/>
                  <a:pt x="-13502" y="2641669"/>
                  <a:pt x="0" y="2491616"/>
                </a:cubicBezTo>
                <a:cubicBezTo>
                  <a:pt x="64656" y="1573133"/>
                  <a:pt x="-17807" y="1208628"/>
                  <a:pt x="0" y="257420"/>
                </a:cubicBezTo>
                <a:close/>
              </a:path>
              <a:path w="10459574" h="2749036" stroke="0" extrusionOk="0">
                <a:moveTo>
                  <a:pt x="0" y="257420"/>
                </a:moveTo>
                <a:cubicBezTo>
                  <a:pt x="-20336" y="102707"/>
                  <a:pt x="92112" y="8685"/>
                  <a:pt x="257420" y="0"/>
                </a:cubicBezTo>
                <a:cubicBezTo>
                  <a:pt x="2936018" y="132882"/>
                  <a:pt x="7866072" y="-84951"/>
                  <a:pt x="10202154" y="0"/>
                </a:cubicBezTo>
                <a:cubicBezTo>
                  <a:pt x="10333963" y="10117"/>
                  <a:pt x="10456944" y="129787"/>
                  <a:pt x="10459574" y="257420"/>
                </a:cubicBezTo>
                <a:cubicBezTo>
                  <a:pt x="10479761" y="914724"/>
                  <a:pt x="10612054" y="1703536"/>
                  <a:pt x="10459574" y="2491616"/>
                </a:cubicBezTo>
                <a:cubicBezTo>
                  <a:pt x="10472927" y="2635369"/>
                  <a:pt x="10348561" y="2740315"/>
                  <a:pt x="10202154" y="2749036"/>
                </a:cubicBezTo>
                <a:cubicBezTo>
                  <a:pt x="8637257" y="2836675"/>
                  <a:pt x="5097445" y="2676357"/>
                  <a:pt x="257420" y="2749036"/>
                </a:cubicBezTo>
                <a:cubicBezTo>
                  <a:pt x="114083" y="2737900"/>
                  <a:pt x="-10945" y="2648995"/>
                  <a:pt x="0" y="2491616"/>
                </a:cubicBezTo>
                <a:cubicBezTo>
                  <a:pt x="-38581" y="2028711"/>
                  <a:pt x="63341" y="583256"/>
                  <a:pt x="0" y="257420"/>
                </a:cubicBezTo>
                <a:close/>
              </a:path>
            </a:pathLst>
          </a:custGeom>
          <a:solidFill>
            <a:schemeClr val="bg1">
              <a:alpha val="95000"/>
            </a:schemeClr>
          </a:solidFill>
          <a:ln w="28575" cap="rnd" cmpd="thinThick">
            <a:solidFill>
              <a:srgbClr val="FFC000"/>
            </a:solidFill>
            <a:prstDash val="sysDash"/>
            <a:round/>
            <a:extLst>
              <a:ext uri="{C807C97D-BFC1-408E-A445-0C87EB9F89A2}">
                <ask:lineSketchStyleProps xmlns:ask="http://schemas.microsoft.com/office/drawing/2018/sketchyshapes" xmlns="" sd="1219033472">
                  <a:custGeom>
                    <a:avLst/>
                    <a:gdLst>
                      <a:gd name="connsiteX0" fmla="*/ 0 w 10892212"/>
                      <a:gd name="connsiteY0" fmla="*/ 257420 h 2749036"/>
                      <a:gd name="connsiteX1" fmla="*/ 268067 w 10892212"/>
                      <a:gd name="connsiteY1" fmla="*/ 0 h 2749036"/>
                      <a:gd name="connsiteX2" fmla="*/ 10624144 w 10892212"/>
                      <a:gd name="connsiteY2" fmla="*/ 0 h 2749036"/>
                      <a:gd name="connsiteX3" fmla="*/ 10892212 w 10892212"/>
                      <a:gd name="connsiteY3" fmla="*/ 257420 h 2749036"/>
                      <a:gd name="connsiteX4" fmla="*/ 10892212 w 10892212"/>
                      <a:gd name="connsiteY4" fmla="*/ 2491616 h 2749036"/>
                      <a:gd name="connsiteX5" fmla="*/ 10624144 w 10892212"/>
                      <a:gd name="connsiteY5" fmla="*/ 2749036 h 2749036"/>
                      <a:gd name="connsiteX6" fmla="*/ 268067 w 10892212"/>
                      <a:gd name="connsiteY6" fmla="*/ 2749036 h 2749036"/>
                      <a:gd name="connsiteX7" fmla="*/ 0 w 10892212"/>
                      <a:gd name="connsiteY7" fmla="*/ 2491616 h 2749036"/>
                      <a:gd name="connsiteX8" fmla="*/ 0 w 10892212"/>
                      <a:gd name="connsiteY8" fmla="*/ 257420 h 2749036"/>
                      <a:gd name="connsiteX0" fmla="*/ 0 w 10892212"/>
                      <a:gd name="connsiteY0" fmla="*/ 257420 h 2749036"/>
                      <a:gd name="connsiteX1" fmla="*/ 268067 w 10892212"/>
                      <a:gd name="connsiteY1" fmla="*/ 0 h 2749036"/>
                      <a:gd name="connsiteX2" fmla="*/ 10624144 w 10892212"/>
                      <a:gd name="connsiteY2" fmla="*/ 0 h 2749036"/>
                      <a:gd name="connsiteX3" fmla="*/ 10892212 w 10892212"/>
                      <a:gd name="connsiteY3" fmla="*/ 257420 h 2749036"/>
                      <a:gd name="connsiteX4" fmla="*/ 10892212 w 10892212"/>
                      <a:gd name="connsiteY4" fmla="*/ 2491616 h 2749036"/>
                      <a:gd name="connsiteX5" fmla="*/ 10624144 w 10892212"/>
                      <a:gd name="connsiteY5" fmla="*/ 2749036 h 2749036"/>
                      <a:gd name="connsiteX6" fmla="*/ 268067 w 10892212"/>
                      <a:gd name="connsiteY6" fmla="*/ 2749036 h 2749036"/>
                      <a:gd name="connsiteX7" fmla="*/ 0 w 10892212"/>
                      <a:gd name="connsiteY7" fmla="*/ 2491616 h 2749036"/>
                      <a:gd name="connsiteX8" fmla="*/ 0 w 10892212"/>
                      <a:gd name="connsiteY8" fmla="*/ 257420 h 274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2212" h="2749036" fill="none" extrusionOk="0">
                        <a:moveTo>
                          <a:pt x="0" y="257420"/>
                        </a:moveTo>
                        <a:cubicBezTo>
                          <a:pt x="-32837" y="110084"/>
                          <a:pt x="160066" y="32064"/>
                          <a:pt x="268067" y="0"/>
                        </a:cubicBezTo>
                        <a:cubicBezTo>
                          <a:pt x="2205605" y="214833"/>
                          <a:pt x="8028074" y="97358"/>
                          <a:pt x="10624144" y="0"/>
                        </a:cubicBezTo>
                        <a:cubicBezTo>
                          <a:pt x="10796444" y="36656"/>
                          <a:pt x="10905626" y="131142"/>
                          <a:pt x="10892212" y="257420"/>
                        </a:cubicBezTo>
                        <a:cubicBezTo>
                          <a:pt x="10766889" y="816142"/>
                          <a:pt x="10986649" y="2222886"/>
                          <a:pt x="10892212" y="2491616"/>
                        </a:cubicBezTo>
                        <a:cubicBezTo>
                          <a:pt x="10860211" y="2638970"/>
                          <a:pt x="10742766" y="2729136"/>
                          <a:pt x="10624144" y="2749036"/>
                        </a:cubicBezTo>
                        <a:cubicBezTo>
                          <a:pt x="7385808" y="2864689"/>
                          <a:pt x="4605391" y="2824487"/>
                          <a:pt x="268067" y="2749036"/>
                        </a:cubicBezTo>
                        <a:cubicBezTo>
                          <a:pt x="120968" y="2736325"/>
                          <a:pt x="-33646" y="2653105"/>
                          <a:pt x="0" y="2491616"/>
                        </a:cubicBezTo>
                        <a:cubicBezTo>
                          <a:pt x="37086" y="1627210"/>
                          <a:pt x="30014" y="1244711"/>
                          <a:pt x="0" y="257420"/>
                        </a:cubicBezTo>
                        <a:close/>
                      </a:path>
                      <a:path w="10892212" h="2749036" stroke="0" extrusionOk="0">
                        <a:moveTo>
                          <a:pt x="0" y="257420"/>
                        </a:moveTo>
                        <a:cubicBezTo>
                          <a:pt x="-22221" y="127505"/>
                          <a:pt x="113465" y="-1721"/>
                          <a:pt x="268067" y="0"/>
                        </a:cubicBezTo>
                        <a:cubicBezTo>
                          <a:pt x="3010837" y="206897"/>
                          <a:pt x="7805207" y="-64357"/>
                          <a:pt x="10624144" y="0"/>
                        </a:cubicBezTo>
                        <a:cubicBezTo>
                          <a:pt x="10764231" y="15712"/>
                          <a:pt x="10880297" y="134626"/>
                          <a:pt x="10892212" y="257420"/>
                        </a:cubicBezTo>
                        <a:cubicBezTo>
                          <a:pt x="10928146" y="829446"/>
                          <a:pt x="10965439" y="1698694"/>
                          <a:pt x="10892212" y="2491616"/>
                        </a:cubicBezTo>
                        <a:cubicBezTo>
                          <a:pt x="10907621" y="2636664"/>
                          <a:pt x="10771601" y="2755431"/>
                          <a:pt x="10624144" y="2749036"/>
                        </a:cubicBezTo>
                        <a:cubicBezTo>
                          <a:pt x="8784637" y="3258005"/>
                          <a:pt x="5198878" y="2531187"/>
                          <a:pt x="268067" y="2749036"/>
                        </a:cubicBezTo>
                        <a:cubicBezTo>
                          <a:pt x="138335" y="2744020"/>
                          <a:pt x="-11744" y="2641806"/>
                          <a:pt x="0" y="2491616"/>
                        </a:cubicBezTo>
                        <a:cubicBezTo>
                          <a:pt x="8408" y="2059319"/>
                          <a:pt x="9564" y="595632"/>
                          <a:pt x="0" y="257420"/>
                        </a:cubicBezTo>
                        <a:close/>
                      </a:path>
                      <a:path w="10892212" h="2749036" fill="none" stroke="0" extrusionOk="0">
                        <a:moveTo>
                          <a:pt x="0" y="257420"/>
                        </a:moveTo>
                        <a:cubicBezTo>
                          <a:pt x="-42775" y="99219"/>
                          <a:pt x="136546" y="18377"/>
                          <a:pt x="268067" y="0"/>
                        </a:cubicBezTo>
                        <a:cubicBezTo>
                          <a:pt x="2436376" y="191399"/>
                          <a:pt x="7844357" y="49251"/>
                          <a:pt x="10624144" y="0"/>
                        </a:cubicBezTo>
                        <a:cubicBezTo>
                          <a:pt x="10776293" y="24009"/>
                          <a:pt x="10899364" y="150215"/>
                          <a:pt x="10892212" y="257420"/>
                        </a:cubicBezTo>
                        <a:cubicBezTo>
                          <a:pt x="10724824" y="837712"/>
                          <a:pt x="11023656" y="2266506"/>
                          <a:pt x="10892212" y="2491616"/>
                        </a:cubicBezTo>
                        <a:cubicBezTo>
                          <a:pt x="10887434" y="2636206"/>
                          <a:pt x="10759509" y="2735025"/>
                          <a:pt x="10624144" y="2749036"/>
                        </a:cubicBezTo>
                        <a:cubicBezTo>
                          <a:pt x="7690626" y="2865603"/>
                          <a:pt x="4384366" y="3160594"/>
                          <a:pt x="268067" y="2749036"/>
                        </a:cubicBezTo>
                        <a:cubicBezTo>
                          <a:pt x="118025" y="2723740"/>
                          <a:pt x="-17208" y="2646043"/>
                          <a:pt x="0" y="2491616"/>
                        </a:cubicBezTo>
                        <a:cubicBezTo>
                          <a:pt x="84089" y="1582515"/>
                          <a:pt x="-7418" y="1211303"/>
                          <a:pt x="0" y="25742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b="1" dirty="0">
                <a:solidFill>
                  <a:srgbClr val="CC3140"/>
                </a:solidFill>
                <a:latin typeface="Calibri" panose="020F0502020204030204" pitchFamily="34" charset="0"/>
                <a:cs typeface="Calibri" panose="020F0502020204030204" pitchFamily="34" charset="0"/>
              </a:rPr>
              <a:t>   </a:t>
            </a:r>
            <a:r>
              <a:rPr lang="vi-VN" sz="4000" b="1" dirty="0">
                <a:solidFill>
                  <a:srgbClr val="CC3140"/>
                </a:solidFill>
                <a:latin typeface="Calibri" panose="020F0502020204030204" pitchFamily="34" charset="0"/>
                <a:cs typeface="Calibri" panose="020F0502020204030204" pitchFamily="34" charset="0"/>
              </a:rPr>
              <a:t>Nhà ở vùng Tây Nguyên thường được xây dựng chủ yếu bằng các vật liệu như: cỏ tranh, tre, gỗ, lồ ô,... và được xây cất trên một khoảng đất rộng, nằm ngay tại khu vực Trung tâm của buôn, làng.</a:t>
            </a:r>
          </a:p>
        </p:txBody>
      </p:sp>
    </p:spTree>
    <p:extLst>
      <p:ext uri="{BB962C8B-B14F-4D97-AF65-F5344CB8AC3E}">
        <p14:creationId xmlns:p14="http://schemas.microsoft.com/office/powerpoint/2010/main" val="1669737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4" name="Picture 3">
            <a:extLst>
              <a:ext uri="{FF2B5EF4-FFF2-40B4-BE49-F238E27FC236}">
                <a16:creationId xmlns:a16="http://schemas.microsoft.com/office/drawing/2014/main" id="{E8DEA96E-22D4-4BB7-8AAE-38A8E3F60F00}"/>
              </a:ext>
            </a:extLst>
          </p:cNvPr>
          <p:cNvPicPr>
            <a:picLocks noChangeAspect="1"/>
          </p:cNvPicPr>
          <p:nvPr/>
        </p:nvPicPr>
        <p:blipFill>
          <a:blip r:embed="rId4"/>
          <a:stretch>
            <a:fillRect/>
          </a:stretch>
        </p:blipFill>
        <p:spPr>
          <a:xfrm>
            <a:off x="1" y="0"/>
            <a:ext cx="12192000" cy="6858000"/>
          </a:xfrm>
          <a:prstGeom prst="rect">
            <a:avLst/>
          </a:prstGeom>
        </p:spPr>
      </p:pic>
      <p:pic>
        <p:nvPicPr>
          <p:cNvPr id="5" name="Picture 4">
            <a:extLst>
              <a:ext uri="{FF2B5EF4-FFF2-40B4-BE49-F238E27FC236}">
                <a16:creationId xmlns:a16="http://schemas.microsoft.com/office/drawing/2014/main" id="{12A97563-10B5-D47E-FEE0-A3D2FB8A08CA}"/>
              </a:ext>
            </a:extLst>
          </p:cNvPr>
          <p:cNvPicPr>
            <a:picLocks noChangeAspect="1"/>
          </p:cNvPicPr>
          <p:nvPr/>
        </p:nvPicPr>
        <p:blipFill>
          <a:blip r:embed="rId5"/>
          <a:stretch>
            <a:fillRect/>
          </a:stretch>
        </p:blipFill>
        <p:spPr>
          <a:xfrm>
            <a:off x="2162338" y="1371202"/>
            <a:ext cx="8437595" cy="2365453"/>
          </a:xfrm>
          <a:prstGeom prst="rect">
            <a:avLst/>
          </a:prstGeom>
        </p:spPr>
      </p:pic>
    </p:spTree>
    <p:extLst>
      <p:ext uri="{BB962C8B-B14F-4D97-AF65-F5344CB8AC3E}">
        <p14:creationId xmlns:p14="http://schemas.microsoft.com/office/powerpoint/2010/main" val="36015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grpSp>
        <p:nvGrpSpPr>
          <p:cNvPr id="7"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8"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10" name="图片 20">
                <a:extLst>
                  <a:ext uri="{FF2B5EF4-FFF2-40B4-BE49-F238E27FC236}">
                    <a16:creationId xmlns:a16="http://schemas.microsoft.com/office/drawing/2014/main" id="{36F1F2EA-AB24-4FDA-AD9E-D037C4893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1" name="图片 21">
                <a:extLst>
                  <a:ext uri="{FF2B5EF4-FFF2-40B4-BE49-F238E27FC236}">
                    <a16:creationId xmlns:a16="http://schemas.microsoft.com/office/drawing/2014/main" id="{B9FD3C79-8CCE-42DF-9BD5-4076972FF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2" name="图片 22">
                <a:extLst>
                  <a:ext uri="{FF2B5EF4-FFF2-40B4-BE49-F238E27FC236}">
                    <a16:creationId xmlns:a16="http://schemas.microsoft.com/office/drawing/2014/main" id="{4078F47F-C09E-47DC-9139-B4BFE891E4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3" name="图片 23">
                <a:extLst>
                  <a:ext uri="{FF2B5EF4-FFF2-40B4-BE49-F238E27FC236}">
                    <a16:creationId xmlns:a16="http://schemas.microsoft.com/office/drawing/2014/main" id="{54B777F9-76F9-4D5F-AA51-C2D7BDEF36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4" name="图片 24">
                <a:extLst>
                  <a:ext uri="{FF2B5EF4-FFF2-40B4-BE49-F238E27FC236}">
                    <a16:creationId xmlns:a16="http://schemas.microsoft.com/office/drawing/2014/main" id="{375A9605-EE11-40CB-AA36-C37A4607D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9" name="图片 19">
              <a:extLst>
                <a:ext uri="{FF2B5EF4-FFF2-40B4-BE49-F238E27FC236}">
                  <a16:creationId xmlns:a16="http://schemas.microsoft.com/office/drawing/2014/main" id="{5C9FA84A-C76A-4B33-A143-9381973C4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15" name="Rectangle 14">
            <a:extLst>
              <a:ext uri="{FF2B5EF4-FFF2-40B4-BE49-F238E27FC236}">
                <a16:creationId xmlns:a16="http://schemas.microsoft.com/office/drawing/2014/main" id="{863122DA-1CDC-48B2-B81B-75613BBD4DD6}"/>
              </a:ext>
            </a:extLst>
          </p:cNvPr>
          <p:cNvSpPr/>
          <p:nvPr/>
        </p:nvSpPr>
        <p:spPr>
          <a:xfrm>
            <a:off x="398006" y="216722"/>
            <a:ext cx="11504960" cy="618407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7D2B736-6DC7-1C0E-8BBA-B42B6B94C8F6}"/>
              </a:ext>
            </a:extLst>
          </p:cNvPr>
          <p:cNvSpPr txBox="1"/>
          <p:nvPr/>
        </p:nvSpPr>
        <p:spPr>
          <a:xfrm>
            <a:off x="589935" y="314632"/>
            <a:ext cx="11307097" cy="1384995"/>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Đọc thông tin và quan sát các hình 7, 8, em hãy cho biết:</a:t>
            </a:r>
          </a:p>
          <a:p>
            <a:pPr marL="457200" indent="-457200" algn="just">
              <a:buFont typeface="Arial" panose="020B0604020202020204" pitchFamily="34" charset="0"/>
              <a:buChar char="•"/>
            </a:pPr>
            <a:r>
              <a:rPr lang="vi-VN" sz="2800" dirty="0">
                <a:effectLst/>
                <a:latin typeface="Cambria" panose="02040503050406030204" pitchFamily="18" charset="0"/>
                <a:ea typeface="Cambria" panose="02040503050406030204" pitchFamily="18" charset="0"/>
              </a:rPr>
              <a:t>Phong trào yêu nước và cách mạng của đồng bào vùng Tây Nguyên có điểm gì nổi bật?</a:t>
            </a:r>
            <a:endParaRPr lang="en-US" sz="2800" dirty="0">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0FC5FCB6-0DFC-9CC7-EBCD-674D91F4084F}"/>
              </a:ext>
            </a:extLst>
          </p:cNvPr>
          <p:cNvPicPr>
            <a:picLocks noChangeAspect="1"/>
          </p:cNvPicPr>
          <p:nvPr/>
        </p:nvPicPr>
        <p:blipFill>
          <a:blip r:embed="rId9"/>
          <a:stretch>
            <a:fillRect/>
          </a:stretch>
        </p:blipFill>
        <p:spPr>
          <a:xfrm>
            <a:off x="2214562" y="2046646"/>
            <a:ext cx="4641094" cy="3036632"/>
          </a:xfrm>
          <a:prstGeom prst="rect">
            <a:avLst/>
          </a:prstGeom>
        </p:spPr>
      </p:pic>
      <p:pic>
        <p:nvPicPr>
          <p:cNvPr id="18" name="Picture 17">
            <a:extLst>
              <a:ext uri="{FF2B5EF4-FFF2-40B4-BE49-F238E27FC236}">
                <a16:creationId xmlns:a16="http://schemas.microsoft.com/office/drawing/2014/main" id="{AEDC473D-D11E-079E-D5EC-D4D79281D2B1}"/>
              </a:ext>
            </a:extLst>
          </p:cNvPr>
          <p:cNvPicPr>
            <a:picLocks noChangeAspect="1"/>
          </p:cNvPicPr>
          <p:nvPr/>
        </p:nvPicPr>
        <p:blipFill>
          <a:blip r:embed="rId10"/>
          <a:stretch>
            <a:fillRect/>
          </a:stretch>
        </p:blipFill>
        <p:spPr>
          <a:xfrm>
            <a:off x="7276024" y="1867053"/>
            <a:ext cx="2143125" cy="3438525"/>
          </a:xfrm>
          <a:prstGeom prst="rect">
            <a:avLst/>
          </a:prstGeom>
        </p:spPr>
      </p:pic>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5"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8" name="图片 20">
                <a:extLst>
                  <a:ext uri="{FF2B5EF4-FFF2-40B4-BE49-F238E27FC236}">
                    <a16:creationId xmlns:a16="http://schemas.microsoft.com/office/drawing/2014/main" id="{36F1F2EA-AB24-4FDA-AD9E-D037C4893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9" name="图片 21">
                <a:extLst>
                  <a:ext uri="{FF2B5EF4-FFF2-40B4-BE49-F238E27FC236}">
                    <a16:creationId xmlns:a16="http://schemas.microsoft.com/office/drawing/2014/main" id="{B9FD3C79-8CCE-42DF-9BD5-4076972FF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0" name="图片 22">
                <a:extLst>
                  <a:ext uri="{FF2B5EF4-FFF2-40B4-BE49-F238E27FC236}">
                    <a16:creationId xmlns:a16="http://schemas.microsoft.com/office/drawing/2014/main" id="{4078F47F-C09E-47DC-9139-B4BFE891E4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1" name="图片 23">
                <a:extLst>
                  <a:ext uri="{FF2B5EF4-FFF2-40B4-BE49-F238E27FC236}">
                    <a16:creationId xmlns:a16="http://schemas.microsoft.com/office/drawing/2014/main" id="{54B777F9-76F9-4D5F-AA51-C2D7BDEF36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2" name="图片 24">
                <a:extLst>
                  <a:ext uri="{FF2B5EF4-FFF2-40B4-BE49-F238E27FC236}">
                    <a16:creationId xmlns:a16="http://schemas.microsoft.com/office/drawing/2014/main" id="{375A9605-EE11-40CB-AA36-C37A4607D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7" name="图片 19">
              <a:extLst>
                <a:ext uri="{FF2B5EF4-FFF2-40B4-BE49-F238E27FC236}">
                  <a16:creationId xmlns:a16="http://schemas.microsoft.com/office/drawing/2014/main" id="{5C9FA84A-C76A-4B33-A143-9381973C45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sp>
        <p:nvSpPr>
          <p:cNvPr id="13" name="Rectangle 12">
            <a:extLst>
              <a:ext uri="{FF2B5EF4-FFF2-40B4-BE49-F238E27FC236}">
                <a16:creationId xmlns:a16="http://schemas.microsoft.com/office/drawing/2014/main" id="{863122DA-1CDC-48B2-B81B-75613BBD4DD6}"/>
              </a:ext>
            </a:extLst>
          </p:cNvPr>
          <p:cNvSpPr/>
          <p:nvPr/>
        </p:nvSpPr>
        <p:spPr>
          <a:xfrm>
            <a:off x="398006" y="216722"/>
            <a:ext cx="11504960" cy="618407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5">
            <a:extLst>
              <a:ext uri="{FF2B5EF4-FFF2-40B4-BE49-F238E27FC236}">
                <a16:creationId xmlns:a16="http://schemas.microsoft.com/office/drawing/2014/main" id="{68516AC5-7A73-3EFD-605A-C6C64CB6C0A7}"/>
              </a:ext>
            </a:extLst>
          </p:cNvPr>
          <p:cNvSpPr/>
          <p:nvPr/>
        </p:nvSpPr>
        <p:spPr>
          <a:xfrm>
            <a:off x="3923071" y="1078277"/>
            <a:ext cx="7855974" cy="3778858"/>
          </a:xfrm>
          <a:prstGeom prst="roundRec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600" dirty="0">
                <a:solidFill>
                  <a:srgbClr val="000000"/>
                </a:solidFill>
                <a:latin typeface="Cambria" panose="02040503050406030204" pitchFamily="18" charset="0"/>
                <a:ea typeface="Cambria" panose="02040503050406030204" pitchFamily="18" charset="0"/>
              </a:rPr>
              <a:t>Tây Nguyên là vùng đất giàu truyền thống yêu nước. Các phong trào đấu tranh yêu nước nổ ra sớm, tập hợp được đông đảo đồng bào các dân tộc ở vùng Tây Nguyên tham gia.</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129728A4-9BFC-12F5-0C72-10601799C4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48929" y="761988"/>
            <a:ext cx="6096012" cy="6096012"/>
          </a:xfrm>
          <a:prstGeom prst="rect">
            <a:avLst/>
          </a:prstGeom>
        </p:spPr>
      </p:pic>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5" name="TextBox 4">
            <a:extLst>
              <a:ext uri="{FF2B5EF4-FFF2-40B4-BE49-F238E27FC236}">
                <a16:creationId xmlns:a16="http://schemas.microsoft.com/office/drawing/2014/main" id="{722B8718-C20B-44DC-A371-DFC4CB4360A1}"/>
              </a:ext>
            </a:extLst>
          </p:cNvPr>
          <p:cNvSpPr txBox="1"/>
          <p:nvPr/>
        </p:nvSpPr>
        <p:spPr>
          <a:xfrm>
            <a:off x="255380" y="1908441"/>
            <a:ext cx="5373895" cy="3170099"/>
          </a:xfrm>
          <a:prstGeom prst="rect">
            <a:avLst/>
          </a:prstGeom>
          <a:noFill/>
        </p:spPr>
        <p:txBody>
          <a:bodyPr wrap="square">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cs typeface="#9Slide03 Arima Madurai ExtraBo" panose="00000900000000000000" pitchFamily="2" charset="0"/>
              </a:rPr>
              <a:t>Kể lại một số câu chuyện lịch sử về truyền thống yêu nước và cách mạng của đồng bào Tây Nguyên.</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pic>
        <p:nvPicPr>
          <p:cNvPr id="7" name="Picture 6">
            <a:extLst>
              <a:ext uri="{FF2B5EF4-FFF2-40B4-BE49-F238E27FC236}">
                <a16:creationId xmlns:a16="http://schemas.microsoft.com/office/drawing/2014/main" id="{8CEAAC13-171A-5EF9-A4BE-2EB12D9AA81A}"/>
              </a:ext>
            </a:extLst>
          </p:cNvPr>
          <p:cNvPicPr>
            <a:picLocks noChangeAspect="1"/>
          </p:cNvPicPr>
          <p:nvPr/>
        </p:nvPicPr>
        <p:blipFill>
          <a:blip r:embed="rId4"/>
          <a:stretch>
            <a:fillRect/>
          </a:stretch>
        </p:blipFill>
        <p:spPr>
          <a:xfrm>
            <a:off x="5741965" y="1276350"/>
            <a:ext cx="6078559" cy="4300537"/>
          </a:xfrm>
          <a:prstGeom prst="rect">
            <a:avLst/>
          </a:prstGeom>
        </p:spPr>
      </p:pic>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522</Words>
  <Application>Microsoft Office PowerPoint</Application>
  <PresentationFormat>Widescreen</PresentationFormat>
  <Paragraphs>35</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微软雅黑</vt:lpstr>
      <vt:lpstr>宋体</vt:lpstr>
      <vt:lpstr>#9Slide03 Arima Madurai ExtraBo</vt:lpstr>
      <vt:lpstr>#9Slide05 SVNClementine</vt:lpstr>
      <vt:lpstr>Arial</vt:lpstr>
      <vt:lpstr>Calibri</vt:lpstr>
      <vt:lpstr>Calibri Light</vt:lpstr>
      <vt:lpstr>Cambria</vt:lpstr>
      <vt:lpstr>等线</vt:lpstr>
      <vt:lpstr>Segoe UI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21</cp:revision>
  <dcterms:created xsi:type="dcterms:W3CDTF">2024-11-17T08:04:14Z</dcterms:created>
  <dcterms:modified xsi:type="dcterms:W3CDTF">2025-03-25T02:24:24Z</dcterms:modified>
</cp:coreProperties>
</file>