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18" r:id="rId2"/>
    <p:sldId id="319"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42" d="100"/>
          <a:sy n="42" d="100"/>
        </p:scale>
        <p:origin x="72"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FEC7-BA08-409E-BBF9-DF4D418FB5E9}"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2B53D-6727-4899-B449-1B00D8AEEA77}" type="slidenum">
              <a:rPr lang="en-US" smtClean="0"/>
              <a:t>‹#›</a:t>
            </a:fld>
            <a:endParaRPr lang="en-US"/>
          </a:p>
        </p:txBody>
      </p:sp>
    </p:spTree>
    <p:extLst>
      <p:ext uri="{BB962C8B-B14F-4D97-AF65-F5344CB8AC3E}">
        <p14:creationId xmlns:p14="http://schemas.microsoft.com/office/powerpoint/2010/main" val="47394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665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298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6017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2787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503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223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715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523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8145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6401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802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169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9886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1116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46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9487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827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368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7326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2142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9188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01641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9792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5710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5B22DE-DBB2-4CAF-97BA-AC182AA83E5E}"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0181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5B22DE-DBB2-4CAF-97BA-AC182AA83E5E}"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5505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B22DE-DBB2-4CAF-97BA-AC182AA83E5E}"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0599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5B22DE-DBB2-4CAF-97BA-AC182AA83E5E}"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67888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B22DE-DBB2-4CAF-97BA-AC182AA83E5E}"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8042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70159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86600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B22DE-DBB2-4CAF-97BA-AC182AA83E5E}" type="datetimeFigureOut">
              <a:rPr lang="en-US" smtClean="0"/>
              <a:t>5/5/2025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1D09-997A-4934-9FC0-5A1F5002CE0D}" type="slidenum">
              <a:rPr lang="en-US" smtClean="0"/>
              <a:t>‹#›</a:t>
            </a:fld>
            <a:endParaRPr lang="en-US"/>
          </a:p>
        </p:txBody>
      </p:sp>
    </p:spTree>
    <p:extLst>
      <p:ext uri="{BB962C8B-B14F-4D97-AF65-F5344CB8AC3E}">
        <p14:creationId xmlns:p14="http://schemas.microsoft.com/office/powerpoint/2010/main" val="26083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6.wdp"/><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6.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18.wdp"/><Relationship Id="rId18" Type="http://schemas.openxmlformats.org/officeDocument/2006/relationships/image" Target="../media/image52.png"/><Relationship Id="rId3" Type="http://schemas.openxmlformats.org/officeDocument/2006/relationships/image" Target="../media/image1.png"/><Relationship Id="rId21" Type="http://schemas.microsoft.com/office/2007/relationships/hdphoto" Target="../media/hdphoto20.wdp"/><Relationship Id="rId7" Type="http://schemas.microsoft.com/office/2007/relationships/hdphoto" Target="../media/hdphoto7.wdp"/><Relationship Id="rId12" Type="http://schemas.openxmlformats.org/officeDocument/2006/relationships/image" Target="../media/image48.png"/><Relationship Id="rId17" Type="http://schemas.microsoft.com/office/2007/relationships/hdphoto" Target="../media/hdphoto19.wdp"/><Relationship Id="rId2" Type="http://schemas.openxmlformats.org/officeDocument/2006/relationships/notesSlide" Target="../notesSlides/notesSlide12.xml"/><Relationship Id="rId16" Type="http://schemas.openxmlformats.org/officeDocument/2006/relationships/image" Target="../media/image51.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5.png"/><Relationship Id="rId5" Type="http://schemas.microsoft.com/office/2007/relationships/hdphoto" Target="../media/hdphoto13.wdp"/><Relationship Id="rId15" Type="http://schemas.openxmlformats.org/officeDocument/2006/relationships/image" Target="../media/image50.png"/><Relationship Id="rId10" Type="http://schemas.openxmlformats.org/officeDocument/2006/relationships/image" Target="../media/image14.jpeg"/><Relationship Id="rId19" Type="http://schemas.openxmlformats.org/officeDocument/2006/relationships/image" Target="../media/image53.png"/><Relationship Id="rId4" Type="http://schemas.openxmlformats.org/officeDocument/2006/relationships/image" Target="../media/image39.png"/><Relationship Id="rId9" Type="http://schemas.microsoft.com/office/2007/relationships/hdphoto" Target="../media/hdphoto17.wdp"/><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6.wdp"/><Relationship Id="rId4" Type="http://schemas.openxmlformats.org/officeDocument/2006/relationships/image" Target="../media/image44.png"/><Relationship Id="rId9"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0.png"/><Relationship Id="rId12" Type="http://schemas.microsoft.com/office/2007/relationships/hdphoto" Target="../media/hdphoto15.wdp"/><Relationship Id="rId2" Type="http://schemas.openxmlformats.org/officeDocument/2006/relationships/notesSlide" Target="../notesSlides/notesSlide14.xml"/><Relationship Id="rId16" Type="http://schemas.microsoft.com/office/2007/relationships/hdphoto" Target="../media/hdphoto20.wdp"/><Relationship Id="rId1" Type="http://schemas.openxmlformats.org/officeDocument/2006/relationships/slideLayout" Target="../slideLayouts/slideLayout7.xml"/><Relationship Id="rId6" Type="http://schemas.microsoft.com/office/2007/relationships/hdphoto" Target="../media/hdphoto13.wdp"/><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54.png"/><Relationship Id="rId10" Type="http://schemas.microsoft.com/office/2007/relationships/hdphoto" Target="../media/hdphoto14.wdp"/><Relationship Id="rId4" Type="http://schemas.openxmlformats.org/officeDocument/2006/relationships/image" Target="../media/image38.jpeg"/><Relationship Id="rId9" Type="http://schemas.openxmlformats.org/officeDocument/2006/relationships/image" Target="../media/image41.png"/><Relationship Id="rId14"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21.wdp"/><Relationship Id="rId1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56.png"/><Relationship Id="rId17" Type="http://schemas.microsoft.com/office/2007/relationships/hdphoto" Target="../media/hdphoto22.wdp"/><Relationship Id="rId2" Type="http://schemas.openxmlformats.org/officeDocument/2006/relationships/notesSlide" Target="../notesSlides/notesSlide15.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50.png"/><Relationship Id="rId5" Type="http://schemas.microsoft.com/office/2007/relationships/hdphoto" Target="../media/hdphoto13.wdp"/><Relationship Id="rId15" Type="http://schemas.openxmlformats.org/officeDocument/2006/relationships/image" Target="../media/image58.png"/><Relationship Id="rId10" Type="http://schemas.openxmlformats.org/officeDocument/2006/relationships/image" Target="../media/image49.png"/><Relationship Id="rId19"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18.wdp"/><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6.wdp"/><Relationship Id="rId4" Type="http://schemas.openxmlformats.org/officeDocument/2006/relationships/image" Target="../media/image44.png"/><Relationship Id="rId9" Type="http://schemas.microsoft.com/office/2007/relationships/hdphoto" Target="../media/hdphoto13.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12" Type="http://schemas.microsoft.com/office/2007/relationships/hdphoto" Target="../media/hdphoto15.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1.wdp"/><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55.png"/><Relationship Id="rId4" Type="http://schemas.openxmlformats.org/officeDocument/2006/relationships/image" Target="../media/image60.jpeg"/><Relationship Id="rId9" Type="http://schemas.microsoft.com/office/2007/relationships/hdphoto" Target="../media/hdphoto18.wdp"/><Relationship Id="rId1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1.png"/><Relationship Id="rId12" Type="http://schemas.microsoft.com/office/2007/relationships/hdphoto" Target="../media/hdphoto12.wdp"/><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15.wdp"/><Relationship Id="rId4" Type="http://schemas.microsoft.com/office/2007/relationships/hdphoto" Target="../media/hdphoto13.wdp"/><Relationship Id="rId9" Type="http://schemas.openxmlformats.org/officeDocument/2006/relationships/image" Target="../media/image42.png"/><Relationship Id="rId14" Type="http://schemas.microsoft.com/office/2007/relationships/hdphoto" Target="../media/hdphoto20.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3" Type="http://schemas.microsoft.com/office/2007/relationships/hdphoto" Target="../media/hdphoto7.wdp"/><Relationship Id="rId18" Type="http://schemas.microsoft.com/office/2007/relationships/hdphoto" Target="../media/hdphoto8.wdp"/><Relationship Id="rId26" Type="http://schemas.openxmlformats.org/officeDocument/2006/relationships/image" Target="../media/image28.png"/><Relationship Id="rId21" Type="http://schemas.openxmlformats.org/officeDocument/2006/relationships/image" Target="../media/image23.png"/><Relationship Id="rId34" Type="http://schemas.microsoft.com/office/2007/relationships/hdphoto" Target="../media/hdphoto10.wdp"/><Relationship Id="rId7" Type="http://schemas.microsoft.com/office/2007/relationships/hdphoto" Target="../media/hdphoto5.wdp"/><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27.png"/><Relationship Id="rId33" Type="http://schemas.openxmlformats.org/officeDocument/2006/relationships/image" Target="../media/image35.png"/><Relationship Id="rId38" Type="http://schemas.microsoft.com/office/2007/relationships/hdphoto" Target="../media/hdphoto12.wdp"/><Relationship Id="rId2" Type="http://schemas.openxmlformats.org/officeDocument/2006/relationships/notesSlide" Target="../notesSlides/notesSlide7.xml"/><Relationship Id="rId16" Type="http://schemas.openxmlformats.org/officeDocument/2006/relationships/image" Target="../media/image20.png"/><Relationship Id="rId20" Type="http://schemas.microsoft.com/office/2007/relationships/hdphoto" Target="../media/hdphoto9.wdp"/><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6.wdp"/><Relationship Id="rId24" Type="http://schemas.openxmlformats.org/officeDocument/2006/relationships/image" Target="../media/image26.png"/><Relationship Id="rId32" Type="http://schemas.openxmlformats.org/officeDocument/2006/relationships/image" Target="../media/image34.gif"/><Relationship Id="rId37" Type="http://schemas.openxmlformats.org/officeDocument/2006/relationships/image" Target="../media/image37.png"/><Relationship Id="rId5" Type="http://schemas.microsoft.com/office/2007/relationships/hdphoto" Target="../media/hdphoto4.wdp"/><Relationship Id="rId15" Type="http://schemas.openxmlformats.org/officeDocument/2006/relationships/image" Target="../media/image19.png"/><Relationship Id="rId23" Type="http://schemas.openxmlformats.org/officeDocument/2006/relationships/image" Target="../media/image25.png"/><Relationship Id="rId28" Type="http://schemas.openxmlformats.org/officeDocument/2006/relationships/image" Target="../media/image30.png"/><Relationship Id="rId36" Type="http://schemas.microsoft.com/office/2007/relationships/hdphoto" Target="../media/hdphoto11.wdp"/><Relationship Id="rId10" Type="http://schemas.openxmlformats.org/officeDocument/2006/relationships/image" Target="../media/image16.png"/><Relationship Id="rId19" Type="http://schemas.openxmlformats.org/officeDocument/2006/relationships/image" Target="../media/image22.png"/><Relationship Id="rId31"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6.png"/><Relationship Id="rId8" Type="http://schemas.openxmlformats.org/officeDocument/2006/relationships/image" Target="../media/image14.jpe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0.png"/><Relationship Id="rId12" Type="http://schemas.microsoft.com/office/2007/relationships/hdphoto" Target="../media/hdphoto15.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3.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14.wdp"/><Relationship Id="rId4" Type="http://schemas.openxmlformats.org/officeDocument/2006/relationships/image" Target="../media/image38.jpeg"/><Relationship Id="rId9" Type="http://schemas.openxmlformats.org/officeDocument/2006/relationships/image" Target="../media/image41.png"/><Relationship Id="rId14" Type="http://schemas.microsoft.com/office/2007/relationships/hdphoto" Target="../media/hdphoto12.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2" name="Rectangle 1"/>
          <p:cNvSpPr/>
          <p:nvPr/>
        </p:nvSpPr>
        <p:spPr>
          <a:xfrm>
            <a:off x="4740276" y="3244334"/>
            <a:ext cx="2711448" cy="369332"/>
          </a:xfrm>
          <a:prstGeom prst="rect">
            <a:avLst/>
          </a:prstGeom>
        </p:spPr>
        <p:txBody>
          <a:bodyPr wrap="none">
            <a:spAutoFit/>
          </a:bodyPr>
          <a:lstStyle/>
          <a:p>
            <a:r>
              <a:rPr lang="en-US" dirty="0"/>
              <a:t>T2. Bai67.OnTapSoTuNhien</a:t>
            </a:r>
          </a:p>
        </p:txBody>
      </p:sp>
      <p:pic>
        <p:nvPicPr>
          <p:cNvPr id="6" name="Picture 5">
            <a:extLst>
              <a:ext uri="{FF2B5EF4-FFF2-40B4-BE49-F238E27FC236}">
                <a16:creationId xmlns:a16="http://schemas.microsoft.com/office/drawing/2014/main" id="{FD80F22E-94F1-8939-5CA4-2B34D41D9B1A}"/>
              </a:ext>
            </a:extLst>
          </p:cNvPr>
          <p:cNvPicPr>
            <a:picLocks noChangeAspect="1"/>
          </p:cNvPicPr>
          <p:nvPr/>
        </p:nvPicPr>
        <p:blipFill>
          <a:blip r:embed="rId4"/>
          <a:stretch>
            <a:fillRect/>
          </a:stretch>
        </p:blipFill>
        <p:spPr>
          <a:xfrm>
            <a:off x="0" y="5113"/>
            <a:ext cx="12192000" cy="6847775"/>
          </a:xfrm>
          <a:prstGeom prst="rect">
            <a:avLst/>
          </a:prstGeom>
        </p:spPr>
      </p:pic>
    </p:spTree>
    <p:extLst>
      <p:ext uri="{BB962C8B-B14F-4D97-AF65-F5344CB8AC3E}">
        <p14:creationId xmlns:p14="http://schemas.microsoft.com/office/powerpoint/2010/main" val="3507013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7" name="Oval 6">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2</a:t>
              </a:r>
            </a:p>
          </p:txBody>
        </p:sp>
        <p:sp>
          <p:nvSpPr>
            <p:cNvPr id="8" name="TextBox 7">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defTabSz="1219170">
                <a:buClr>
                  <a:srgbClr val="000000"/>
                </a:buClr>
                <a:defRPr/>
              </a:pPr>
              <a:r>
                <a:rPr lang="en-US" sz="4800" b="1" i="0" dirty="0" err="1">
                  <a:solidFill>
                    <a:srgbClr val="000000"/>
                  </a:solidFill>
                  <a:effectLst/>
                  <a:latin typeface="Calibri" panose="020F0502020204030204" pitchFamily="34" charset="0"/>
                  <a:cs typeface="Calibri" panose="020F0502020204030204" pitchFamily="34" charset="0"/>
                </a:rPr>
                <a:t>Chọn</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câu</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trả</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lời</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đúng</a:t>
              </a:r>
              <a:r>
                <a:rPr lang="en-US" sz="4800" b="1" i="0" dirty="0">
                  <a:solidFill>
                    <a:srgbClr val="000000"/>
                  </a:solidFill>
                  <a:effectLst/>
                  <a:latin typeface="Calibri" panose="020F0502020204030204" pitchFamily="34" charset="0"/>
                  <a:cs typeface="Calibri" panose="020F0502020204030204" pitchFamily="34" charset="0"/>
                </a:rPr>
                <a:t>.</a:t>
              </a:r>
              <a:endParaRPr lang="en-US" sz="4533" b="1" kern="0" dirty="0">
                <a:solidFill>
                  <a:srgbClr val="000000"/>
                </a:solidFill>
                <a:latin typeface="Calibri" panose="020F0502020204030204" pitchFamily="34" charset="0"/>
                <a:cs typeface="Calibri" panose="020F0502020204030204" pitchFamily="34" charset="0"/>
                <a:sym typeface="Arial"/>
              </a:endParaRPr>
            </a:p>
          </p:txBody>
        </p:sp>
      </p:grpSp>
      <p:pic>
        <p:nvPicPr>
          <p:cNvPr id="9"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r>
              <a:rPr lang="vi-VN" sz="3600" b="1" i="0" dirty="0">
                <a:solidFill>
                  <a:srgbClr val="000000"/>
                </a:solidFill>
                <a:effectLst/>
                <a:latin typeface="Calibri" panose="020F0502020204030204" pitchFamily="34" charset="0"/>
                <a:cs typeface="Calibri" panose="020F0502020204030204" pitchFamily="34" charset="0"/>
              </a:rPr>
              <a:t>a) Con voi nào dưới đây nặng nhất?</a:t>
            </a:r>
            <a:endParaRPr lang="en-US" sz="3600" b="1"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546ACCD-A281-EA42-EC21-2F71819B52A6}"/>
              </a:ext>
            </a:extLst>
          </p:cNvPr>
          <p:cNvPicPr>
            <a:picLocks noChangeAspect="1"/>
          </p:cNvPicPr>
          <p:nvPr/>
        </p:nvPicPr>
        <p:blipFill>
          <a:blip r:embed="rId8"/>
          <a:stretch>
            <a:fillRect/>
          </a:stretch>
        </p:blipFill>
        <p:spPr>
          <a:xfrm>
            <a:off x="722854" y="2428874"/>
            <a:ext cx="9910017" cy="2678383"/>
          </a:xfrm>
          <a:prstGeom prst="rect">
            <a:avLst/>
          </a:prstGeom>
        </p:spPr>
      </p:pic>
      <p:sp>
        <p:nvSpPr>
          <p:cNvPr id="12" name="Oval 11">
            <a:extLst>
              <a:ext uri="{FF2B5EF4-FFF2-40B4-BE49-F238E27FC236}">
                <a16:creationId xmlns:a16="http://schemas.microsoft.com/office/drawing/2014/main" id="{7EDC2073-9E25-66DD-558F-F6368A05008B}"/>
              </a:ext>
            </a:extLst>
          </p:cNvPr>
          <p:cNvSpPr/>
          <p:nvPr/>
        </p:nvSpPr>
        <p:spPr>
          <a:xfrm>
            <a:off x="5263376" y="2442117"/>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0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7" name="Oval 6">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8" name="TextBox 7">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trả</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lời</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9"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Xe đạp nào dưới đây có giá tiền thấp nhất?</a:t>
            </a:r>
            <a:endParaRPr kumimoji="0" lang="en-US" sz="3600" b="1" i="0" u="none" strike="noStrike" kern="1200" cap="none" spc="0" normalizeH="0" baseline="0" noProof="0" dirty="0">
              <a:ln>
                <a:noFill/>
              </a:ln>
              <a:solidFill>
                <a:srgbClr val="2BC7B3"/>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5BC9EAA4-0E61-B016-2842-07479B05FCE0}"/>
              </a:ext>
            </a:extLst>
          </p:cNvPr>
          <p:cNvPicPr>
            <a:picLocks noChangeAspect="1"/>
          </p:cNvPicPr>
          <p:nvPr/>
        </p:nvPicPr>
        <p:blipFill>
          <a:blip r:embed="rId8"/>
          <a:stretch>
            <a:fillRect/>
          </a:stretch>
        </p:blipFill>
        <p:spPr>
          <a:xfrm>
            <a:off x="1342443" y="2358249"/>
            <a:ext cx="6116642" cy="3908735"/>
          </a:xfrm>
          <a:prstGeom prst="rect">
            <a:avLst/>
          </a:prstGeom>
        </p:spPr>
      </p:pic>
      <p:sp>
        <p:nvSpPr>
          <p:cNvPr id="12" name="Oval 11">
            <a:extLst>
              <a:ext uri="{FF2B5EF4-FFF2-40B4-BE49-F238E27FC236}">
                <a16:creationId xmlns:a16="http://schemas.microsoft.com/office/drawing/2014/main" id="{86FFFB25-E34A-1BBE-1E5E-CC9151F84BF6}"/>
              </a:ext>
            </a:extLst>
          </p:cNvPr>
          <p:cNvSpPr/>
          <p:nvPr/>
        </p:nvSpPr>
        <p:spPr>
          <a:xfrm>
            <a:off x="4873084" y="4304370"/>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20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5" name="Group 4">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7"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9" name="Group 8">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0"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FA5D05C-6CD9-41ED-AD09-399EF82C1D65}"/>
              </a:ext>
            </a:extLst>
          </p:cNvPr>
          <p:cNvPicPr>
            <a:picLocks noChangeAspect="1"/>
          </p:cNvPicPr>
          <p:nvPr/>
        </p:nvPicPr>
        <p:blipFill rotWithShape="1">
          <a:blip r:embed="rId11"/>
          <a:srcRect l="16242" t="57679" r="48162" b="17089"/>
          <a:stretch/>
        </p:blipFill>
        <p:spPr>
          <a:xfrm>
            <a:off x="3732121" y="3770823"/>
            <a:ext cx="5401961" cy="2582007"/>
          </a:xfrm>
          <a:prstGeom prst="rect">
            <a:avLst/>
          </a:prstGeom>
        </p:spPr>
      </p:pic>
      <p:pic>
        <p:nvPicPr>
          <p:cNvPr id="14"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7">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7">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21" name="Picture 20"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98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5"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7329C63-2E27-6E1B-F7BC-A1816AEAEC23}"/>
              </a:ext>
            </a:extLst>
          </p:cNvPr>
          <p:cNvGrpSpPr/>
          <p:nvPr/>
        </p:nvGrpSpPr>
        <p:grpSpPr>
          <a:xfrm>
            <a:off x="646771" y="932660"/>
            <a:ext cx="9891132" cy="5925340"/>
            <a:chOff x="200722" y="1182029"/>
            <a:chExt cx="9891132" cy="5925340"/>
          </a:xfrm>
        </p:grpSpPr>
        <p:sp>
          <p:nvSpPr>
            <p:cNvPr id="12" name="TextBox 11">
              <a:extLst>
                <a:ext uri="{FF2B5EF4-FFF2-40B4-BE49-F238E27FC236}">
                  <a16:creationId xmlns:a16="http://schemas.microsoft.com/office/drawing/2014/main" id="{DCDAF468-D82A-893E-46A9-CF8E31C934D1}"/>
                </a:ext>
              </a:extLst>
            </p:cNvPr>
            <p:cNvSpPr txBox="1"/>
            <p:nvPr/>
          </p:nvSpPr>
          <p:spPr>
            <a:xfrm>
              <a:off x="200722" y="1182029"/>
              <a:ext cx="9891132" cy="5925340"/>
            </a:xfrm>
            <a:prstGeom prst="rect">
              <a:avLst/>
            </a:prstGeom>
            <a:solidFill>
              <a:schemeClr val="tx2"/>
            </a:solidFill>
          </p:spPr>
          <p:txBody>
            <a:bodyPr wrap="square" rtlCol="0">
              <a:spAutoFit/>
            </a:bodyPr>
            <a:lstStyle/>
            <a:p>
              <a:pPr lvl="0"/>
              <a:r>
                <a:rPr lang="vi-VN" sz="3200" dirty="0">
                  <a:solidFill>
                    <a:srgbClr val="000000"/>
                  </a:solidFill>
                  <a:latin typeface="Calibri" panose="020F0502020204030204" pitchFamily="34" charset="0"/>
                  <a:cs typeface="Calibri" panose="020F0502020204030204" pitchFamily="34" charset="0"/>
                </a:rPr>
                <a:t>Cho biết số dân của Việt Nam ở thời điểm 0 giờ ngày 1 tháng 4 năm 2019 là 96 208 984 người (theo Tổng cục Thống kê).</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a) Làm tròn đến hàng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b) Làm tròn đến hàng chục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c) Làm tròn đến hàng trăm nghìn, số dân của Việt Nam có khoảng</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endParaRPr kumimoji="0" lang="en-US" sz="3200" i="0" u="none" strike="noStrike" kern="1200" cap="none" spc="0" normalizeH="0" baseline="0" noProof="0" dirty="0">
                <a:ln>
                  <a:noFill/>
                </a:ln>
                <a:solidFill>
                  <a:srgbClr val="2BC7B3"/>
                </a:solidFill>
                <a:effectLst/>
                <a:uLnTx/>
                <a:uFillTx/>
                <a:latin typeface="Calibri" panose="020F0502020204030204" pitchFamily="34" charset="0"/>
                <a:cs typeface="Calibri" panose="020F0502020204030204" pitchFamily="34" charset="0"/>
              </a:endParaRPr>
            </a:p>
          </p:txBody>
        </p:sp>
        <p:sp>
          <p:nvSpPr>
            <p:cNvPr id="13" name="Rectangle: Rounded Corners 3">
              <a:extLst>
                <a:ext uri="{FF2B5EF4-FFF2-40B4-BE49-F238E27FC236}">
                  <a16:creationId xmlns:a16="http://schemas.microsoft.com/office/drawing/2014/main" id="{0FE612A9-7220-DA5E-D2DC-AF342F344BF7}"/>
                </a:ext>
              </a:extLst>
            </p:cNvPr>
            <p:cNvSpPr/>
            <p:nvPr/>
          </p:nvSpPr>
          <p:spPr>
            <a:xfrm>
              <a:off x="1550018" y="3568390"/>
              <a:ext cx="1405055" cy="524107"/>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14" name="Rectangle: Rounded Corners 4">
              <a:extLst>
                <a:ext uri="{FF2B5EF4-FFF2-40B4-BE49-F238E27FC236}">
                  <a16:creationId xmlns:a16="http://schemas.microsoft.com/office/drawing/2014/main" id="{3691B814-26EF-6041-AC50-A8A2F31A46C4}"/>
                </a:ext>
              </a:extLst>
            </p:cNvPr>
            <p:cNvSpPr/>
            <p:nvPr/>
          </p:nvSpPr>
          <p:spPr>
            <a:xfrm>
              <a:off x="1572321" y="5006898"/>
              <a:ext cx="1382752"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15" name="Rectangle: Rounded Corners 6">
              <a:extLst>
                <a:ext uri="{FF2B5EF4-FFF2-40B4-BE49-F238E27FC236}">
                  <a16:creationId xmlns:a16="http://schemas.microsoft.com/office/drawing/2014/main" id="{A3CBBAC5-3301-F409-C084-C7AC9DB328B1}"/>
                </a:ext>
              </a:extLst>
            </p:cNvPr>
            <p:cNvSpPr/>
            <p:nvPr/>
          </p:nvSpPr>
          <p:spPr>
            <a:xfrm>
              <a:off x="1550018" y="6490009"/>
              <a:ext cx="1315845"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16" name="Rectangle: Rounded Corners 11">
            <a:extLst>
              <a:ext uri="{FF2B5EF4-FFF2-40B4-BE49-F238E27FC236}">
                <a16:creationId xmlns:a16="http://schemas.microsoft.com/office/drawing/2014/main" id="{787B15B9-8FF4-E741-8A7F-D303FA443BCB}"/>
              </a:ext>
            </a:extLst>
          </p:cNvPr>
          <p:cNvSpPr/>
          <p:nvPr/>
        </p:nvSpPr>
        <p:spPr>
          <a:xfrm>
            <a:off x="1981198" y="328185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96 209 000</a:t>
            </a:r>
          </a:p>
        </p:txBody>
      </p:sp>
      <p:sp>
        <p:nvSpPr>
          <p:cNvPr id="17" name="Rectangle: Rounded Corners 12">
            <a:extLst>
              <a:ext uri="{FF2B5EF4-FFF2-40B4-BE49-F238E27FC236}">
                <a16:creationId xmlns:a16="http://schemas.microsoft.com/office/drawing/2014/main" id="{B4BE3376-16E3-6544-5523-FD6D34F3C91C}"/>
              </a:ext>
            </a:extLst>
          </p:cNvPr>
          <p:cNvSpPr/>
          <p:nvPr/>
        </p:nvSpPr>
        <p:spPr>
          <a:xfrm>
            <a:off x="2003500" y="474266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96 210 000</a:t>
            </a:r>
          </a:p>
        </p:txBody>
      </p:sp>
      <p:sp>
        <p:nvSpPr>
          <p:cNvPr id="18" name="Rectangle: Rounded Corners 13">
            <a:extLst>
              <a:ext uri="{FF2B5EF4-FFF2-40B4-BE49-F238E27FC236}">
                <a16:creationId xmlns:a16="http://schemas.microsoft.com/office/drawing/2014/main" id="{5B7B2175-D3B8-85A3-9109-37CA2E22C709}"/>
              </a:ext>
            </a:extLst>
          </p:cNvPr>
          <p:cNvSpPr/>
          <p:nvPr/>
        </p:nvSpPr>
        <p:spPr>
          <a:xfrm>
            <a:off x="1958896" y="6181167"/>
            <a:ext cx="1397622"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96 200 000</a:t>
            </a:r>
          </a:p>
        </p:txBody>
      </p:sp>
      <p:grpSp>
        <p:nvGrpSpPr>
          <p:cNvPr id="19" name="Group 18">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libri" panose="020F0502020204030204" pitchFamily="34" charset="0"/>
                  <a:cs typeface="Calibri" panose="020F0502020204030204" pitchFamily="34" charset="0"/>
                  <a:sym typeface="Arial"/>
                </a:rPr>
                <a:t>Nhiệm vụ 2: Nhận đơn</a:t>
              </a:r>
              <a:endParaRPr lang="en-US" sz="3200" b="1"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379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2" name="Group 11">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13"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anim calcmode="lin" valueType="num">
                                      <p:cBhvr>
                                        <p:cTn id="10" dur="500" fill="hold"/>
                                        <p:tgtEl>
                                          <p:spTgt spid="18"/>
                                        </p:tgtEl>
                                        <p:attrNameLst>
                                          <p:attrName>ppt_x</p:attrName>
                                        </p:attrNameLst>
                                      </p:cBhvr>
                                      <p:tavLst>
                                        <p:tav tm="0">
                                          <p:val>
                                            <p:fltVal val="0.5"/>
                                          </p:val>
                                        </p:tav>
                                        <p:tav tm="100000">
                                          <p:val>
                                            <p:strVal val="#ppt_x"/>
                                          </p:val>
                                        </p:tav>
                                      </p:tavLst>
                                    </p:anim>
                                    <p:anim calcmode="lin" valueType="num">
                                      <p:cBhvr>
                                        <p:cTn id="1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7"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9"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FA5D05C-6CD9-41ED-AD09-399EF82C1D65}"/>
              </a:ext>
            </a:extLst>
          </p:cNvPr>
          <p:cNvPicPr>
            <a:picLocks noChangeAspect="1"/>
          </p:cNvPicPr>
          <p:nvPr/>
        </p:nvPicPr>
        <p:blipFill rotWithShape="1">
          <a:blip r:embed="rId7"/>
          <a:srcRect l="16242" t="57679" r="48162" b="17089"/>
          <a:stretch/>
        </p:blipFill>
        <p:spPr>
          <a:xfrm>
            <a:off x="1005839" y="3895426"/>
            <a:ext cx="8564880" cy="2582007"/>
          </a:xfrm>
          <a:prstGeom prst="rect">
            <a:avLst/>
          </a:prstGeom>
        </p:spPr>
      </p:pic>
      <p:pic>
        <p:nvPicPr>
          <p:cNvPr id="11"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CFF336-3B14-442B-BFFB-C887214A8EA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18"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0007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5" name="Group 4">
            <a:extLst>
              <a:ext uri="{FF2B5EF4-FFF2-40B4-BE49-F238E27FC236}">
                <a16:creationId xmlns:a16="http://schemas.microsoft.com/office/drawing/2014/main" id="{1230FB69-C4F1-4469-B898-78E4E10FE69D}"/>
              </a:ext>
            </a:extLst>
          </p:cNvPr>
          <p:cNvGrpSpPr/>
          <p:nvPr/>
        </p:nvGrpSpPr>
        <p:grpSpPr>
          <a:xfrm>
            <a:off x="324310" y="1390660"/>
            <a:ext cx="11507132" cy="5078313"/>
            <a:chOff x="423944" y="440126"/>
            <a:chExt cx="8630349" cy="3808736"/>
          </a:xfrm>
        </p:grpSpPr>
        <p:sp>
          <p:nvSpPr>
            <p:cNvPr id="7" name="Oval 6">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a:rPr>
                <a:t>4</a:t>
              </a:r>
            </a:p>
          </p:txBody>
        </p:sp>
        <p:sp>
          <p:nvSpPr>
            <p:cNvPr id="8" name="TextBox 7">
              <a:extLst>
                <a:ext uri="{FF2B5EF4-FFF2-40B4-BE49-F238E27FC236}">
                  <a16:creationId xmlns:a16="http://schemas.microsoft.com/office/drawing/2014/main" id="{C3486E25-FFC6-4F4C-80E8-80CFD187822A}"/>
                </a:ext>
              </a:extLst>
            </p:cNvPr>
            <p:cNvSpPr txBox="1"/>
            <p:nvPr/>
          </p:nvSpPr>
          <p:spPr>
            <a:xfrm>
              <a:off x="967140" y="440126"/>
              <a:ext cx="8087153" cy="3808736"/>
            </a:xfrm>
            <a:prstGeom prst="rect">
              <a:avLst/>
            </a:prstGeom>
            <a:noFill/>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Cho biết số học sinh của bốn trưởng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a) Hỏi mỗi trường có bao nhiêu học sinh?</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b) Viết số học sinh của bốn trường tiểu học đó theo thứ tự từ bé đến lớn.</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1DB31DDF-CA32-0610-8B41-E8168EED8587}"/>
              </a:ext>
            </a:extLst>
          </p:cNvPr>
          <p:cNvGrpSpPr/>
          <p:nvPr/>
        </p:nvGrpSpPr>
        <p:grpSpPr>
          <a:xfrm>
            <a:off x="3932534" y="-468407"/>
            <a:ext cx="5374644" cy="2129424"/>
            <a:chOff x="876575" y="-656923"/>
            <a:chExt cx="5449459" cy="2225405"/>
          </a:xfrm>
        </p:grpSpPr>
        <p:pic>
          <p:nvPicPr>
            <p:cNvPr id="1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2FF7F93A-8F5B-415A-DCD8-B5ACA492AA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3F57C1-18F9-04CF-F54B-9E08513F7773}"/>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29843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5" name="Group 4">
            <a:extLst>
              <a:ext uri="{FF2B5EF4-FFF2-40B4-BE49-F238E27FC236}">
                <a16:creationId xmlns:a16="http://schemas.microsoft.com/office/drawing/2014/main" id="{1230FB69-C4F1-4469-B898-78E4E10FE69D}"/>
              </a:ext>
            </a:extLst>
          </p:cNvPr>
          <p:cNvGrpSpPr/>
          <p:nvPr/>
        </p:nvGrpSpPr>
        <p:grpSpPr>
          <a:xfrm>
            <a:off x="324310" y="1390660"/>
            <a:ext cx="11507132" cy="5078313"/>
            <a:chOff x="423944" y="440126"/>
            <a:chExt cx="8630349" cy="3808736"/>
          </a:xfrm>
        </p:grpSpPr>
        <p:sp>
          <p:nvSpPr>
            <p:cNvPr id="7" name="Oval 6">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a:rPr>
                <a:t>4</a:t>
              </a:r>
            </a:p>
          </p:txBody>
        </p:sp>
        <p:sp>
          <p:nvSpPr>
            <p:cNvPr id="8" name="TextBox 7">
              <a:extLst>
                <a:ext uri="{FF2B5EF4-FFF2-40B4-BE49-F238E27FC236}">
                  <a16:creationId xmlns:a16="http://schemas.microsoft.com/office/drawing/2014/main" id="{C3486E25-FFC6-4F4C-80E8-80CFD187822A}"/>
                </a:ext>
              </a:extLst>
            </p:cNvPr>
            <p:cNvSpPr txBox="1"/>
            <p:nvPr/>
          </p:nvSpPr>
          <p:spPr>
            <a:xfrm>
              <a:off x="967140" y="440126"/>
              <a:ext cx="8087153" cy="3808736"/>
            </a:xfrm>
            <a:prstGeom prst="rect">
              <a:avLst/>
            </a:prstGeom>
            <a:noFill/>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Cho biết số học sinh của bốn trưởng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a) Hỏi mỗi trường có bao nhiêu học sinh?</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b) Viết số học sinh của bốn trường tiểu học đó theo thứ tự từ bé đến lớn.</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1DB31DDF-CA32-0610-8B41-E8168EED8587}"/>
              </a:ext>
            </a:extLst>
          </p:cNvPr>
          <p:cNvGrpSpPr/>
          <p:nvPr/>
        </p:nvGrpSpPr>
        <p:grpSpPr>
          <a:xfrm>
            <a:off x="3932534" y="-468407"/>
            <a:ext cx="5374644" cy="2129424"/>
            <a:chOff x="876575" y="-656923"/>
            <a:chExt cx="5449459" cy="2225405"/>
          </a:xfrm>
        </p:grpSpPr>
        <p:pic>
          <p:nvPicPr>
            <p:cNvPr id="1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2FF7F93A-8F5B-415A-DCD8-B5ACA492AA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3F57C1-18F9-04CF-F54B-9E08513F7773}"/>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41915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E8B76"/>
              </a:solidFill>
              <a:latin typeface="Arial"/>
              <a:sym typeface="Arial"/>
            </a:endParaRPr>
          </a:p>
        </p:txBody>
      </p:sp>
      <p:sp>
        <p:nvSpPr>
          <p:cNvPr id="5" name="Google Shape;246;p34"/>
          <p:cNvSpPr/>
          <p:nvPr/>
        </p:nvSpPr>
        <p:spPr>
          <a:xfrm>
            <a:off x="-10076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7" name="Group 6">
            <a:extLst>
              <a:ext uri="{FF2B5EF4-FFF2-40B4-BE49-F238E27FC236}">
                <a16:creationId xmlns:a16="http://schemas.microsoft.com/office/drawing/2014/main" id="{559DFF2D-85CB-4CC3-857A-D132194D5D5D}"/>
              </a:ext>
            </a:extLst>
          </p:cNvPr>
          <p:cNvGrpSpPr/>
          <p:nvPr/>
        </p:nvGrpSpPr>
        <p:grpSpPr>
          <a:xfrm>
            <a:off x="3932534" y="-468407"/>
            <a:ext cx="5374644" cy="2129424"/>
            <a:chOff x="876575" y="-656923"/>
            <a:chExt cx="5449459" cy="2225405"/>
          </a:xfrm>
        </p:grpSpPr>
        <p:pic>
          <p:nvPicPr>
            <p:cNvPr id="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C9333A-A4D6-4148-B6B1-8E2265AB2626}"/>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
        <p:nvSpPr>
          <p:cNvPr id="10" name="TextBox 9">
            <a:extLst>
              <a:ext uri="{FF2B5EF4-FFF2-40B4-BE49-F238E27FC236}">
                <a16:creationId xmlns:a16="http://schemas.microsoft.com/office/drawing/2014/main" id="{793AABAF-F573-749D-87BF-70B2119AB09C}"/>
              </a:ext>
            </a:extLst>
          </p:cNvPr>
          <p:cNvSpPr txBox="1"/>
          <p:nvPr/>
        </p:nvSpPr>
        <p:spPr>
          <a:xfrm>
            <a:off x="245327" y="1282391"/>
            <a:ext cx="11552663" cy="5262979"/>
          </a:xfrm>
          <a:prstGeom prst="rect">
            <a:avLst/>
          </a:prstGeom>
          <a:noFill/>
        </p:spPr>
        <p:txBody>
          <a:bodyPr wrap="square" rtlCol="0">
            <a:spAutoFit/>
          </a:bodyPr>
          <a:lstStyle/>
          <a:p>
            <a:pPr algn="just"/>
            <a:r>
              <a:rPr lang="en-US" sz="2800" b="0" i="0" dirty="0">
                <a:solidFill>
                  <a:srgbClr val="FF0000"/>
                </a:solidFill>
                <a:effectLst/>
                <a:latin typeface="Calibri" panose="020F0502020204030204" pitchFamily="34" charset="0"/>
                <a:cs typeface="Calibri" panose="020F0502020204030204" pitchFamily="34" charset="0"/>
              </a:rPr>
              <a:t>a) </a:t>
            </a:r>
            <a:r>
              <a:rPr lang="vi-VN" sz="2800" b="0" i="0" dirty="0">
                <a:solidFill>
                  <a:srgbClr val="FF0000"/>
                </a:solidFill>
                <a:effectLst/>
                <a:latin typeface="Calibri" panose="020F0502020204030204" pitchFamily="34" charset="0"/>
                <a:cs typeface="Calibri" panose="020F0502020204030204" pitchFamily="34" charset="0"/>
              </a:rPr>
              <a:t>So sánh số học sinh của các trường: 1 868 &lt; 1 892 &lt; 2 065 &lt; 2 131.</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Trãi có nhiều học sinh nhất. Nên Trường Tiểu học Nguyễn Trãi có 2 131 học sinh.</a:t>
            </a:r>
          </a:p>
          <a:p>
            <a:pPr algn="just"/>
            <a:r>
              <a:rPr lang="vi-VN" sz="2800" b="0" i="0" dirty="0">
                <a:solidFill>
                  <a:srgbClr val="FF0000"/>
                </a:solidFill>
                <a:effectLst/>
                <a:latin typeface="Calibri" panose="020F0502020204030204" pitchFamily="34" charset="0"/>
                <a:cs typeface="Calibri" panose="020F0502020204030204" pitchFamily="34" charset="0"/>
              </a:rPr>
              <a:t>- Số lẻ còn lại là: 2 065.</a:t>
            </a:r>
          </a:p>
          <a:p>
            <a:pPr algn="just"/>
            <a:r>
              <a:rPr lang="vi-VN" sz="2800" b="0" i="0" dirty="0">
                <a:solidFill>
                  <a:srgbClr val="FF0000"/>
                </a:solidFill>
                <a:effectLst/>
                <a:latin typeface="Calibri" panose="020F0502020204030204" pitchFamily="34" charset="0"/>
                <a:cs typeface="Calibri" panose="020F0502020204030204" pitchFamily="34" charset="0"/>
              </a:rPr>
              <a:t>Số học sinh của Trường Tiểu học Lê Lợi là số lẻ. Nên Trường Tiểu học Lê Lợi có 2 065 học sinh.</a:t>
            </a:r>
          </a:p>
          <a:p>
            <a:pPr algn="just"/>
            <a:r>
              <a:rPr lang="vi-VN" sz="2800" b="0" i="0" dirty="0">
                <a:solidFill>
                  <a:srgbClr val="FF0000"/>
                </a:solidFill>
                <a:effectLst/>
                <a:latin typeface="Calibri" panose="020F0502020204030204" pitchFamily="34" charset="0"/>
                <a:cs typeface="Calibri" panose="020F0502020204030204" pitchFamily="34" charset="0"/>
              </a:rPr>
              <a:t>- So sánh hai số còn lại: 1 868 &lt; 1 892</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Quang Trung có nhiều học sinh hơn Trường Tiểu học Nguyễn Du. Nên:</a:t>
            </a:r>
            <a:r>
              <a:rPr lang="en-US" sz="2800" b="0" i="0" dirty="0">
                <a:solidFill>
                  <a:srgbClr val="FF0000"/>
                </a:solidFill>
                <a:effectLst/>
                <a:latin typeface="Calibri" panose="020F0502020204030204" pitchFamily="34" charset="0"/>
                <a:cs typeface="Calibri" panose="020F0502020204030204" pitchFamily="34" charset="0"/>
              </a:rPr>
              <a:t> </a:t>
            </a:r>
            <a:r>
              <a:rPr lang="vi-VN" sz="2800" b="0" i="0" dirty="0">
                <a:solidFill>
                  <a:srgbClr val="FF0000"/>
                </a:solidFill>
                <a:effectLst/>
                <a:latin typeface="Calibri" panose="020F0502020204030204" pitchFamily="34" charset="0"/>
                <a:cs typeface="Calibri" panose="020F0502020204030204" pitchFamily="34" charset="0"/>
              </a:rPr>
              <a:t>Trường Tiểu học Quang Trung có 1 892 học sinh</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Du có 1 868 học sinh.</a:t>
            </a:r>
          </a:p>
          <a:p>
            <a:pPr algn="just"/>
            <a:r>
              <a:rPr lang="vi-VN" sz="2800" b="0" i="0" dirty="0">
                <a:solidFill>
                  <a:srgbClr val="FF0000"/>
                </a:solidFill>
                <a:effectLst/>
                <a:latin typeface="Calibri" panose="020F0502020204030204" pitchFamily="34" charset="0"/>
                <a:cs typeface="Calibri" panose="020F0502020204030204" pitchFamily="34" charset="0"/>
              </a:rPr>
              <a:t>b) Viết số học sinh bốn trường tiểu học đó theo thứ tự từ bé đến lớn:</a:t>
            </a:r>
          </a:p>
          <a:p>
            <a:pPr algn="ctr"/>
            <a:r>
              <a:rPr lang="vi-VN" sz="2800" b="1" i="0" dirty="0">
                <a:solidFill>
                  <a:srgbClr val="FF0000"/>
                </a:solidFill>
                <a:effectLst/>
                <a:latin typeface="Calibri" panose="020F0502020204030204" pitchFamily="34" charset="0"/>
                <a:cs typeface="Calibri" panose="020F0502020204030204" pitchFamily="34" charset="0"/>
              </a:rPr>
              <a:t>1 868; 1 892; 2 065; 2 131.</a:t>
            </a:r>
            <a:endParaRPr lang="vi-VN" sz="28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598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down)">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down)">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wipe(down)">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wipe(down)">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wipe(down)">
                                      <p:cBhvr>
                                        <p:cTn id="4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7" name="Oval 6">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5</a:t>
              </a:r>
            </a:p>
          </p:txBody>
        </p:sp>
        <p:sp>
          <p:nvSpPr>
            <p:cNvPr id="8" name="TextBox 7">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9"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9039" y="3968971"/>
            <a:ext cx="2817257" cy="282161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Nhiệm vụ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Ship </a:t>
              </a:r>
              <a:r>
                <a:rPr kumimoji="0" lang="en-US" sz="32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hàng</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387F24C3-3CC6-ED6A-CFD8-8C65B32C090A}"/>
              </a:ext>
            </a:extLst>
          </p:cNvPr>
          <p:cNvGrpSpPr/>
          <p:nvPr/>
        </p:nvGrpSpPr>
        <p:grpSpPr>
          <a:xfrm>
            <a:off x="558800" y="1127760"/>
            <a:ext cx="11430000" cy="1323439"/>
            <a:chOff x="386080" y="1432560"/>
            <a:chExt cx="11430000" cy="1323439"/>
          </a:xfrm>
        </p:grpSpPr>
        <p:sp>
          <p:nvSpPr>
            <p:cNvPr id="14" name="TextBox 13">
              <a:extLst>
                <a:ext uri="{FF2B5EF4-FFF2-40B4-BE49-F238E27FC236}">
                  <a16:creationId xmlns:a16="http://schemas.microsoft.com/office/drawing/2014/main" id="{312D0CED-1016-8A40-0BF1-78573415E7DE}"/>
                </a:ext>
              </a:extLst>
            </p:cNvPr>
            <p:cNvSpPr txBox="1"/>
            <p:nvPr/>
          </p:nvSpPr>
          <p:spPr>
            <a:xfrm>
              <a:off x="386080" y="1432560"/>
              <a:ext cx="11430000" cy="132343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Từ bốn thẻ số 0, 1, 2, 3 có thể lập được số chẵn bé nhất có bốn chữ số là</a:t>
              </a:r>
              <a:r>
                <a:rPr lang="en-US" sz="4000" b="0" i="0" dirty="0">
                  <a:solidFill>
                    <a:srgbClr val="000000"/>
                  </a:solidFill>
                  <a:effectLst/>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
          <p:nvSpPr>
            <p:cNvPr id="15" name="Rectangle: Rounded Corners 18">
              <a:extLst>
                <a:ext uri="{FF2B5EF4-FFF2-40B4-BE49-F238E27FC236}">
                  <a16:creationId xmlns:a16="http://schemas.microsoft.com/office/drawing/2014/main" id="{6A027C64-D3F3-016B-4592-6A17F8989D41}"/>
                </a:ext>
              </a:extLst>
            </p:cNvPr>
            <p:cNvSpPr/>
            <p:nvPr/>
          </p:nvSpPr>
          <p:spPr>
            <a:xfrm>
              <a:off x="4907280" y="2113280"/>
              <a:ext cx="660400" cy="54864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16" name="TextBox 15">
            <a:extLst>
              <a:ext uri="{FF2B5EF4-FFF2-40B4-BE49-F238E27FC236}">
                <a16:creationId xmlns:a16="http://schemas.microsoft.com/office/drawing/2014/main" id="{F0E1B859-26C7-70EA-0672-D37465CED5DB}"/>
              </a:ext>
            </a:extLst>
          </p:cNvPr>
          <p:cNvSpPr txBox="1"/>
          <p:nvPr/>
        </p:nvSpPr>
        <p:spPr>
          <a:xfrm>
            <a:off x="690880" y="2600960"/>
            <a:ext cx="10678160" cy="255454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phải tìm là bé nhất có bốn chữ số lập được từ bốn chữ số đã cho nên số phải có chữ số hàng nghìn là 1, chữ số hàng trăm là 0.</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cần tìm là số chẵn nên chữ số hàng đơn vị là số 2, do đó chữ số hàng chục là số 3.</a:t>
            </a:r>
            <a:endParaRPr lang="en-US" sz="32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E99520C-68D2-80BF-F56B-24A9D8C54DD9}"/>
              </a:ext>
            </a:extLst>
          </p:cNvPr>
          <p:cNvSpPr txBox="1"/>
          <p:nvPr/>
        </p:nvSpPr>
        <p:spPr>
          <a:xfrm>
            <a:off x="690880" y="5476240"/>
            <a:ext cx="10678160" cy="584775"/>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FF0000"/>
                </a:solidFill>
                <a:latin typeface="Cambria" panose="02040503050406030204" pitchFamily="18" charset="0"/>
                <a:ea typeface="Cambria" panose="02040503050406030204" pitchFamily="18" charset="0"/>
              </a:rPr>
              <a:t>Số</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phải</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tìm</a:t>
            </a:r>
            <a:r>
              <a:rPr lang="fr-FR" sz="3200" b="1" dirty="0">
                <a:solidFill>
                  <a:srgbClr val="FF0000"/>
                </a:solidFill>
                <a:latin typeface="Cambria" panose="02040503050406030204" pitchFamily="18" charset="0"/>
                <a:ea typeface="Cambria" panose="02040503050406030204" pitchFamily="18" charset="0"/>
              </a:rPr>
              <a:t> là  1 032</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65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a:extLst>
              <a:ext uri="{FF2B5EF4-FFF2-40B4-BE49-F238E27FC236}">
                <a16:creationId xmlns:a16="http://schemas.microsoft.com/office/drawing/2014/main" id="{D2AEF441-F270-B1A9-07F1-5CFB2C13EEF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5"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28856C7-FE03-0EF1-3AD0-DD79C292C237}"/>
              </a:ext>
            </a:extLst>
          </p:cNvPr>
          <p:cNvSpPr txBox="1"/>
          <p:nvPr/>
        </p:nvSpPr>
        <p:spPr>
          <a:xfrm>
            <a:off x="601497" y="1170166"/>
            <a:ext cx="9390227" cy="1806007"/>
          </a:xfrm>
          <a:custGeom>
            <a:avLst/>
            <a:gdLst>
              <a:gd name="connsiteX0" fmla="*/ 0 w 8951918"/>
              <a:gd name="connsiteY0" fmla="*/ 169577 h 1017442"/>
              <a:gd name="connsiteX1" fmla="*/ 169577 w 8951918"/>
              <a:gd name="connsiteY1" fmla="*/ 0 h 1017442"/>
              <a:gd name="connsiteX2" fmla="*/ 8782341 w 8951918"/>
              <a:gd name="connsiteY2" fmla="*/ 0 h 1017442"/>
              <a:gd name="connsiteX3" fmla="*/ 8951918 w 8951918"/>
              <a:gd name="connsiteY3" fmla="*/ 169577 h 1017442"/>
              <a:gd name="connsiteX4" fmla="*/ 8951918 w 8951918"/>
              <a:gd name="connsiteY4" fmla="*/ 847865 h 1017442"/>
              <a:gd name="connsiteX5" fmla="*/ 8782341 w 8951918"/>
              <a:gd name="connsiteY5" fmla="*/ 1017442 h 1017442"/>
              <a:gd name="connsiteX6" fmla="*/ 169577 w 8951918"/>
              <a:gd name="connsiteY6" fmla="*/ 1017442 h 1017442"/>
              <a:gd name="connsiteX7" fmla="*/ 0 w 8951918"/>
              <a:gd name="connsiteY7" fmla="*/ 847865 h 1017442"/>
              <a:gd name="connsiteX8" fmla="*/ 0 w 8951918"/>
              <a:gd name="connsiteY8" fmla="*/ 169577 h 10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17442" fill="none" extrusionOk="0">
                <a:moveTo>
                  <a:pt x="0" y="169577"/>
                </a:moveTo>
                <a:cubicBezTo>
                  <a:pt x="-2013" y="72357"/>
                  <a:pt x="76842" y="5037"/>
                  <a:pt x="169577" y="0"/>
                </a:cubicBezTo>
                <a:cubicBezTo>
                  <a:pt x="3607118" y="-49842"/>
                  <a:pt x="5245646" y="-72701"/>
                  <a:pt x="8782341" y="0"/>
                </a:cubicBezTo>
                <a:cubicBezTo>
                  <a:pt x="8860068" y="-6615"/>
                  <a:pt x="8952045" y="59333"/>
                  <a:pt x="8951918" y="169577"/>
                </a:cubicBezTo>
                <a:cubicBezTo>
                  <a:pt x="8916052" y="475464"/>
                  <a:pt x="8952180" y="701238"/>
                  <a:pt x="8951918" y="847865"/>
                </a:cubicBezTo>
                <a:cubicBezTo>
                  <a:pt x="8945906" y="950963"/>
                  <a:pt x="8866909" y="1007452"/>
                  <a:pt x="8782341" y="1017442"/>
                </a:cubicBezTo>
                <a:cubicBezTo>
                  <a:pt x="6888965" y="1170351"/>
                  <a:pt x="1573593" y="974837"/>
                  <a:pt x="169577" y="1017442"/>
                </a:cubicBezTo>
                <a:cubicBezTo>
                  <a:pt x="75324" y="1012092"/>
                  <a:pt x="-15535" y="939169"/>
                  <a:pt x="0" y="847865"/>
                </a:cubicBezTo>
                <a:cubicBezTo>
                  <a:pt x="10820" y="729495"/>
                  <a:pt x="-21745" y="298894"/>
                  <a:pt x="0" y="169577"/>
                </a:cubicBezTo>
                <a:close/>
              </a:path>
              <a:path w="8951918" h="1017442" stroke="0" extrusionOk="0">
                <a:moveTo>
                  <a:pt x="0" y="169577"/>
                </a:moveTo>
                <a:cubicBezTo>
                  <a:pt x="-10449" y="76352"/>
                  <a:pt x="67117" y="4494"/>
                  <a:pt x="169577" y="0"/>
                </a:cubicBezTo>
                <a:cubicBezTo>
                  <a:pt x="2867443" y="-135572"/>
                  <a:pt x="5422491" y="-112207"/>
                  <a:pt x="8782341" y="0"/>
                </a:cubicBezTo>
                <a:cubicBezTo>
                  <a:pt x="8863722" y="8090"/>
                  <a:pt x="8960451" y="83799"/>
                  <a:pt x="8951918" y="169577"/>
                </a:cubicBezTo>
                <a:cubicBezTo>
                  <a:pt x="8917147" y="477416"/>
                  <a:pt x="9012750" y="660813"/>
                  <a:pt x="8951918" y="847865"/>
                </a:cubicBezTo>
                <a:cubicBezTo>
                  <a:pt x="8934478" y="946223"/>
                  <a:pt x="8877530" y="1018500"/>
                  <a:pt x="8782341" y="1017442"/>
                </a:cubicBezTo>
                <a:cubicBezTo>
                  <a:pt x="5848928" y="1055411"/>
                  <a:pt x="1592776" y="855171"/>
                  <a:pt x="169577" y="1017442"/>
                </a:cubicBezTo>
                <a:cubicBezTo>
                  <a:pt x="76482" y="1012329"/>
                  <a:pt x="-6884" y="943581"/>
                  <a:pt x="0" y="847865"/>
                </a:cubicBezTo>
                <a:cubicBezTo>
                  <a:pt x="7031" y="720740"/>
                  <a:pt x="-26696" y="274095"/>
                  <a:pt x="0" y="16957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số lớn nhất: 54 201; 123 100; 4 900; 100 452</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5735066-37CE-0C0E-9543-5E7FBB13D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9" name="Group 8">
            <a:extLst>
              <a:ext uri="{FF2B5EF4-FFF2-40B4-BE49-F238E27FC236}">
                <a16:creationId xmlns:a16="http://schemas.microsoft.com/office/drawing/2014/main" id="{50117AED-751B-E6C7-2069-083694FF5BE8}"/>
              </a:ext>
            </a:extLst>
          </p:cNvPr>
          <p:cNvGrpSpPr/>
          <p:nvPr/>
        </p:nvGrpSpPr>
        <p:grpSpPr>
          <a:xfrm>
            <a:off x="579563" y="3477771"/>
            <a:ext cx="7428216" cy="1444498"/>
            <a:chOff x="291047" y="3505019"/>
            <a:chExt cx="7428216" cy="1444498"/>
          </a:xfrm>
        </p:grpSpPr>
        <p:sp>
          <p:nvSpPr>
            <p:cNvPr id="10" name="TextBox 9">
              <a:extLst>
                <a:ext uri="{FF2B5EF4-FFF2-40B4-BE49-F238E27FC236}">
                  <a16:creationId xmlns:a16="http://schemas.microsoft.com/office/drawing/2014/main" id="{111D1D7F-0E29-7A99-69D7-51D46A87D410}"/>
                </a:ext>
              </a:extLst>
            </p:cNvPr>
            <p:cNvSpPr txBox="1"/>
            <p:nvPr/>
          </p:nvSpPr>
          <p:spPr>
            <a:xfrm>
              <a:off x="922145" y="4118520"/>
              <a:ext cx="6797118" cy="830997"/>
            </a:xfrm>
            <a:custGeom>
              <a:avLst/>
              <a:gdLst>
                <a:gd name="connsiteX0" fmla="*/ 0 w 6797118"/>
                <a:gd name="connsiteY0" fmla="*/ 289447 h 1736646"/>
                <a:gd name="connsiteX1" fmla="*/ 289447 w 6797118"/>
                <a:gd name="connsiteY1" fmla="*/ 0 h 1736646"/>
                <a:gd name="connsiteX2" fmla="*/ 6507671 w 6797118"/>
                <a:gd name="connsiteY2" fmla="*/ 0 h 1736646"/>
                <a:gd name="connsiteX3" fmla="*/ 6797118 w 6797118"/>
                <a:gd name="connsiteY3" fmla="*/ 289447 h 1736646"/>
                <a:gd name="connsiteX4" fmla="*/ 6797118 w 6797118"/>
                <a:gd name="connsiteY4" fmla="*/ 1447199 h 1736646"/>
                <a:gd name="connsiteX5" fmla="*/ 6507671 w 6797118"/>
                <a:gd name="connsiteY5" fmla="*/ 1736646 h 1736646"/>
                <a:gd name="connsiteX6" fmla="*/ 289447 w 6797118"/>
                <a:gd name="connsiteY6" fmla="*/ 1736646 h 1736646"/>
                <a:gd name="connsiteX7" fmla="*/ 0 w 6797118"/>
                <a:gd name="connsiteY7" fmla="*/ 1447199 h 1736646"/>
                <a:gd name="connsiteX8" fmla="*/ 0 w 6797118"/>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1736646" fill="none" extrusionOk="0">
                  <a:moveTo>
                    <a:pt x="0" y="289447"/>
                  </a:moveTo>
                  <a:cubicBezTo>
                    <a:pt x="-837" y="131377"/>
                    <a:pt x="126586" y="-1768"/>
                    <a:pt x="289447" y="0"/>
                  </a:cubicBezTo>
                  <a:cubicBezTo>
                    <a:pt x="2879542" y="-27097"/>
                    <a:pt x="5157269" y="-135667"/>
                    <a:pt x="6507671" y="0"/>
                  </a:cubicBezTo>
                  <a:cubicBezTo>
                    <a:pt x="6655882" y="16802"/>
                    <a:pt x="6813498" y="112010"/>
                    <a:pt x="6797118" y="289447"/>
                  </a:cubicBezTo>
                  <a:cubicBezTo>
                    <a:pt x="6854575" y="737056"/>
                    <a:pt x="6717706" y="1305983"/>
                    <a:pt x="6797118" y="1447199"/>
                  </a:cubicBezTo>
                  <a:cubicBezTo>
                    <a:pt x="6813977" y="1618451"/>
                    <a:pt x="6678272" y="1730002"/>
                    <a:pt x="6507671" y="1736646"/>
                  </a:cubicBezTo>
                  <a:cubicBezTo>
                    <a:pt x="3624580" y="1683078"/>
                    <a:pt x="2917366" y="1694678"/>
                    <a:pt x="289447" y="1736646"/>
                  </a:cubicBezTo>
                  <a:cubicBezTo>
                    <a:pt x="128142" y="1745252"/>
                    <a:pt x="6599" y="1610180"/>
                    <a:pt x="0" y="1447199"/>
                  </a:cubicBezTo>
                  <a:cubicBezTo>
                    <a:pt x="-24684" y="1154760"/>
                    <a:pt x="31832" y="476205"/>
                    <a:pt x="0" y="289447"/>
                  </a:cubicBezTo>
                  <a:close/>
                </a:path>
                <a:path w="6797118" h="1736646" stroke="0" extrusionOk="0">
                  <a:moveTo>
                    <a:pt x="0" y="289447"/>
                  </a:moveTo>
                  <a:cubicBezTo>
                    <a:pt x="-15488" y="112863"/>
                    <a:pt x="133153" y="-717"/>
                    <a:pt x="289447" y="0"/>
                  </a:cubicBezTo>
                  <a:cubicBezTo>
                    <a:pt x="3378728" y="-60813"/>
                    <a:pt x="5123428" y="-92828"/>
                    <a:pt x="6507671" y="0"/>
                  </a:cubicBezTo>
                  <a:cubicBezTo>
                    <a:pt x="6662844" y="13190"/>
                    <a:pt x="6796182" y="134347"/>
                    <a:pt x="6797118" y="289447"/>
                  </a:cubicBezTo>
                  <a:cubicBezTo>
                    <a:pt x="6758941" y="460285"/>
                    <a:pt x="6741146" y="979207"/>
                    <a:pt x="6797118" y="1447199"/>
                  </a:cubicBezTo>
                  <a:cubicBezTo>
                    <a:pt x="6775119" y="1585739"/>
                    <a:pt x="6663298" y="1715392"/>
                    <a:pt x="6507671" y="1736646"/>
                  </a:cubicBezTo>
                  <a:cubicBezTo>
                    <a:pt x="3646752" y="1726268"/>
                    <a:pt x="1437504" y="1757884"/>
                    <a:pt x="289447" y="1736646"/>
                  </a:cubicBezTo>
                  <a:cubicBezTo>
                    <a:pt x="136275" y="1728834"/>
                    <a:pt x="28256" y="1594236"/>
                    <a:pt x="0" y="1447199"/>
                  </a:cubicBezTo>
                  <a:cubicBezTo>
                    <a:pt x="-28134" y="1253265"/>
                    <a:pt x="-557" y="861937"/>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123 100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7FB12E3-3493-EE67-71E8-3813A19D886A}"/>
                </a:ext>
              </a:extLst>
            </p:cNvPr>
            <p:cNvPicPr>
              <a:picLocks noChangeAspect="1"/>
            </p:cNvPicPr>
            <p:nvPr/>
          </p:nvPicPr>
          <p:blipFill>
            <a:blip r:embed="rId8"/>
            <a:stretch>
              <a:fillRect/>
            </a:stretch>
          </p:blipFill>
          <p:spPr>
            <a:xfrm>
              <a:off x="291047" y="3505019"/>
              <a:ext cx="1102177" cy="1102177"/>
            </a:xfrm>
            <a:prstGeom prst="rect">
              <a:avLst/>
            </a:prstGeom>
          </p:spPr>
        </p:pic>
      </p:grpSp>
      <p:pic>
        <p:nvPicPr>
          <p:cNvPr id="12" name="Graphic 15">
            <a:extLst>
              <a:ext uri="{FF2B5EF4-FFF2-40B4-BE49-F238E27FC236}">
                <a16:creationId xmlns:a16="http://schemas.microsoft.com/office/drawing/2014/main" id="{0B03193D-9EEE-CDC4-79E1-6D389CEFF01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642514" y="3690585"/>
            <a:ext cx="2908692" cy="2609854"/>
          </a:xfrm>
          <a:prstGeom prst="rect">
            <a:avLst/>
          </a:prstGeom>
        </p:spPr>
      </p:pic>
      <p:pic>
        <p:nvPicPr>
          <p:cNvPr id="13" name="Picture 12">
            <a:extLst>
              <a:ext uri="{FF2B5EF4-FFF2-40B4-BE49-F238E27FC236}">
                <a16:creationId xmlns:a16="http://schemas.microsoft.com/office/drawing/2014/main" id="{B916A53B-40CB-03D4-B883-FC38BE986373}"/>
              </a:ext>
            </a:extLst>
          </p:cNvPr>
          <p:cNvPicPr>
            <a:picLocks noChangeAspect="1"/>
          </p:cNvPicPr>
          <p:nvPr/>
        </p:nvPicPr>
        <p:blipFill>
          <a:blip r:embed="rId11"/>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71977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3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8"/>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8"/>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6">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9">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22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10"/>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10"/>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10"/>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9" name="Group 8">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10"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6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a:extLst>
              <a:ext uri="{FF2B5EF4-FFF2-40B4-BE49-F238E27FC236}">
                <a16:creationId xmlns:a16="http://schemas.microsoft.com/office/drawing/2014/main" id="{D2AEF441-F270-B1A9-07F1-5CFB2C13EEF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5"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28856C7-FE03-0EF1-3AD0-DD79C292C237}"/>
              </a:ext>
            </a:extLst>
          </p:cNvPr>
          <p:cNvSpPr txBox="1"/>
          <p:nvPr/>
        </p:nvSpPr>
        <p:spPr>
          <a:xfrm>
            <a:off x="601498" y="1170166"/>
            <a:ext cx="8951918" cy="1806007"/>
          </a:xfrm>
          <a:custGeom>
            <a:avLst/>
            <a:gdLst>
              <a:gd name="connsiteX0" fmla="*/ 0 w 8951918"/>
              <a:gd name="connsiteY0" fmla="*/ 169577 h 1017442"/>
              <a:gd name="connsiteX1" fmla="*/ 169577 w 8951918"/>
              <a:gd name="connsiteY1" fmla="*/ 0 h 1017442"/>
              <a:gd name="connsiteX2" fmla="*/ 8782341 w 8951918"/>
              <a:gd name="connsiteY2" fmla="*/ 0 h 1017442"/>
              <a:gd name="connsiteX3" fmla="*/ 8951918 w 8951918"/>
              <a:gd name="connsiteY3" fmla="*/ 169577 h 1017442"/>
              <a:gd name="connsiteX4" fmla="*/ 8951918 w 8951918"/>
              <a:gd name="connsiteY4" fmla="*/ 847865 h 1017442"/>
              <a:gd name="connsiteX5" fmla="*/ 8782341 w 8951918"/>
              <a:gd name="connsiteY5" fmla="*/ 1017442 h 1017442"/>
              <a:gd name="connsiteX6" fmla="*/ 169577 w 8951918"/>
              <a:gd name="connsiteY6" fmla="*/ 1017442 h 1017442"/>
              <a:gd name="connsiteX7" fmla="*/ 0 w 8951918"/>
              <a:gd name="connsiteY7" fmla="*/ 847865 h 1017442"/>
              <a:gd name="connsiteX8" fmla="*/ 0 w 8951918"/>
              <a:gd name="connsiteY8" fmla="*/ 169577 h 10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17442" fill="none" extrusionOk="0">
                <a:moveTo>
                  <a:pt x="0" y="169577"/>
                </a:moveTo>
                <a:cubicBezTo>
                  <a:pt x="-2013" y="72357"/>
                  <a:pt x="76842" y="5037"/>
                  <a:pt x="169577" y="0"/>
                </a:cubicBezTo>
                <a:cubicBezTo>
                  <a:pt x="3607118" y="-49842"/>
                  <a:pt x="5245646" y="-72701"/>
                  <a:pt x="8782341" y="0"/>
                </a:cubicBezTo>
                <a:cubicBezTo>
                  <a:pt x="8860068" y="-6615"/>
                  <a:pt x="8952045" y="59333"/>
                  <a:pt x="8951918" y="169577"/>
                </a:cubicBezTo>
                <a:cubicBezTo>
                  <a:pt x="8916052" y="475464"/>
                  <a:pt x="8952180" y="701238"/>
                  <a:pt x="8951918" y="847865"/>
                </a:cubicBezTo>
                <a:cubicBezTo>
                  <a:pt x="8945906" y="950963"/>
                  <a:pt x="8866909" y="1007452"/>
                  <a:pt x="8782341" y="1017442"/>
                </a:cubicBezTo>
                <a:cubicBezTo>
                  <a:pt x="6888965" y="1170351"/>
                  <a:pt x="1573593" y="974837"/>
                  <a:pt x="169577" y="1017442"/>
                </a:cubicBezTo>
                <a:cubicBezTo>
                  <a:pt x="75324" y="1012092"/>
                  <a:pt x="-15535" y="939169"/>
                  <a:pt x="0" y="847865"/>
                </a:cubicBezTo>
                <a:cubicBezTo>
                  <a:pt x="10820" y="729495"/>
                  <a:pt x="-21745" y="298894"/>
                  <a:pt x="0" y="169577"/>
                </a:cubicBezTo>
                <a:close/>
              </a:path>
              <a:path w="8951918" h="1017442" stroke="0" extrusionOk="0">
                <a:moveTo>
                  <a:pt x="0" y="169577"/>
                </a:moveTo>
                <a:cubicBezTo>
                  <a:pt x="-10449" y="76352"/>
                  <a:pt x="67117" y="4494"/>
                  <a:pt x="169577" y="0"/>
                </a:cubicBezTo>
                <a:cubicBezTo>
                  <a:pt x="2867443" y="-135572"/>
                  <a:pt x="5422491" y="-112207"/>
                  <a:pt x="8782341" y="0"/>
                </a:cubicBezTo>
                <a:cubicBezTo>
                  <a:pt x="8863722" y="8090"/>
                  <a:pt x="8960451" y="83799"/>
                  <a:pt x="8951918" y="169577"/>
                </a:cubicBezTo>
                <a:cubicBezTo>
                  <a:pt x="8917147" y="477416"/>
                  <a:pt x="9012750" y="660813"/>
                  <a:pt x="8951918" y="847865"/>
                </a:cubicBezTo>
                <a:cubicBezTo>
                  <a:pt x="8934478" y="946223"/>
                  <a:pt x="8877530" y="1018500"/>
                  <a:pt x="8782341" y="1017442"/>
                </a:cubicBezTo>
                <a:cubicBezTo>
                  <a:pt x="5848928" y="1055411"/>
                  <a:pt x="1592776" y="855171"/>
                  <a:pt x="169577" y="1017442"/>
                </a:cubicBezTo>
                <a:cubicBezTo>
                  <a:pt x="76482" y="1012329"/>
                  <a:pt x="-6884" y="943581"/>
                  <a:pt x="0" y="847865"/>
                </a:cubicBezTo>
                <a:cubicBezTo>
                  <a:pt x="7031" y="720740"/>
                  <a:pt x="-26696" y="274095"/>
                  <a:pt x="0" y="16957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Số 46 257 chữ số 4 có giá trị bao nhiêu?</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5735066-37CE-0C0E-9543-5E7FBB13D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9" name="Group 8">
            <a:extLst>
              <a:ext uri="{FF2B5EF4-FFF2-40B4-BE49-F238E27FC236}">
                <a16:creationId xmlns:a16="http://schemas.microsoft.com/office/drawing/2014/main" id="{50117AED-751B-E6C7-2069-083694FF5BE8}"/>
              </a:ext>
            </a:extLst>
          </p:cNvPr>
          <p:cNvGrpSpPr/>
          <p:nvPr/>
        </p:nvGrpSpPr>
        <p:grpSpPr>
          <a:xfrm>
            <a:off x="579563" y="3477771"/>
            <a:ext cx="7428215" cy="2183161"/>
            <a:chOff x="291047" y="3505019"/>
            <a:chExt cx="7428215" cy="2183161"/>
          </a:xfrm>
        </p:grpSpPr>
        <p:sp>
          <p:nvSpPr>
            <p:cNvPr id="10" name="TextBox 9">
              <a:extLst>
                <a:ext uri="{FF2B5EF4-FFF2-40B4-BE49-F238E27FC236}">
                  <a16:creationId xmlns:a16="http://schemas.microsoft.com/office/drawing/2014/main" id="{111D1D7F-0E29-7A99-69D7-51D46A87D410}"/>
                </a:ext>
              </a:extLst>
            </p:cNvPr>
            <p:cNvSpPr txBox="1"/>
            <p:nvPr/>
          </p:nvSpPr>
          <p:spPr>
            <a:xfrm>
              <a:off x="1044983" y="4118520"/>
              <a:ext cx="6674279" cy="1569660"/>
            </a:xfrm>
            <a:custGeom>
              <a:avLst/>
              <a:gdLst>
                <a:gd name="connsiteX0" fmla="*/ 0 w 6797118"/>
                <a:gd name="connsiteY0" fmla="*/ 289447 h 1736646"/>
                <a:gd name="connsiteX1" fmla="*/ 289447 w 6797118"/>
                <a:gd name="connsiteY1" fmla="*/ 0 h 1736646"/>
                <a:gd name="connsiteX2" fmla="*/ 6507671 w 6797118"/>
                <a:gd name="connsiteY2" fmla="*/ 0 h 1736646"/>
                <a:gd name="connsiteX3" fmla="*/ 6797118 w 6797118"/>
                <a:gd name="connsiteY3" fmla="*/ 289447 h 1736646"/>
                <a:gd name="connsiteX4" fmla="*/ 6797118 w 6797118"/>
                <a:gd name="connsiteY4" fmla="*/ 1447199 h 1736646"/>
                <a:gd name="connsiteX5" fmla="*/ 6507671 w 6797118"/>
                <a:gd name="connsiteY5" fmla="*/ 1736646 h 1736646"/>
                <a:gd name="connsiteX6" fmla="*/ 289447 w 6797118"/>
                <a:gd name="connsiteY6" fmla="*/ 1736646 h 1736646"/>
                <a:gd name="connsiteX7" fmla="*/ 0 w 6797118"/>
                <a:gd name="connsiteY7" fmla="*/ 1447199 h 1736646"/>
                <a:gd name="connsiteX8" fmla="*/ 0 w 6797118"/>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1736646" fill="none" extrusionOk="0">
                  <a:moveTo>
                    <a:pt x="0" y="289447"/>
                  </a:moveTo>
                  <a:cubicBezTo>
                    <a:pt x="-837" y="131377"/>
                    <a:pt x="126586" y="-1768"/>
                    <a:pt x="289447" y="0"/>
                  </a:cubicBezTo>
                  <a:cubicBezTo>
                    <a:pt x="2879542" y="-27097"/>
                    <a:pt x="5157269" y="-135667"/>
                    <a:pt x="6507671" y="0"/>
                  </a:cubicBezTo>
                  <a:cubicBezTo>
                    <a:pt x="6655882" y="16802"/>
                    <a:pt x="6813498" y="112010"/>
                    <a:pt x="6797118" y="289447"/>
                  </a:cubicBezTo>
                  <a:cubicBezTo>
                    <a:pt x="6854575" y="737056"/>
                    <a:pt x="6717706" y="1305983"/>
                    <a:pt x="6797118" y="1447199"/>
                  </a:cubicBezTo>
                  <a:cubicBezTo>
                    <a:pt x="6813977" y="1618451"/>
                    <a:pt x="6678272" y="1730002"/>
                    <a:pt x="6507671" y="1736646"/>
                  </a:cubicBezTo>
                  <a:cubicBezTo>
                    <a:pt x="3624580" y="1683078"/>
                    <a:pt x="2917366" y="1694678"/>
                    <a:pt x="289447" y="1736646"/>
                  </a:cubicBezTo>
                  <a:cubicBezTo>
                    <a:pt x="128142" y="1745252"/>
                    <a:pt x="6599" y="1610180"/>
                    <a:pt x="0" y="1447199"/>
                  </a:cubicBezTo>
                  <a:cubicBezTo>
                    <a:pt x="-24684" y="1154760"/>
                    <a:pt x="31832" y="476205"/>
                    <a:pt x="0" y="289447"/>
                  </a:cubicBezTo>
                  <a:close/>
                </a:path>
                <a:path w="6797118" h="1736646" stroke="0" extrusionOk="0">
                  <a:moveTo>
                    <a:pt x="0" y="289447"/>
                  </a:moveTo>
                  <a:cubicBezTo>
                    <a:pt x="-15488" y="112863"/>
                    <a:pt x="133153" y="-717"/>
                    <a:pt x="289447" y="0"/>
                  </a:cubicBezTo>
                  <a:cubicBezTo>
                    <a:pt x="3378728" y="-60813"/>
                    <a:pt x="5123428" y="-92828"/>
                    <a:pt x="6507671" y="0"/>
                  </a:cubicBezTo>
                  <a:cubicBezTo>
                    <a:pt x="6662844" y="13190"/>
                    <a:pt x="6796182" y="134347"/>
                    <a:pt x="6797118" y="289447"/>
                  </a:cubicBezTo>
                  <a:cubicBezTo>
                    <a:pt x="6758941" y="460285"/>
                    <a:pt x="6741146" y="979207"/>
                    <a:pt x="6797118" y="1447199"/>
                  </a:cubicBezTo>
                  <a:cubicBezTo>
                    <a:pt x="6775119" y="1585739"/>
                    <a:pt x="6663298" y="1715392"/>
                    <a:pt x="6507671" y="1736646"/>
                  </a:cubicBezTo>
                  <a:cubicBezTo>
                    <a:pt x="3646752" y="1726268"/>
                    <a:pt x="1437504" y="1757884"/>
                    <a:pt x="289447" y="1736646"/>
                  </a:cubicBezTo>
                  <a:cubicBezTo>
                    <a:pt x="136275" y="1728834"/>
                    <a:pt x="28256" y="1594236"/>
                    <a:pt x="0" y="1447199"/>
                  </a:cubicBezTo>
                  <a:cubicBezTo>
                    <a:pt x="-28134" y="1253265"/>
                    <a:pt x="-557" y="861937"/>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46 257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trị</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40 000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7FB12E3-3493-EE67-71E8-3813A19D886A}"/>
                </a:ext>
              </a:extLst>
            </p:cNvPr>
            <p:cNvPicPr>
              <a:picLocks noChangeAspect="1"/>
            </p:cNvPicPr>
            <p:nvPr/>
          </p:nvPicPr>
          <p:blipFill>
            <a:blip r:embed="rId8"/>
            <a:stretch>
              <a:fillRect/>
            </a:stretch>
          </p:blipFill>
          <p:spPr>
            <a:xfrm>
              <a:off x="291047" y="3505019"/>
              <a:ext cx="1102177" cy="1102177"/>
            </a:xfrm>
            <a:prstGeom prst="rect">
              <a:avLst/>
            </a:prstGeom>
          </p:spPr>
        </p:pic>
      </p:grpSp>
      <p:pic>
        <p:nvPicPr>
          <p:cNvPr id="12" name="Graphic 15">
            <a:extLst>
              <a:ext uri="{FF2B5EF4-FFF2-40B4-BE49-F238E27FC236}">
                <a16:creationId xmlns:a16="http://schemas.microsoft.com/office/drawing/2014/main" id="{0B03193D-9EEE-CDC4-79E1-6D389CEFF01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642514" y="3690585"/>
            <a:ext cx="2908692" cy="2609854"/>
          </a:xfrm>
          <a:prstGeom prst="rect">
            <a:avLst/>
          </a:prstGeom>
        </p:spPr>
      </p:pic>
      <p:pic>
        <p:nvPicPr>
          <p:cNvPr id="13" name="Picture 12">
            <a:extLst>
              <a:ext uri="{FF2B5EF4-FFF2-40B4-BE49-F238E27FC236}">
                <a16:creationId xmlns:a16="http://schemas.microsoft.com/office/drawing/2014/main" id="{B916A53B-40CB-03D4-B883-FC38BE986373}"/>
              </a:ext>
            </a:extLst>
          </p:cNvPr>
          <p:cNvPicPr>
            <a:picLocks noChangeAspect="1"/>
          </p:cNvPicPr>
          <p:nvPr/>
        </p:nvPicPr>
        <p:blipFill>
          <a:blip r:embed="rId11"/>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275777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3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8"/>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8"/>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a:extLst>
              <a:ext uri="{FF2B5EF4-FFF2-40B4-BE49-F238E27FC236}">
                <a16:creationId xmlns:a16="http://schemas.microsoft.com/office/drawing/2014/main" id="{D2AEF441-F270-B1A9-07F1-5CFB2C13EEF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5"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28856C7-FE03-0EF1-3AD0-DD79C292C237}"/>
              </a:ext>
            </a:extLst>
          </p:cNvPr>
          <p:cNvSpPr txBox="1"/>
          <p:nvPr/>
        </p:nvSpPr>
        <p:spPr>
          <a:xfrm>
            <a:off x="601498" y="1170166"/>
            <a:ext cx="8951918" cy="2259080"/>
          </a:xfrm>
          <a:custGeom>
            <a:avLst/>
            <a:gdLst>
              <a:gd name="connsiteX0" fmla="*/ 0 w 8951918"/>
              <a:gd name="connsiteY0" fmla="*/ 169577 h 1017442"/>
              <a:gd name="connsiteX1" fmla="*/ 169577 w 8951918"/>
              <a:gd name="connsiteY1" fmla="*/ 0 h 1017442"/>
              <a:gd name="connsiteX2" fmla="*/ 8782341 w 8951918"/>
              <a:gd name="connsiteY2" fmla="*/ 0 h 1017442"/>
              <a:gd name="connsiteX3" fmla="*/ 8951918 w 8951918"/>
              <a:gd name="connsiteY3" fmla="*/ 169577 h 1017442"/>
              <a:gd name="connsiteX4" fmla="*/ 8951918 w 8951918"/>
              <a:gd name="connsiteY4" fmla="*/ 847865 h 1017442"/>
              <a:gd name="connsiteX5" fmla="*/ 8782341 w 8951918"/>
              <a:gd name="connsiteY5" fmla="*/ 1017442 h 1017442"/>
              <a:gd name="connsiteX6" fmla="*/ 169577 w 8951918"/>
              <a:gd name="connsiteY6" fmla="*/ 1017442 h 1017442"/>
              <a:gd name="connsiteX7" fmla="*/ 0 w 8951918"/>
              <a:gd name="connsiteY7" fmla="*/ 847865 h 1017442"/>
              <a:gd name="connsiteX8" fmla="*/ 0 w 8951918"/>
              <a:gd name="connsiteY8" fmla="*/ 169577 h 10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17442" fill="none" extrusionOk="0">
                <a:moveTo>
                  <a:pt x="0" y="169577"/>
                </a:moveTo>
                <a:cubicBezTo>
                  <a:pt x="-2013" y="72357"/>
                  <a:pt x="76842" y="5037"/>
                  <a:pt x="169577" y="0"/>
                </a:cubicBezTo>
                <a:cubicBezTo>
                  <a:pt x="3607118" y="-49842"/>
                  <a:pt x="5245646" y="-72701"/>
                  <a:pt x="8782341" y="0"/>
                </a:cubicBezTo>
                <a:cubicBezTo>
                  <a:pt x="8860068" y="-6615"/>
                  <a:pt x="8952045" y="59333"/>
                  <a:pt x="8951918" y="169577"/>
                </a:cubicBezTo>
                <a:cubicBezTo>
                  <a:pt x="8916052" y="475464"/>
                  <a:pt x="8952180" y="701238"/>
                  <a:pt x="8951918" y="847865"/>
                </a:cubicBezTo>
                <a:cubicBezTo>
                  <a:pt x="8945906" y="950963"/>
                  <a:pt x="8866909" y="1007452"/>
                  <a:pt x="8782341" y="1017442"/>
                </a:cubicBezTo>
                <a:cubicBezTo>
                  <a:pt x="6888965" y="1170351"/>
                  <a:pt x="1573593" y="974837"/>
                  <a:pt x="169577" y="1017442"/>
                </a:cubicBezTo>
                <a:cubicBezTo>
                  <a:pt x="75324" y="1012092"/>
                  <a:pt x="-15535" y="939169"/>
                  <a:pt x="0" y="847865"/>
                </a:cubicBezTo>
                <a:cubicBezTo>
                  <a:pt x="10820" y="729495"/>
                  <a:pt x="-21745" y="298894"/>
                  <a:pt x="0" y="169577"/>
                </a:cubicBezTo>
                <a:close/>
              </a:path>
              <a:path w="8951918" h="1017442" stroke="0" extrusionOk="0">
                <a:moveTo>
                  <a:pt x="0" y="169577"/>
                </a:moveTo>
                <a:cubicBezTo>
                  <a:pt x="-10449" y="76352"/>
                  <a:pt x="67117" y="4494"/>
                  <a:pt x="169577" y="0"/>
                </a:cubicBezTo>
                <a:cubicBezTo>
                  <a:pt x="2867443" y="-135572"/>
                  <a:pt x="5422491" y="-112207"/>
                  <a:pt x="8782341" y="0"/>
                </a:cubicBezTo>
                <a:cubicBezTo>
                  <a:pt x="8863722" y="8090"/>
                  <a:pt x="8960451" y="83799"/>
                  <a:pt x="8951918" y="169577"/>
                </a:cubicBezTo>
                <a:cubicBezTo>
                  <a:pt x="8917147" y="477416"/>
                  <a:pt x="9012750" y="660813"/>
                  <a:pt x="8951918" y="847865"/>
                </a:cubicBezTo>
                <a:cubicBezTo>
                  <a:pt x="8934478" y="946223"/>
                  <a:pt x="8877530" y="1018500"/>
                  <a:pt x="8782341" y="1017442"/>
                </a:cubicBezTo>
                <a:cubicBezTo>
                  <a:pt x="5848928" y="1055411"/>
                  <a:pt x="1592776" y="855171"/>
                  <a:pt x="169577" y="1017442"/>
                </a:cubicBezTo>
                <a:cubicBezTo>
                  <a:pt x="76482" y="1012329"/>
                  <a:pt x="-6884" y="943581"/>
                  <a:pt x="0" y="847865"/>
                </a:cubicBezTo>
                <a:cubicBezTo>
                  <a:pt x="7031" y="720740"/>
                  <a:pt x="-26696" y="274095"/>
                  <a:pt x="0" y="16957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bốn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lẻ</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liên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b="1" dirty="0">
                <a:solidFill>
                  <a:srgbClr val="002060"/>
                </a:solidFill>
                <a:latin typeface="Calibri" panose="020F0502020204030204" pitchFamily="34" charset="0"/>
                <a:cs typeface="Calibri" panose="020F0502020204030204" pitchFamily="34" charset="0"/>
              </a:rPr>
              <a:t>34 251,.., 34 255,…</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5735066-37CE-0C0E-9543-5E7FBB13D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9" name="Group 8">
            <a:extLst>
              <a:ext uri="{FF2B5EF4-FFF2-40B4-BE49-F238E27FC236}">
                <a16:creationId xmlns:a16="http://schemas.microsoft.com/office/drawing/2014/main" id="{50117AED-751B-E6C7-2069-083694FF5BE8}"/>
              </a:ext>
            </a:extLst>
          </p:cNvPr>
          <p:cNvGrpSpPr/>
          <p:nvPr/>
        </p:nvGrpSpPr>
        <p:grpSpPr>
          <a:xfrm>
            <a:off x="541463" y="3839721"/>
            <a:ext cx="7428215" cy="1444498"/>
            <a:chOff x="291047" y="3505019"/>
            <a:chExt cx="7428215" cy="1444498"/>
          </a:xfrm>
        </p:grpSpPr>
        <p:sp>
          <p:nvSpPr>
            <p:cNvPr id="10" name="TextBox 9">
              <a:extLst>
                <a:ext uri="{FF2B5EF4-FFF2-40B4-BE49-F238E27FC236}">
                  <a16:creationId xmlns:a16="http://schemas.microsoft.com/office/drawing/2014/main" id="{111D1D7F-0E29-7A99-69D7-51D46A87D410}"/>
                </a:ext>
              </a:extLst>
            </p:cNvPr>
            <p:cNvSpPr txBox="1"/>
            <p:nvPr/>
          </p:nvSpPr>
          <p:spPr>
            <a:xfrm>
              <a:off x="1044983" y="4118520"/>
              <a:ext cx="6674279" cy="830997"/>
            </a:xfrm>
            <a:custGeom>
              <a:avLst/>
              <a:gdLst>
                <a:gd name="connsiteX0" fmla="*/ 0 w 6797118"/>
                <a:gd name="connsiteY0" fmla="*/ 289447 h 1736646"/>
                <a:gd name="connsiteX1" fmla="*/ 289447 w 6797118"/>
                <a:gd name="connsiteY1" fmla="*/ 0 h 1736646"/>
                <a:gd name="connsiteX2" fmla="*/ 6507671 w 6797118"/>
                <a:gd name="connsiteY2" fmla="*/ 0 h 1736646"/>
                <a:gd name="connsiteX3" fmla="*/ 6797118 w 6797118"/>
                <a:gd name="connsiteY3" fmla="*/ 289447 h 1736646"/>
                <a:gd name="connsiteX4" fmla="*/ 6797118 w 6797118"/>
                <a:gd name="connsiteY4" fmla="*/ 1447199 h 1736646"/>
                <a:gd name="connsiteX5" fmla="*/ 6507671 w 6797118"/>
                <a:gd name="connsiteY5" fmla="*/ 1736646 h 1736646"/>
                <a:gd name="connsiteX6" fmla="*/ 289447 w 6797118"/>
                <a:gd name="connsiteY6" fmla="*/ 1736646 h 1736646"/>
                <a:gd name="connsiteX7" fmla="*/ 0 w 6797118"/>
                <a:gd name="connsiteY7" fmla="*/ 1447199 h 1736646"/>
                <a:gd name="connsiteX8" fmla="*/ 0 w 6797118"/>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1736646" fill="none" extrusionOk="0">
                  <a:moveTo>
                    <a:pt x="0" y="289447"/>
                  </a:moveTo>
                  <a:cubicBezTo>
                    <a:pt x="-837" y="131377"/>
                    <a:pt x="126586" y="-1768"/>
                    <a:pt x="289447" y="0"/>
                  </a:cubicBezTo>
                  <a:cubicBezTo>
                    <a:pt x="2879542" y="-27097"/>
                    <a:pt x="5157269" y="-135667"/>
                    <a:pt x="6507671" y="0"/>
                  </a:cubicBezTo>
                  <a:cubicBezTo>
                    <a:pt x="6655882" y="16802"/>
                    <a:pt x="6813498" y="112010"/>
                    <a:pt x="6797118" y="289447"/>
                  </a:cubicBezTo>
                  <a:cubicBezTo>
                    <a:pt x="6854575" y="737056"/>
                    <a:pt x="6717706" y="1305983"/>
                    <a:pt x="6797118" y="1447199"/>
                  </a:cubicBezTo>
                  <a:cubicBezTo>
                    <a:pt x="6813977" y="1618451"/>
                    <a:pt x="6678272" y="1730002"/>
                    <a:pt x="6507671" y="1736646"/>
                  </a:cubicBezTo>
                  <a:cubicBezTo>
                    <a:pt x="3624580" y="1683078"/>
                    <a:pt x="2917366" y="1694678"/>
                    <a:pt x="289447" y="1736646"/>
                  </a:cubicBezTo>
                  <a:cubicBezTo>
                    <a:pt x="128142" y="1745252"/>
                    <a:pt x="6599" y="1610180"/>
                    <a:pt x="0" y="1447199"/>
                  </a:cubicBezTo>
                  <a:cubicBezTo>
                    <a:pt x="-24684" y="1154760"/>
                    <a:pt x="31832" y="476205"/>
                    <a:pt x="0" y="289447"/>
                  </a:cubicBezTo>
                  <a:close/>
                </a:path>
                <a:path w="6797118" h="1736646" stroke="0" extrusionOk="0">
                  <a:moveTo>
                    <a:pt x="0" y="289447"/>
                  </a:moveTo>
                  <a:cubicBezTo>
                    <a:pt x="-15488" y="112863"/>
                    <a:pt x="133153" y="-717"/>
                    <a:pt x="289447" y="0"/>
                  </a:cubicBezTo>
                  <a:cubicBezTo>
                    <a:pt x="3378728" y="-60813"/>
                    <a:pt x="5123428" y="-92828"/>
                    <a:pt x="6507671" y="0"/>
                  </a:cubicBezTo>
                  <a:cubicBezTo>
                    <a:pt x="6662844" y="13190"/>
                    <a:pt x="6796182" y="134347"/>
                    <a:pt x="6797118" y="289447"/>
                  </a:cubicBezTo>
                  <a:cubicBezTo>
                    <a:pt x="6758941" y="460285"/>
                    <a:pt x="6741146" y="979207"/>
                    <a:pt x="6797118" y="1447199"/>
                  </a:cubicBezTo>
                  <a:cubicBezTo>
                    <a:pt x="6775119" y="1585739"/>
                    <a:pt x="6663298" y="1715392"/>
                    <a:pt x="6507671" y="1736646"/>
                  </a:cubicBezTo>
                  <a:cubicBezTo>
                    <a:pt x="3646752" y="1726268"/>
                    <a:pt x="1437504" y="1757884"/>
                    <a:pt x="289447" y="1736646"/>
                  </a:cubicBezTo>
                  <a:cubicBezTo>
                    <a:pt x="136275" y="1728834"/>
                    <a:pt x="28256" y="1594236"/>
                    <a:pt x="0" y="1447199"/>
                  </a:cubicBezTo>
                  <a:cubicBezTo>
                    <a:pt x="-28134" y="1253265"/>
                    <a:pt x="-557" y="861937"/>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34 253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34 257</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7FB12E3-3493-EE67-71E8-3813A19D886A}"/>
                </a:ext>
              </a:extLst>
            </p:cNvPr>
            <p:cNvPicPr>
              <a:picLocks noChangeAspect="1"/>
            </p:cNvPicPr>
            <p:nvPr/>
          </p:nvPicPr>
          <p:blipFill>
            <a:blip r:embed="rId8"/>
            <a:stretch>
              <a:fillRect/>
            </a:stretch>
          </p:blipFill>
          <p:spPr>
            <a:xfrm>
              <a:off x="291047" y="3505019"/>
              <a:ext cx="1102177" cy="1102177"/>
            </a:xfrm>
            <a:prstGeom prst="rect">
              <a:avLst/>
            </a:prstGeom>
          </p:spPr>
        </p:pic>
      </p:grpSp>
      <p:pic>
        <p:nvPicPr>
          <p:cNvPr id="12" name="Graphic 15">
            <a:extLst>
              <a:ext uri="{FF2B5EF4-FFF2-40B4-BE49-F238E27FC236}">
                <a16:creationId xmlns:a16="http://schemas.microsoft.com/office/drawing/2014/main" id="{0B03193D-9EEE-CDC4-79E1-6D389CEFF01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642514" y="3690585"/>
            <a:ext cx="2908692" cy="2609854"/>
          </a:xfrm>
          <a:prstGeom prst="rect">
            <a:avLst/>
          </a:prstGeom>
        </p:spPr>
      </p:pic>
      <p:pic>
        <p:nvPicPr>
          <p:cNvPr id="13" name="Picture 12">
            <a:extLst>
              <a:ext uri="{FF2B5EF4-FFF2-40B4-BE49-F238E27FC236}">
                <a16:creationId xmlns:a16="http://schemas.microsoft.com/office/drawing/2014/main" id="{B916A53B-40CB-03D4-B883-FC38BE986373}"/>
              </a:ext>
            </a:extLst>
          </p:cNvPr>
          <p:cNvPicPr>
            <a:picLocks noChangeAspect="1"/>
          </p:cNvPicPr>
          <p:nvPr/>
        </p:nvPicPr>
        <p:blipFill>
          <a:blip r:embed="rId11"/>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88676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3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8"/>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8"/>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a:extLst>
              <a:ext uri="{FF2B5EF4-FFF2-40B4-BE49-F238E27FC236}">
                <a16:creationId xmlns:a16="http://schemas.microsoft.com/office/drawing/2014/main" id="{06DDA374-17D4-0FEB-32BE-A1DB0F70487C}"/>
              </a:ext>
            </a:extLst>
          </p:cNvPr>
          <p:cNvPicPr>
            <a:picLocks noChangeAspect="1"/>
          </p:cNvPicPr>
          <p:nvPr/>
        </p:nvPicPr>
        <p:blipFill>
          <a:blip r:embed="rId4"/>
          <a:stretch>
            <a:fillRect/>
          </a:stretch>
        </p:blipFill>
        <p:spPr>
          <a:xfrm>
            <a:off x="0" y="5113"/>
            <a:ext cx="12192000" cy="6847775"/>
          </a:xfrm>
          <a:prstGeom prst="rect">
            <a:avLst/>
          </a:prstGeom>
        </p:spPr>
      </p:pic>
    </p:spTree>
    <p:extLst>
      <p:ext uri="{BB962C8B-B14F-4D97-AF65-F5344CB8AC3E}">
        <p14:creationId xmlns:p14="http://schemas.microsoft.com/office/powerpoint/2010/main" val="166973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7"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9"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10"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929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11"/>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34"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37"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38"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9"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55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33"/>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9"/>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3" presetClass="exit" presetSubtype="10" fill="hold" grpId="1" nodeType="withEffect">
                                  <p:stCondLst>
                                    <p:cond delay="0"/>
                                  </p:stCondLst>
                                  <p:childTnLst>
                                    <p:animEffect transition="out" filter="blinds(horizontal)">
                                      <p:cBhvr>
                                        <p:cTn id="20" dur="500"/>
                                        <p:tgtEl>
                                          <p:spTgt spid="37"/>
                                        </p:tgtEl>
                                      </p:cBhvr>
                                    </p:animEffect>
                                    <p:set>
                                      <p:cBhvr>
                                        <p:cTn id="21" dur="1" fill="hold">
                                          <p:stCondLst>
                                            <p:cond delay="499"/>
                                          </p:stCondLst>
                                        </p:cTn>
                                        <p:tgtEl>
                                          <p:spTgt spid="3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2" name="Group 11">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3"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1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7" name="Oval 6">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8" name="TextBox 7">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a:solidFill>
                    <a:srgbClr val="000000"/>
                  </a:solidFill>
                  <a:latin typeface="Calibri" panose="020F0502020204030204" pitchFamily="34" charset="0"/>
                  <a:cs typeface="Calibri" panose="020F0502020204030204" pitchFamily="34" charset="0"/>
                  <a:sym typeface="Arial"/>
                </a:rPr>
                <a:t>Đ, S?</a:t>
              </a:r>
            </a:p>
          </p:txBody>
        </p:sp>
      </p:grpSp>
      <p:pic>
        <p:nvPicPr>
          <p:cNvPr id="9"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FBE3F1-972E-EC76-34E3-58B573A3367A}"/>
              </a:ext>
            </a:extLst>
          </p:cNvPr>
          <p:cNvSpPr txBox="1"/>
          <p:nvPr/>
        </p:nvSpPr>
        <p:spPr>
          <a:xfrm>
            <a:off x="345688" y="1182029"/>
            <a:ext cx="11050858" cy="4369209"/>
          </a:xfrm>
          <a:prstGeom prst="rect">
            <a:avLst/>
          </a:prstGeom>
          <a:noFill/>
        </p:spPr>
        <p:txBody>
          <a:bodyPr wrap="square" rtlCol="0">
            <a:spAutoFit/>
          </a:bodyPr>
          <a:lstStyle/>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bé</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0.</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b)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liền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sau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1 000 000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1 000 001.</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c)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9 999 999.</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d) Trong </a:t>
            </a:r>
            <a:r>
              <a:rPr lang="en-US" sz="3600" b="0" i="0" dirty="0" err="1">
                <a:solidFill>
                  <a:srgbClr val="000000"/>
                </a:solidFill>
                <a:effectLst/>
                <a:latin typeface="Calibri" panose="020F0502020204030204" pitchFamily="34" charset="0"/>
                <a:cs typeface="Calibri" panose="020F0502020204030204" pitchFamily="34" charset="0"/>
              </a:rPr>
              <a:t>dãy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không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có</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a:t>
            </a:r>
          </a:p>
        </p:txBody>
      </p:sp>
      <p:sp>
        <p:nvSpPr>
          <p:cNvPr id="11" name="Rectangle: Rounded Corners 5">
            <a:extLst>
              <a:ext uri="{FF2B5EF4-FFF2-40B4-BE49-F238E27FC236}">
                <a16:creationId xmlns:a16="http://schemas.microsoft.com/office/drawing/2014/main" id="{C8365AFB-7805-273C-DE52-ACFE17192E18}"/>
              </a:ext>
            </a:extLst>
          </p:cNvPr>
          <p:cNvSpPr/>
          <p:nvPr/>
        </p:nvSpPr>
        <p:spPr>
          <a:xfrm>
            <a:off x="5620215" y="153886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2" name="Rectangle: Rounded Corners 10">
            <a:extLst>
              <a:ext uri="{FF2B5EF4-FFF2-40B4-BE49-F238E27FC236}">
                <a16:creationId xmlns:a16="http://schemas.microsoft.com/office/drawing/2014/main" id="{80C8A47C-DED9-EC15-E148-A8F1D34AEE10}"/>
              </a:ext>
            </a:extLst>
          </p:cNvPr>
          <p:cNvSpPr/>
          <p:nvPr/>
        </p:nvSpPr>
        <p:spPr>
          <a:xfrm>
            <a:off x="9199756" y="263168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3" name="Rectangle: Rounded Corners 13">
            <a:extLst>
              <a:ext uri="{FF2B5EF4-FFF2-40B4-BE49-F238E27FC236}">
                <a16:creationId xmlns:a16="http://schemas.microsoft.com/office/drawing/2014/main" id="{5349E035-C6CF-A40A-ACC5-70F49DEE7309}"/>
              </a:ext>
            </a:extLst>
          </p:cNvPr>
          <p:cNvSpPr/>
          <p:nvPr/>
        </p:nvSpPr>
        <p:spPr>
          <a:xfrm>
            <a:off x="7225990" y="3735659"/>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4" name="Rectangle: Rounded Corners 14">
            <a:extLst>
              <a:ext uri="{FF2B5EF4-FFF2-40B4-BE49-F238E27FC236}">
                <a16:creationId xmlns:a16="http://schemas.microsoft.com/office/drawing/2014/main" id="{26F32BC8-E0E4-17A4-EA7A-D5EA52241E5D}"/>
              </a:ext>
            </a:extLst>
          </p:cNvPr>
          <p:cNvSpPr/>
          <p:nvPr/>
        </p:nvSpPr>
        <p:spPr>
          <a:xfrm>
            <a:off x="9099395" y="4850781"/>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5" name="Rectangle: Rounded Corners 15">
            <a:extLst>
              <a:ext uri="{FF2B5EF4-FFF2-40B4-BE49-F238E27FC236}">
                <a16:creationId xmlns:a16="http://schemas.microsoft.com/office/drawing/2014/main" id="{18A95B89-723C-3DC6-98E4-326C26471ADC}"/>
              </a:ext>
            </a:extLst>
          </p:cNvPr>
          <p:cNvSpPr/>
          <p:nvPr/>
        </p:nvSpPr>
        <p:spPr>
          <a:xfrm>
            <a:off x="5627650" y="152399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6" name="Rectangle: Rounded Corners 16">
            <a:extLst>
              <a:ext uri="{FF2B5EF4-FFF2-40B4-BE49-F238E27FC236}">
                <a16:creationId xmlns:a16="http://schemas.microsoft.com/office/drawing/2014/main" id="{AC3DA39D-35AB-85E2-3DC7-EAA23FB957B5}"/>
              </a:ext>
            </a:extLst>
          </p:cNvPr>
          <p:cNvSpPr/>
          <p:nvPr/>
        </p:nvSpPr>
        <p:spPr>
          <a:xfrm>
            <a:off x="9184889" y="2627970"/>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7" name="Rectangle: Rounded Corners 17">
            <a:extLst>
              <a:ext uri="{FF2B5EF4-FFF2-40B4-BE49-F238E27FC236}">
                <a16:creationId xmlns:a16="http://schemas.microsoft.com/office/drawing/2014/main" id="{6FFCD3DB-0E14-951D-3AE3-7A831BCCF3A0}"/>
              </a:ext>
            </a:extLst>
          </p:cNvPr>
          <p:cNvSpPr/>
          <p:nvPr/>
        </p:nvSpPr>
        <p:spPr>
          <a:xfrm>
            <a:off x="7222275" y="370963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a:t>
            </a:r>
          </a:p>
        </p:txBody>
      </p:sp>
      <p:sp>
        <p:nvSpPr>
          <p:cNvPr id="18" name="Rectangle: Rounded Corners 18">
            <a:extLst>
              <a:ext uri="{FF2B5EF4-FFF2-40B4-BE49-F238E27FC236}">
                <a16:creationId xmlns:a16="http://schemas.microsoft.com/office/drawing/2014/main" id="{92482084-6012-A86A-3786-AE7B0FD32F1D}"/>
              </a:ext>
            </a:extLst>
          </p:cNvPr>
          <p:cNvSpPr/>
          <p:nvPr/>
        </p:nvSpPr>
        <p:spPr>
          <a:xfrm>
            <a:off x="9062226" y="4824761"/>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Tree>
    <p:extLst>
      <p:ext uri="{BB962C8B-B14F-4D97-AF65-F5344CB8AC3E}">
        <p14:creationId xmlns:p14="http://schemas.microsoft.com/office/powerpoint/2010/main" val="30262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1018</Words>
  <Application>Microsoft Office PowerPoint</Application>
  <PresentationFormat>Widescreen</PresentationFormat>
  <Paragraphs>122</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宋体</vt:lpstr>
      <vt:lpstr>Arial</vt:lpstr>
      <vt:lpstr>Calibri</vt:lpstr>
      <vt:lpstr>Calibri Light</vt:lpstr>
      <vt:lpstr>Cambria</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19</cp:revision>
  <dcterms:created xsi:type="dcterms:W3CDTF">2024-11-17T08:04:14Z</dcterms:created>
  <dcterms:modified xsi:type="dcterms:W3CDTF">2025-05-05T15:47:50Z</dcterms:modified>
</cp:coreProperties>
</file>