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FEC7-BA08-409E-BBF9-DF4D418FB5E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B53D-6727-4899-B449-1B00D8AE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4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657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298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017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87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03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231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5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16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11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6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48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27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368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326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14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2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1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22DE-DBB2-4CAF-97BA-AC182AA83E5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grpSp>
        <p:nvGrpSpPr>
          <p:cNvPr id="6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7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3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9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25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1470;p39"/>
          <p:cNvSpPr txBox="1">
            <a:spLocks/>
          </p:cNvSpPr>
          <p:nvPr/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mtClean="0"/>
              <a:t>01</a:t>
            </a:r>
            <a:endParaRPr lang="en" dirty="0"/>
          </a:p>
        </p:txBody>
      </p:sp>
      <p:grpSp>
        <p:nvGrpSpPr>
          <p:cNvPr id="28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29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F096AD9-1D54-D22B-8561-446DC9A46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80505" y="2948825"/>
            <a:ext cx="5243833" cy="41950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F0BA819-9C35-F0D9-62A4-FCAA5D3EA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2871" y="2186321"/>
            <a:ext cx="815105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Google Shape;1483;p40"/>
          <p:cNvSpPr txBox="1">
            <a:spLocks/>
          </p:cNvSpPr>
          <p:nvPr/>
        </p:nvSpPr>
        <p:spPr>
          <a:xfrm>
            <a:off x="817760" y="302087"/>
            <a:ext cx="10272000" cy="85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200" b="1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 Nhận xét cách viết hoa tên cơ quan, tổ chức sau:</a:t>
            </a:r>
            <a:endParaRPr lang="vi-VN"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7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DCE45DE-55C2-A8DF-A0F9-48431BD83656}"/>
              </a:ext>
            </a:extLst>
          </p:cNvPr>
          <p:cNvSpPr txBox="1"/>
          <p:nvPr/>
        </p:nvSpPr>
        <p:spPr>
          <a:xfrm>
            <a:off x="924560" y="1930400"/>
            <a:ext cx="10566400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Uỷ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Trung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B60086-E75A-CF68-482C-099A1DEB3686}"/>
              </a:ext>
            </a:extLst>
          </p:cNvPr>
          <p:cNvCxnSpPr/>
          <p:nvPr/>
        </p:nvCxnSpPr>
        <p:spPr>
          <a:xfrm flipH="1">
            <a:off x="2794000" y="216408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836779-158E-570C-DC98-7E394494D739}"/>
              </a:ext>
            </a:extLst>
          </p:cNvPr>
          <p:cNvCxnSpPr/>
          <p:nvPr/>
        </p:nvCxnSpPr>
        <p:spPr>
          <a:xfrm flipH="1">
            <a:off x="8615680" y="21336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19A957-7438-4F8C-8710-8525EF7BCC03}"/>
              </a:ext>
            </a:extLst>
          </p:cNvPr>
          <p:cNvCxnSpPr/>
          <p:nvPr/>
        </p:nvCxnSpPr>
        <p:spPr>
          <a:xfrm flipH="1">
            <a:off x="2082800" y="30988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FCB22B-9AE6-1F15-B69F-D9A3E386D8F1}"/>
              </a:ext>
            </a:extLst>
          </p:cNvPr>
          <p:cNvCxnSpPr/>
          <p:nvPr/>
        </p:nvCxnSpPr>
        <p:spPr>
          <a:xfrm flipH="1">
            <a:off x="6614160" y="307848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46C95B-0E6E-0842-C9C4-5EDD1A295926}"/>
              </a:ext>
            </a:extLst>
          </p:cNvPr>
          <p:cNvCxnSpPr/>
          <p:nvPr/>
        </p:nvCxnSpPr>
        <p:spPr>
          <a:xfrm flipH="1">
            <a:off x="3606800" y="400304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76;p7">
            <a:extLst>
              <a:ext uri="{FF2B5EF4-FFF2-40B4-BE49-F238E27FC236}">
                <a16:creationId xmlns:a16="http://schemas.microsoft.com/office/drawing/2014/main" id="{936872EE-06A6-8E3B-F648-EBA934D499D4}"/>
              </a:ext>
            </a:extLst>
          </p:cNvPr>
          <p:cNvSpPr/>
          <p:nvPr/>
        </p:nvSpPr>
        <p:spPr>
          <a:xfrm>
            <a:off x="1239520" y="4988561"/>
            <a:ext cx="10068560" cy="1534160"/>
          </a:xfrm>
          <a:prstGeom prst="roundRect">
            <a:avLst>
              <a:gd name="adj" fmla="val 24168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Viết hoa chữ cái đầu của các từ ngữ chỉ loại hình cơ quan, tổ chức, chức năng, lĩnh vực hoạt động c</a:t>
            </a:r>
            <a:r>
              <a:rPr lang="en-US" sz="32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ủa</a:t>
            </a: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cơ quan, tổ chức.</a:t>
            </a:r>
            <a:endParaRPr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F2803A-3760-25A1-0F12-87BD6C96B5A9}"/>
              </a:ext>
            </a:extLst>
          </p:cNvPr>
          <p:cNvCxnSpPr/>
          <p:nvPr/>
        </p:nvCxnSpPr>
        <p:spPr>
          <a:xfrm flipH="1">
            <a:off x="6167120" y="398272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836779-158E-570C-DC98-7E394494D739}"/>
              </a:ext>
            </a:extLst>
          </p:cNvPr>
          <p:cNvCxnSpPr/>
          <p:nvPr/>
        </p:nvCxnSpPr>
        <p:spPr>
          <a:xfrm flipH="1">
            <a:off x="4930371" y="22860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836779-158E-570C-DC98-7E394494D739}"/>
              </a:ext>
            </a:extLst>
          </p:cNvPr>
          <p:cNvCxnSpPr/>
          <p:nvPr/>
        </p:nvCxnSpPr>
        <p:spPr>
          <a:xfrm flipH="1">
            <a:off x="3606800" y="30988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0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Google Shape;1483;p40"/>
          <p:cNvSpPr txBox="1">
            <a:spLocks/>
          </p:cNvSpPr>
          <p:nvPr/>
        </p:nvSpPr>
        <p:spPr>
          <a:xfrm>
            <a:off x="848240" y="149687"/>
            <a:ext cx="10272000" cy="143316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200" b="1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Trường hợp nào dưới đây viết hoa đúng tên cơ quan, tổ chức?</a:t>
            </a:r>
            <a:endParaRPr lang="vi-VN"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7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A70C658-7D5F-2213-EB1F-8D4DA8551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1" y="1820554"/>
            <a:ext cx="11562138" cy="4534526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DB6694BD-0533-229D-3571-A4D755F6F6E8}"/>
              </a:ext>
            </a:extLst>
          </p:cNvPr>
          <p:cNvSpPr/>
          <p:nvPr/>
        </p:nvSpPr>
        <p:spPr>
          <a:xfrm>
            <a:off x="1391920" y="3962400"/>
            <a:ext cx="5222240" cy="5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8">
            <a:extLst>
              <a:ext uri="{FF2B5EF4-FFF2-40B4-BE49-F238E27FC236}">
                <a16:creationId xmlns:a16="http://schemas.microsoft.com/office/drawing/2014/main" id="{8211F381-3BFB-A476-00A8-7046A68AAD2D}"/>
              </a:ext>
            </a:extLst>
          </p:cNvPr>
          <p:cNvSpPr/>
          <p:nvPr/>
        </p:nvSpPr>
        <p:spPr>
          <a:xfrm>
            <a:off x="7142480" y="4013200"/>
            <a:ext cx="3840480" cy="5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7A9BD"/>
              </a:solidFill>
              <a:latin typeface="Arial"/>
              <a:sym typeface="Arial"/>
            </a:endParaRPr>
          </a:p>
        </p:txBody>
      </p:sp>
      <p:grpSp>
        <p:nvGrpSpPr>
          <p:cNvPr id="5" name="Google Shape;1484;p40"/>
          <p:cNvGrpSpPr/>
          <p:nvPr/>
        </p:nvGrpSpPr>
        <p:grpSpPr>
          <a:xfrm rot="-899952">
            <a:off x="11450841" y="1440268"/>
            <a:ext cx="869111" cy="896773"/>
            <a:chOff x="3776725" y="489400"/>
            <a:chExt cx="484625" cy="500050"/>
          </a:xfrm>
        </p:grpSpPr>
        <p:sp>
          <p:nvSpPr>
            <p:cNvPr id="7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258;p7">
            <a:extLst>
              <a:ext uri="{FF2B5EF4-FFF2-40B4-BE49-F238E27FC236}">
                <a16:creationId xmlns:a16="http://schemas.microsoft.com/office/drawing/2014/main" id="{D24A7F49-184B-A4C4-4AE2-C7DB2ACC93D9}"/>
              </a:ext>
            </a:extLst>
          </p:cNvPr>
          <p:cNvGrpSpPr/>
          <p:nvPr/>
        </p:nvGrpSpPr>
        <p:grpSpPr>
          <a:xfrm>
            <a:off x="-254400" y="1"/>
            <a:ext cx="12700800" cy="6264769"/>
            <a:chOff x="-142896" y="-80425"/>
            <a:chExt cx="9525600" cy="5304300"/>
          </a:xfrm>
        </p:grpSpPr>
        <p:cxnSp>
          <p:nvCxnSpPr>
            <p:cNvPr id="13" name="Google Shape;259;p7">
              <a:extLst>
                <a:ext uri="{FF2B5EF4-FFF2-40B4-BE49-F238E27FC236}">
                  <a16:creationId xmlns:a16="http://schemas.microsoft.com/office/drawing/2014/main" id="{43EC9BBB-223D-AA2D-5913-451C01A05AC7}"/>
                </a:ext>
              </a:extLst>
            </p:cNvPr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260;p7">
              <a:extLst>
                <a:ext uri="{FF2B5EF4-FFF2-40B4-BE49-F238E27FC236}">
                  <a16:creationId xmlns:a16="http://schemas.microsoft.com/office/drawing/2014/main" id="{57A0317A-3DEB-23C6-84B7-C7982C8D5488}"/>
                </a:ext>
              </a:extLst>
            </p:cNvPr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261;p7">
              <a:extLst>
                <a:ext uri="{FF2B5EF4-FFF2-40B4-BE49-F238E27FC236}">
                  <a16:creationId xmlns:a16="http://schemas.microsoft.com/office/drawing/2014/main" id="{18CBAA0B-763D-5259-F445-A1F6D533E77B}"/>
                </a:ext>
              </a:extLst>
            </p:cNvPr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62;p7">
              <a:extLst>
                <a:ext uri="{FF2B5EF4-FFF2-40B4-BE49-F238E27FC236}">
                  <a16:creationId xmlns:a16="http://schemas.microsoft.com/office/drawing/2014/main" id="{695AA50F-D019-623A-463D-A3F4C5A11DE9}"/>
                </a:ext>
              </a:extLst>
            </p:cNvPr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63;p7">
              <a:extLst>
                <a:ext uri="{FF2B5EF4-FFF2-40B4-BE49-F238E27FC236}">
                  <a16:creationId xmlns:a16="http://schemas.microsoft.com/office/drawing/2014/main" id="{33CC43A9-8D01-81BF-6A8D-A84A9697E20B}"/>
                </a:ext>
              </a:extLst>
            </p:cNvPr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64;p7">
              <a:extLst>
                <a:ext uri="{FF2B5EF4-FFF2-40B4-BE49-F238E27FC236}">
                  <a16:creationId xmlns:a16="http://schemas.microsoft.com/office/drawing/2014/main" id="{89300879-2E20-20DF-2485-33AE2F9CA536}"/>
                </a:ext>
              </a:extLst>
            </p:cNvPr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65;p7">
              <a:extLst>
                <a:ext uri="{FF2B5EF4-FFF2-40B4-BE49-F238E27FC236}">
                  <a16:creationId xmlns:a16="http://schemas.microsoft.com/office/drawing/2014/main" id="{3FFF614E-BB25-9CCF-B7AC-2C6AE9896A9C}"/>
                </a:ext>
              </a:extLst>
            </p:cNvPr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66;p7">
              <a:extLst>
                <a:ext uri="{FF2B5EF4-FFF2-40B4-BE49-F238E27FC236}">
                  <a16:creationId xmlns:a16="http://schemas.microsoft.com/office/drawing/2014/main" id="{1A735C26-24F4-C465-CDB5-FDE620DB11AB}"/>
                </a:ext>
              </a:extLst>
            </p:cNvPr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67;p7">
              <a:extLst>
                <a:ext uri="{FF2B5EF4-FFF2-40B4-BE49-F238E27FC236}">
                  <a16:creationId xmlns:a16="http://schemas.microsoft.com/office/drawing/2014/main" id="{08B57707-50DE-0098-1875-4082922F7136}"/>
                </a:ext>
              </a:extLst>
            </p:cNvPr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68;p7">
              <a:extLst>
                <a:ext uri="{FF2B5EF4-FFF2-40B4-BE49-F238E27FC236}">
                  <a16:creationId xmlns:a16="http://schemas.microsoft.com/office/drawing/2014/main" id="{8EDEB378-A245-EC9D-10E7-AEC6E1902AF7}"/>
                </a:ext>
              </a:extLst>
            </p:cNvPr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69;p7">
              <a:extLst>
                <a:ext uri="{FF2B5EF4-FFF2-40B4-BE49-F238E27FC236}">
                  <a16:creationId xmlns:a16="http://schemas.microsoft.com/office/drawing/2014/main" id="{6D6A3016-054F-5702-A761-307D09BD57B5}"/>
                </a:ext>
              </a:extLst>
            </p:cNvPr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70;p7">
              <a:extLst>
                <a:ext uri="{FF2B5EF4-FFF2-40B4-BE49-F238E27FC236}">
                  <a16:creationId xmlns:a16="http://schemas.microsoft.com/office/drawing/2014/main" id="{7DF63F9D-E069-9B2A-9022-1AFFEA8571D5}"/>
                </a:ext>
              </a:extLst>
            </p:cNvPr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71;p7">
              <a:extLst>
                <a:ext uri="{FF2B5EF4-FFF2-40B4-BE49-F238E27FC236}">
                  <a16:creationId xmlns:a16="http://schemas.microsoft.com/office/drawing/2014/main" id="{52EF7B5C-BB5F-1913-83C2-4F4A29A5F5DE}"/>
                </a:ext>
              </a:extLst>
            </p:cNvPr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72;p7">
              <a:extLst>
                <a:ext uri="{FF2B5EF4-FFF2-40B4-BE49-F238E27FC236}">
                  <a16:creationId xmlns:a16="http://schemas.microsoft.com/office/drawing/2014/main" id="{62079F86-6F87-FAB8-0AF3-A42813A7B8D4}"/>
                </a:ext>
              </a:extLst>
            </p:cNvPr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3;p7">
              <a:extLst>
                <a:ext uri="{FF2B5EF4-FFF2-40B4-BE49-F238E27FC236}">
                  <a16:creationId xmlns:a16="http://schemas.microsoft.com/office/drawing/2014/main" id="{3744BE41-8B9E-FB4C-454E-D1A685256D57}"/>
                </a:ext>
              </a:extLst>
            </p:cNvPr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74;p7">
              <a:extLst>
                <a:ext uri="{FF2B5EF4-FFF2-40B4-BE49-F238E27FC236}">
                  <a16:creationId xmlns:a16="http://schemas.microsoft.com/office/drawing/2014/main" id="{E8830D10-BC1E-185B-586F-A2504D5D68F5}"/>
                </a:ext>
              </a:extLst>
            </p:cNvPr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553139" y="1889270"/>
            <a:ext cx="10864000" cy="4853503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276;p7">
            <a:extLst>
              <a:ext uri="{FF2B5EF4-FFF2-40B4-BE49-F238E27FC236}">
                <a16:creationId xmlns:a16="http://schemas.microsoft.com/office/drawing/2014/main" id="{6F4D846A-5776-7BFB-1524-2E828C35F298}"/>
              </a:ext>
            </a:extLst>
          </p:cNvPr>
          <p:cNvSpPr/>
          <p:nvPr/>
        </p:nvSpPr>
        <p:spPr>
          <a:xfrm>
            <a:off x="306606" y="173331"/>
            <a:ext cx="11357068" cy="1086509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1483;p40"/>
          <p:cNvSpPr txBox="1">
            <a:spLocks/>
          </p:cNvSpPr>
          <p:nvPr/>
        </p:nvSpPr>
        <p:spPr>
          <a:xfrm>
            <a:off x="356240" y="0"/>
            <a:ext cx="10272000" cy="85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Viết</a:t>
            </a:r>
            <a:endParaRPr lang="en-US" sz="60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7AE7BF8-FA1A-592E-1621-7FA20A89A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0885" y="2823585"/>
            <a:ext cx="5243833" cy="4195067"/>
          </a:xfrm>
          <a:prstGeom prst="rect">
            <a:avLst/>
          </a:prstGeom>
        </p:spPr>
      </p:pic>
      <p:sp>
        <p:nvSpPr>
          <p:cNvPr id="33" name="Speech Bubble: Rectangle with Corners Rounded 5">
            <a:extLst>
              <a:ext uri="{FF2B5EF4-FFF2-40B4-BE49-F238E27FC236}">
                <a16:creationId xmlns:a16="http://schemas.microsoft.com/office/drawing/2014/main" id="{4AF854DA-1396-4DA1-AEAD-B4E6DADE5AEE}"/>
              </a:ext>
            </a:extLst>
          </p:cNvPr>
          <p:cNvSpPr/>
          <p:nvPr/>
        </p:nvSpPr>
        <p:spPr>
          <a:xfrm>
            <a:off x="4643538" y="2242787"/>
            <a:ext cx="6268301" cy="2552733"/>
          </a:xfrm>
          <a:prstGeom prst="wedgeRoundRectCallout">
            <a:avLst>
              <a:gd name="adj1" fmla="val -62338"/>
              <a:gd name="adj2" fmla="val 20089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a. Tên tổ chức Đội của trường em.</a:t>
            </a:r>
          </a:p>
          <a:p>
            <a:pPr algn="just" defTabSz="1219170">
              <a:buClr>
                <a:srgbClr val="000000"/>
              </a:buClr>
            </a:pP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b. Tên một cơ quan hoặc tổ chức mà em biết.</a:t>
            </a:r>
            <a:endParaRPr lang="en-US" sz="36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59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7A9B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416560" y="842790"/>
            <a:ext cx="11338560" cy="545641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4E03E-F53B-E36E-576A-DBF10E387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83" b="90000" l="5889" r="92889">
                        <a14:foregroundMark x1="39444" y1="10543" x2="56889" y2="5652"/>
                        <a14:foregroundMark x1="56889" y1="5652" x2="59889" y2="6630"/>
                        <a14:foregroundMark x1="52556" y1="6413" x2="52778" y2="4783"/>
                        <a14:foregroundMark x1="42556" y1="60326" x2="54556" y2="55652"/>
                        <a14:foregroundMark x1="54556" y1="55652" x2="61222" y2="50652"/>
                        <a14:foregroundMark x1="5889" y1="74674" x2="22556" y2="58043"/>
                        <a14:foregroundMark x1="22556" y1="58043" x2="22556" y2="58043"/>
                        <a14:foregroundMark x1="90333" y1="67609" x2="92889" y2="72717"/>
                        <a14:foregroundMark x1="74111" y1="70326" x2="76667" y2="73152"/>
                        <a14:foregroundMark x1="50667" y1="25870" x2="55889" y2="28913"/>
                        <a14:foregroundMark x1="35667" y1="24022" x2="36667" y2="24022"/>
                        <a14:foregroundMark x1="41778" y1="20652" x2="39667" y2="279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4903" y="966531"/>
            <a:ext cx="2703325" cy="2763400"/>
          </a:xfrm>
          <a:prstGeom prst="rect">
            <a:avLst/>
          </a:prstGeom>
        </p:spPr>
      </p:pic>
      <p:sp>
        <p:nvSpPr>
          <p:cNvPr id="8" name="Google Shape;276;p7">
            <a:extLst>
              <a:ext uri="{FF2B5EF4-FFF2-40B4-BE49-F238E27FC236}">
                <a16:creationId xmlns:a16="http://schemas.microsoft.com/office/drawing/2014/main" id="{0DAC71D3-1B13-F1A0-2022-D5B16363CCF1}"/>
              </a:ext>
            </a:extLst>
          </p:cNvPr>
          <p:cNvSpPr/>
          <p:nvPr/>
        </p:nvSpPr>
        <p:spPr>
          <a:xfrm>
            <a:off x="944880" y="1822525"/>
            <a:ext cx="7914640" cy="3562275"/>
          </a:xfrm>
          <a:prstGeom prst="roundRect">
            <a:avLst>
              <a:gd name="adj" fmla="val 24331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</a:t>
            </a:r>
            <a:r>
              <a:rPr lang="vi-VN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Tên tổ chức Đội của trường em: </a:t>
            </a:r>
            <a:endParaRPr lang="en-US" sz="36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Liên đội Tiểu </a:t>
            </a:r>
            <a:r>
              <a:rPr lang="vi-VN" sz="3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học </a:t>
            </a:r>
            <a:r>
              <a:rPr lang="vi-VN" sz="3600" kern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Tiên Minh.</a:t>
            </a:r>
            <a:endParaRPr lang="vi-VN" sz="36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Tên cơ quan, tổ chức em biết: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Ủy ban nhân </a:t>
            </a:r>
            <a:r>
              <a:rPr lang="vi-VN" sz="3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dân </a:t>
            </a:r>
            <a:r>
              <a:rPr lang="vi-VN" sz="3600" kern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xã Tiên Minh</a:t>
            </a:r>
            <a:endParaRPr lang="vi-VN" sz="36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Bộ Tài nguyên và Môi trường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Sở Giáo dục và Đào tạo;…</a:t>
            </a:r>
          </a:p>
        </p:txBody>
      </p:sp>
    </p:spTree>
    <p:extLst>
      <p:ext uri="{BB962C8B-B14F-4D97-AF65-F5344CB8AC3E}">
        <p14:creationId xmlns:p14="http://schemas.microsoft.com/office/powerpoint/2010/main" val="4037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grpSp>
        <p:nvGrpSpPr>
          <p:cNvPr id="4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5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2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8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24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1470;p39"/>
          <p:cNvSpPr txBox="1">
            <a:spLocks/>
          </p:cNvSpPr>
          <p:nvPr/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mtClean="0"/>
              <a:t>03</a:t>
            </a:r>
            <a:endParaRPr lang="en" dirty="0"/>
          </a:p>
        </p:txBody>
      </p:sp>
      <p:grpSp>
        <p:nvGrpSpPr>
          <p:cNvPr id="27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28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6825CF7-0B72-8594-776A-F4261AFBB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150" y="2166001"/>
            <a:ext cx="779746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7A9BD"/>
              </a:solidFill>
              <a:latin typeface="Arial"/>
              <a:sym typeface="Arial"/>
            </a:endParaRPr>
          </a:p>
        </p:txBody>
      </p:sp>
      <p:grpSp>
        <p:nvGrpSpPr>
          <p:cNvPr id="5" name="Google Shape;1484;p40"/>
          <p:cNvGrpSpPr/>
          <p:nvPr/>
        </p:nvGrpSpPr>
        <p:grpSpPr>
          <a:xfrm rot="-899952">
            <a:off x="11450841" y="1440268"/>
            <a:ext cx="869111" cy="896773"/>
            <a:chOff x="3776725" y="489400"/>
            <a:chExt cx="484625" cy="500050"/>
          </a:xfrm>
        </p:grpSpPr>
        <p:sp>
          <p:nvSpPr>
            <p:cNvPr id="7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258;p7">
            <a:extLst>
              <a:ext uri="{FF2B5EF4-FFF2-40B4-BE49-F238E27FC236}">
                <a16:creationId xmlns:a16="http://schemas.microsoft.com/office/drawing/2014/main" id="{D24A7F49-184B-A4C4-4AE2-C7DB2ACC93D9}"/>
              </a:ext>
            </a:extLst>
          </p:cNvPr>
          <p:cNvGrpSpPr/>
          <p:nvPr/>
        </p:nvGrpSpPr>
        <p:grpSpPr>
          <a:xfrm>
            <a:off x="-254400" y="1"/>
            <a:ext cx="12700800" cy="6264769"/>
            <a:chOff x="-142896" y="-80425"/>
            <a:chExt cx="9525600" cy="5304300"/>
          </a:xfrm>
        </p:grpSpPr>
        <p:cxnSp>
          <p:nvCxnSpPr>
            <p:cNvPr id="13" name="Google Shape;259;p7">
              <a:extLst>
                <a:ext uri="{FF2B5EF4-FFF2-40B4-BE49-F238E27FC236}">
                  <a16:creationId xmlns:a16="http://schemas.microsoft.com/office/drawing/2014/main" id="{43EC9BBB-223D-AA2D-5913-451C01A05AC7}"/>
                </a:ext>
              </a:extLst>
            </p:cNvPr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260;p7">
              <a:extLst>
                <a:ext uri="{FF2B5EF4-FFF2-40B4-BE49-F238E27FC236}">
                  <a16:creationId xmlns:a16="http://schemas.microsoft.com/office/drawing/2014/main" id="{57A0317A-3DEB-23C6-84B7-C7982C8D5488}"/>
                </a:ext>
              </a:extLst>
            </p:cNvPr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261;p7">
              <a:extLst>
                <a:ext uri="{FF2B5EF4-FFF2-40B4-BE49-F238E27FC236}">
                  <a16:creationId xmlns:a16="http://schemas.microsoft.com/office/drawing/2014/main" id="{18CBAA0B-763D-5259-F445-A1F6D533E77B}"/>
                </a:ext>
              </a:extLst>
            </p:cNvPr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62;p7">
              <a:extLst>
                <a:ext uri="{FF2B5EF4-FFF2-40B4-BE49-F238E27FC236}">
                  <a16:creationId xmlns:a16="http://schemas.microsoft.com/office/drawing/2014/main" id="{695AA50F-D019-623A-463D-A3F4C5A11DE9}"/>
                </a:ext>
              </a:extLst>
            </p:cNvPr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63;p7">
              <a:extLst>
                <a:ext uri="{FF2B5EF4-FFF2-40B4-BE49-F238E27FC236}">
                  <a16:creationId xmlns:a16="http://schemas.microsoft.com/office/drawing/2014/main" id="{33CC43A9-8D01-81BF-6A8D-A84A9697E20B}"/>
                </a:ext>
              </a:extLst>
            </p:cNvPr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64;p7">
              <a:extLst>
                <a:ext uri="{FF2B5EF4-FFF2-40B4-BE49-F238E27FC236}">
                  <a16:creationId xmlns:a16="http://schemas.microsoft.com/office/drawing/2014/main" id="{89300879-2E20-20DF-2485-33AE2F9CA536}"/>
                </a:ext>
              </a:extLst>
            </p:cNvPr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65;p7">
              <a:extLst>
                <a:ext uri="{FF2B5EF4-FFF2-40B4-BE49-F238E27FC236}">
                  <a16:creationId xmlns:a16="http://schemas.microsoft.com/office/drawing/2014/main" id="{3FFF614E-BB25-9CCF-B7AC-2C6AE9896A9C}"/>
                </a:ext>
              </a:extLst>
            </p:cNvPr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66;p7">
              <a:extLst>
                <a:ext uri="{FF2B5EF4-FFF2-40B4-BE49-F238E27FC236}">
                  <a16:creationId xmlns:a16="http://schemas.microsoft.com/office/drawing/2014/main" id="{1A735C26-24F4-C465-CDB5-FDE620DB11AB}"/>
                </a:ext>
              </a:extLst>
            </p:cNvPr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67;p7">
              <a:extLst>
                <a:ext uri="{FF2B5EF4-FFF2-40B4-BE49-F238E27FC236}">
                  <a16:creationId xmlns:a16="http://schemas.microsoft.com/office/drawing/2014/main" id="{08B57707-50DE-0098-1875-4082922F7136}"/>
                </a:ext>
              </a:extLst>
            </p:cNvPr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68;p7">
              <a:extLst>
                <a:ext uri="{FF2B5EF4-FFF2-40B4-BE49-F238E27FC236}">
                  <a16:creationId xmlns:a16="http://schemas.microsoft.com/office/drawing/2014/main" id="{8EDEB378-A245-EC9D-10E7-AEC6E1902AF7}"/>
                </a:ext>
              </a:extLst>
            </p:cNvPr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69;p7">
              <a:extLst>
                <a:ext uri="{FF2B5EF4-FFF2-40B4-BE49-F238E27FC236}">
                  <a16:creationId xmlns:a16="http://schemas.microsoft.com/office/drawing/2014/main" id="{6D6A3016-054F-5702-A761-307D09BD57B5}"/>
                </a:ext>
              </a:extLst>
            </p:cNvPr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70;p7">
              <a:extLst>
                <a:ext uri="{FF2B5EF4-FFF2-40B4-BE49-F238E27FC236}">
                  <a16:creationId xmlns:a16="http://schemas.microsoft.com/office/drawing/2014/main" id="{7DF63F9D-E069-9B2A-9022-1AFFEA8571D5}"/>
                </a:ext>
              </a:extLst>
            </p:cNvPr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71;p7">
              <a:extLst>
                <a:ext uri="{FF2B5EF4-FFF2-40B4-BE49-F238E27FC236}">
                  <a16:creationId xmlns:a16="http://schemas.microsoft.com/office/drawing/2014/main" id="{52EF7B5C-BB5F-1913-83C2-4F4A29A5F5DE}"/>
                </a:ext>
              </a:extLst>
            </p:cNvPr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72;p7">
              <a:extLst>
                <a:ext uri="{FF2B5EF4-FFF2-40B4-BE49-F238E27FC236}">
                  <a16:creationId xmlns:a16="http://schemas.microsoft.com/office/drawing/2014/main" id="{62079F86-6F87-FAB8-0AF3-A42813A7B8D4}"/>
                </a:ext>
              </a:extLst>
            </p:cNvPr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3;p7">
              <a:extLst>
                <a:ext uri="{FF2B5EF4-FFF2-40B4-BE49-F238E27FC236}">
                  <a16:creationId xmlns:a16="http://schemas.microsoft.com/office/drawing/2014/main" id="{3744BE41-8B9E-FB4C-454E-D1A685256D57}"/>
                </a:ext>
              </a:extLst>
            </p:cNvPr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74;p7">
              <a:extLst>
                <a:ext uri="{FF2B5EF4-FFF2-40B4-BE49-F238E27FC236}">
                  <a16:creationId xmlns:a16="http://schemas.microsoft.com/office/drawing/2014/main" id="{E8830D10-BC1E-185B-586F-A2504D5D68F5}"/>
                </a:ext>
              </a:extLst>
            </p:cNvPr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553139" y="393645"/>
            <a:ext cx="10864000" cy="634912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7AE7BF8-FA1A-592E-1621-7FA20A89A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14754" y="2997291"/>
            <a:ext cx="5243833" cy="4195067"/>
          </a:xfrm>
          <a:prstGeom prst="rect">
            <a:avLst/>
          </a:prstGeom>
        </p:spPr>
      </p:pic>
      <p:sp>
        <p:nvSpPr>
          <p:cNvPr id="31" name="Speech Bubble: Rectangle with Corners Rounded 5">
            <a:extLst>
              <a:ext uri="{FF2B5EF4-FFF2-40B4-BE49-F238E27FC236}">
                <a16:creationId xmlns:a16="http://schemas.microsoft.com/office/drawing/2014/main" id="{4AF854DA-1396-4DA1-AEAD-B4E6DADE5AEE}"/>
              </a:ext>
            </a:extLst>
          </p:cNvPr>
          <p:cNvSpPr/>
          <p:nvPr/>
        </p:nvSpPr>
        <p:spPr>
          <a:xfrm>
            <a:off x="3982721" y="2214880"/>
            <a:ext cx="7599679" cy="4267199"/>
          </a:xfrm>
          <a:prstGeom prst="wedgeRoundRectCallout">
            <a:avLst>
              <a:gd name="adj1" fmla="val -61536"/>
              <a:gd name="adj2" fmla="val -1790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Chuẩn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bị một số tên cơ quan, tổ chức (có cách viết, cách viết sai)</a:t>
            </a: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Chia lớp thành 2 nhóm, </a:t>
            </a:r>
            <a:endParaRPr lang="en-US" sz="32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Các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nhóm cùng nhau tìm những tên cơ quan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tổ chức đúng có trong hộp đưa lên dán trên bảng.</a:t>
            </a:r>
            <a:endParaRPr lang="en-US" sz="32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Đội nào tìm được nhiều hơn và đúng sẽ thắng cuộc.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7BCA531-9677-5232-D4F5-8546A7277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614" y="568903"/>
            <a:ext cx="10553091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4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5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1" name="Google Shape;16017;p60"/>
          <p:cNvSpPr txBox="1">
            <a:spLocks/>
          </p:cNvSpPr>
          <p:nvPr/>
        </p:nvSpPr>
        <p:spPr>
          <a:xfrm>
            <a:off x="2840343" y="1127272"/>
            <a:ext cx="6242013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Cambria" panose="02040503050406030204" pitchFamily="18" charset="0"/>
                <a:ea typeface="Cambria" panose="02040503050406030204" pitchFamily="18" charset="0"/>
              </a:rPr>
              <a:t>1. Quy tắc viết hoa nào đúng?</a:t>
            </a:r>
            <a:endParaRPr 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" name="B">
            <a:extLst>
              <a:ext uri="{FF2B5EF4-FFF2-40B4-BE49-F238E27FC236}">
                <a16:creationId xmlns:a16="http://schemas.microsoft.com/office/drawing/2014/main" id="{1C34FE59-4D7C-4E87-1FCF-03EC916AF5BC}"/>
              </a:ext>
            </a:extLst>
          </p:cNvPr>
          <p:cNvGrpSpPr/>
          <p:nvPr/>
        </p:nvGrpSpPr>
        <p:grpSpPr>
          <a:xfrm flipH="1">
            <a:off x="6300892" y="2911503"/>
            <a:ext cx="4890021" cy="1217715"/>
            <a:chOff x="1783594" y="620894"/>
            <a:chExt cx="5498525" cy="2832356"/>
          </a:xfrm>
        </p:grpSpPr>
        <p:sp>
          <p:nvSpPr>
            <p:cNvPr id="13" name="Google Shape;15618;p50">
              <a:extLst>
                <a:ext uri="{FF2B5EF4-FFF2-40B4-BE49-F238E27FC236}">
                  <a16:creationId xmlns:a16="http://schemas.microsoft.com/office/drawing/2014/main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B.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15619;p50">
              <a:extLst>
                <a:ext uri="{FF2B5EF4-FFF2-40B4-BE49-F238E27FC236}">
                  <a16:creationId xmlns:a16="http://schemas.microsoft.com/office/drawing/2014/main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" name="Google Shape;15620;p50">
              <a:extLst>
                <a:ext uri="{FF2B5EF4-FFF2-40B4-BE49-F238E27FC236}">
                  <a16:creationId xmlns:a16="http://schemas.microsoft.com/office/drawing/2014/main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" name="Google Shape;15621;p50">
              <a:extLst>
                <a:ext uri="{FF2B5EF4-FFF2-40B4-BE49-F238E27FC236}">
                  <a16:creationId xmlns:a16="http://schemas.microsoft.com/office/drawing/2014/main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" name="Google Shape;15622;p50">
              <a:extLst>
                <a:ext uri="{FF2B5EF4-FFF2-40B4-BE49-F238E27FC236}">
                  <a16:creationId xmlns:a16="http://schemas.microsoft.com/office/drawing/2014/main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918892" y="2911503"/>
            <a:ext cx="4890021" cy="1217715"/>
            <a:chOff x="1783594" y="620894"/>
            <a:chExt cx="5498525" cy="2832356"/>
          </a:xfrm>
        </p:grpSpPr>
        <p:sp>
          <p:nvSpPr>
            <p:cNvPr id="19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A.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endParaRPr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" name="C">
            <a:extLst>
              <a:ext uri="{FF2B5EF4-FFF2-40B4-BE49-F238E27FC236}">
                <a16:creationId xmlns:a16="http://schemas.microsoft.com/office/drawing/2014/main" id="{C4976ED9-D42B-A475-F187-83FCD3CAA792}"/>
              </a:ext>
            </a:extLst>
          </p:cNvPr>
          <p:cNvGrpSpPr/>
          <p:nvPr/>
        </p:nvGrpSpPr>
        <p:grpSpPr>
          <a:xfrm>
            <a:off x="905194" y="4440484"/>
            <a:ext cx="4890021" cy="1290244"/>
            <a:chOff x="678895" y="3330363"/>
            <a:chExt cx="3667516" cy="967683"/>
          </a:xfrm>
        </p:grpSpPr>
        <p:grpSp>
          <p:nvGrpSpPr>
            <p:cNvPr id="25" name="Google Shape;15623;p50">
              <a:extLst>
                <a:ext uri="{FF2B5EF4-FFF2-40B4-BE49-F238E27FC236}">
                  <a16:creationId xmlns:a16="http://schemas.microsoft.com/office/drawing/2014/main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27" name="Google Shape;15624;p50">
                <a:extLst>
                  <a:ext uri="{FF2B5EF4-FFF2-40B4-BE49-F238E27FC236}">
                    <a16:creationId xmlns:a16="http://schemas.microsoft.com/office/drawing/2014/main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8" name="Google Shape;15625;p50">
                <a:extLst>
                  <a:ext uri="{FF2B5EF4-FFF2-40B4-BE49-F238E27FC236}">
                    <a16:creationId xmlns:a16="http://schemas.microsoft.com/office/drawing/2014/main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9" name="Google Shape;15626;p50">
                <a:extLst>
                  <a:ext uri="{FF2B5EF4-FFF2-40B4-BE49-F238E27FC236}">
                    <a16:creationId xmlns:a16="http://schemas.microsoft.com/office/drawing/2014/main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" name="Google Shape;15627;p50">
                <a:extLst>
                  <a:ext uri="{FF2B5EF4-FFF2-40B4-BE49-F238E27FC236}">
                    <a16:creationId xmlns:a16="http://schemas.microsoft.com/office/drawing/2014/main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1" name="Google Shape;15628;p50">
                <a:extLst>
                  <a:ext uri="{FF2B5EF4-FFF2-40B4-BE49-F238E27FC236}">
                    <a16:creationId xmlns:a16="http://schemas.microsoft.com/office/drawing/2014/main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448F03-B5D3-C5A3-EA4F-6A2CF876009D}"/>
                </a:ext>
              </a:extLst>
            </p:cNvPr>
            <p:cNvSpPr txBox="1"/>
            <p:nvPr/>
          </p:nvSpPr>
          <p:spPr>
            <a:xfrm>
              <a:off x="1533139" y="3330363"/>
              <a:ext cx="195871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lang="en-US"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32" name="D">
            <a:extLst>
              <a:ext uri="{FF2B5EF4-FFF2-40B4-BE49-F238E27FC236}">
                <a16:creationId xmlns:a16="http://schemas.microsoft.com/office/drawing/2014/main" id="{5E605DAB-1186-9BEC-0F61-A8F086897185}"/>
              </a:ext>
            </a:extLst>
          </p:cNvPr>
          <p:cNvGrpSpPr/>
          <p:nvPr/>
        </p:nvGrpSpPr>
        <p:grpSpPr>
          <a:xfrm>
            <a:off x="6287194" y="4498106"/>
            <a:ext cx="4890021" cy="1232623"/>
            <a:chOff x="4715395" y="3373579"/>
            <a:chExt cx="3667516" cy="924467"/>
          </a:xfrm>
        </p:grpSpPr>
        <p:grpSp>
          <p:nvGrpSpPr>
            <p:cNvPr id="33" name="Google Shape;15617;p50">
              <a:extLst>
                <a:ext uri="{FF2B5EF4-FFF2-40B4-BE49-F238E27FC236}">
                  <a16:creationId xmlns:a16="http://schemas.microsoft.com/office/drawing/2014/main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35" name="Google Shape;15618;p50">
                <a:extLst>
                  <a:ext uri="{FF2B5EF4-FFF2-40B4-BE49-F238E27FC236}">
                    <a16:creationId xmlns:a16="http://schemas.microsoft.com/office/drawing/2014/main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6" name="Google Shape;15619;p50">
                <a:extLst>
                  <a:ext uri="{FF2B5EF4-FFF2-40B4-BE49-F238E27FC236}">
                    <a16:creationId xmlns:a16="http://schemas.microsoft.com/office/drawing/2014/main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" name="Google Shape;15620;p50">
                <a:extLst>
                  <a:ext uri="{FF2B5EF4-FFF2-40B4-BE49-F238E27FC236}">
                    <a16:creationId xmlns:a16="http://schemas.microsoft.com/office/drawing/2014/main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" name="Google Shape;15621;p50">
                <a:extLst>
                  <a:ext uri="{FF2B5EF4-FFF2-40B4-BE49-F238E27FC236}">
                    <a16:creationId xmlns:a16="http://schemas.microsoft.com/office/drawing/2014/main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Google Shape;15622;p50">
                <a:extLst>
                  <a:ext uri="{FF2B5EF4-FFF2-40B4-BE49-F238E27FC236}">
                    <a16:creationId xmlns:a16="http://schemas.microsoft.com/office/drawing/2014/main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4979DC-8EDB-C265-9D11-E52D67B6647A}"/>
                </a:ext>
              </a:extLst>
            </p:cNvPr>
            <p:cNvSpPr txBox="1"/>
            <p:nvPr/>
          </p:nvSpPr>
          <p:spPr>
            <a:xfrm>
              <a:off x="5538162" y="3373579"/>
              <a:ext cx="199598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D.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lang="en-US"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40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378" b="56398"/>
          <a:stretch/>
        </p:blipFill>
        <p:spPr>
          <a:xfrm>
            <a:off x="4576939" y="3082120"/>
            <a:ext cx="1519061" cy="1058363"/>
          </a:xfrm>
          <a:prstGeom prst="rect">
            <a:avLst/>
          </a:prstGeom>
        </p:spPr>
      </p:pic>
      <p:pic>
        <p:nvPicPr>
          <p:cNvPr id="41" name="2">
            <a:extLst>
              <a:ext uri="{FF2B5EF4-FFF2-40B4-BE49-F238E27FC236}">
                <a16:creationId xmlns:a16="http://schemas.microsoft.com/office/drawing/2014/main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52" t="3500" r="5426" b="52898"/>
          <a:stretch/>
        </p:blipFill>
        <p:spPr>
          <a:xfrm>
            <a:off x="9802062" y="3055024"/>
            <a:ext cx="1596841" cy="1112555"/>
          </a:xfrm>
          <a:prstGeom prst="rect">
            <a:avLst/>
          </a:prstGeom>
        </p:spPr>
      </p:pic>
      <p:pic>
        <p:nvPicPr>
          <p:cNvPr id="42" name="4">
            <a:extLst>
              <a:ext uri="{FF2B5EF4-FFF2-40B4-BE49-F238E27FC236}">
                <a16:creationId xmlns:a16="http://schemas.microsoft.com/office/drawing/2014/main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43" name="3">
            <a:extLst>
              <a:ext uri="{FF2B5EF4-FFF2-40B4-BE49-F238E27FC236}">
                <a16:creationId xmlns:a16="http://schemas.microsoft.com/office/drawing/2014/main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52" t="3500" r="5426" b="52898"/>
          <a:stretch/>
        </p:blipFill>
        <p:spPr>
          <a:xfrm>
            <a:off x="4414074" y="4631751"/>
            <a:ext cx="1596841" cy="1112555"/>
          </a:xfrm>
          <a:prstGeom prst="rect">
            <a:avLst/>
          </a:prstGeom>
        </p:spPr>
      </p:pic>
      <p:pic>
        <p:nvPicPr>
          <p:cNvPr id="44" name="Picture 43">
            <a:hlinkClick r:id="rId5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9396" y="89376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4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5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1" name="Google Shape;16017;p60"/>
          <p:cNvSpPr txBox="1">
            <a:spLocks/>
          </p:cNvSpPr>
          <p:nvPr/>
        </p:nvSpPr>
        <p:spPr>
          <a:xfrm>
            <a:off x="2840343" y="1127272"/>
            <a:ext cx="6242013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Cambria" panose="02040503050406030204" pitchFamily="18" charset="0"/>
                <a:ea typeface="Cambria" panose="02040503050406030204" pitchFamily="18" charset="0"/>
              </a:rPr>
              <a:t>2. Quy tắc viết tên tổ chức nào đúng?</a:t>
            </a:r>
            <a:endParaRPr 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" name="B">
            <a:extLst>
              <a:ext uri="{FF2B5EF4-FFF2-40B4-BE49-F238E27FC236}">
                <a16:creationId xmlns:a16="http://schemas.microsoft.com/office/drawing/2014/main" id="{1C34FE59-4D7C-4E87-1FCF-03EC916AF5BC}"/>
              </a:ext>
            </a:extLst>
          </p:cNvPr>
          <p:cNvGrpSpPr/>
          <p:nvPr/>
        </p:nvGrpSpPr>
        <p:grpSpPr>
          <a:xfrm flipH="1">
            <a:off x="870878" y="2804495"/>
            <a:ext cx="4890021" cy="1217715"/>
            <a:chOff x="1783594" y="620894"/>
            <a:chExt cx="5498525" cy="2832356"/>
          </a:xfrm>
        </p:grpSpPr>
        <p:sp>
          <p:nvSpPr>
            <p:cNvPr id="13" name="Google Shape;15618;p50">
              <a:extLst>
                <a:ext uri="{FF2B5EF4-FFF2-40B4-BE49-F238E27FC236}">
                  <a16:creationId xmlns:a16="http://schemas.microsoft.com/office/drawing/2014/main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5619;p50">
              <a:extLst>
                <a:ext uri="{FF2B5EF4-FFF2-40B4-BE49-F238E27FC236}">
                  <a16:creationId xmlns:a16="http://schemas.microsoft.com/office/drawing/2014/main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" name="Google Shape;15620;p50">
              <a:extLst>
                <a:ext uri="{FF2B5EF4-FFF2-40B4-BE49-F238E27FC236}">
                  <a16:creationId xmlns:a16="http://schemas.microsoft.com/office/drawing/2014/main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" name="Google Shape;15621;p50">
              <a:extLst>
                <a:ext uri="{FF2B5EF4-FFF2-40B4-BE49-F238E27FC236}">
                  <a16:creationId xmlns:a16="http://schemas.microsoft.com/office/drawing/2014/main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" name="Google Shape;15622;p50">
              <a:extLst>
                <a:ext uri="{FF2B5EF4-FFF2-40B4-BE49-F238E27FC236}">
                  <a16:creationId xmlns:a16="http://schemas.microsoft.com/office/drawing/2014/main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6255154" y="2895108"/>
            <a:ext cx="4890021" cy="1217715"/>
            <a:chOff x="1783594" y="620894"/>
            <a:chExt cx="5498525" cy="2832356"/>
          </a:xfrm>
        </p:grpSpPr>
        <p:sp>
          <p:nvSpPr>
            <p:cNvPr id="19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" name="C">
            <a:extLst>
              <a:ext uri="{FF2B5EF4-FFF2-40B4-BE49-F238E27FC236}">
                <a16:creationId xmlns:a16="http://schemas.microsoft.com/office/drawing/2014/main" id="{C4976ED9-D42B-A475-F187-83FCD3CAA792}"/>
              </a:ext>
            </a:extLst>
          </p:cNvPr>
          <p:cNvGrpSpPr/>
          <p:nvPr/>
        </p:nvGrpSpPr>
        <p:grpSpPr>
          <a:xfrm>
            <a:off x="905194" y="4513014"/>
            <a:ext cx="4890021" cy="1217715"/>
            <a:chOff x="678895" y="3384760"/>
            <a:chExt cx="3667516" cy="913286"/>
          </a:xfrm>
        </p:grpSpPr>
        <p:grpSp>
          <p:nvGrpSpPr>
            <p:cNvPr id="25" name="Google Shape;15623;p50">
              <a:extLst>
                <a:ext uri="{FF2B5EF4-FFF2-40B4-BE49-F238E27FC236}">
                  <a16:creationId xmlns:a16="http://schemas.microsoft.com/office/drawing/2014/main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27" name="Google Shape;15624;p50">
                <a:extLst>
                  <a:ext uri="{FF2B5EF4-FFF2-40B4-BE49-F238E27FC236}">
                    <a16:creationId xmlns:a16="http://schemas.microsoft.com/office/drawing/2014/main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8" name="Google Shape;15625;p50">
                <a:extLst>
                  <a:ext uri="{FF2B5EF4-FFF2-40B4-BE49-F238E27FC236}">
                    <a16:creationId xmlns:a16="http://schemas.microsoft.com/office/drawing/2014/main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9" name="Google Shape;15626;p50">
                <a:extLst>
                  <a:ext uri="{FF2B5EF4-FFF2-40B4-BE49-F238E27FC236}">
                    <a16:creationId xmlns:a16="http://schemas.microsoft.com/office/drawing/2014/main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" name="Google Shape;15627;p50">
                <a:extLst>
                  <a:ext uri="{FF2B5EF4-FFF2-40B4-BE49-F238E27FC236}">
                    <a16:creationId xmlns:a16="http://schemas.microsoft.com/office/drawing/2014/main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1" name="Google Shape;15628;p50">
                <a:extLst>
                  <a:ext uri="{FF2B5EF4-FFF2-40B4-BE49-F238E27FC236}">
                    <a16:creationId xmlns:a16="http://schemas.microsoft.com/office/drawing/2014/main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448F03-B5D3-C5A3-EA4F-6A2CF876009D}"/>
                </a:ext>
              </a:extLst>
            </p:cNvPr>
            <p:cNvSpPr txBox="1"/>
            <p:nvPr/>
          </p:nvSpPr>
          <p:spPr>
            <a:xfrm>
              <a:off x="985837" y="3422696"/>
              <a:ext cx="2674517" cy="80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D">
            <a:extLst>
              <a:ext uri="{FF2B5EF4-FFF2-40B4-BE49-F238E27FC236}">
                <a16:creationId xmlns:a16="http://schemas.microsoft.com/office/drawing/2014/main" id="{5E605DAB-1186-9BEC-0F61-A8F086897185}"/>
              </a:ext>
            </a:extLst>
          </p:cNvPr>
          <p:cNvGrpSpPr/>
          <p:nvPr/>
        </p:nvGrpSpPr>
        <p:grpSpPr>
          <a:xfrm>
            <a:off x="6287194" y="4511356"/>
            <a:ext cx="4890021" cy="1219374"/>
            <a:chOff x="4715395" y="3383516"/>
            <a:chExt cx="3667516" cy="914530"/>
          </a:xfrm>
        </p:grpSpPr>
        <p:grpSp>
          <p:nvGrpSpPr>
            <p:cNvPr id="33" name="Google Shape;15617;p50">
              <a:extLst>
                <a:ext uri="{FF2B5EF4-FFF2-40B4-BE49-F238E27FC236}">
                  <a16:creationId xmlns:a16="http://schemas.microsoft.com/office/drawing/2014/main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35" name="Google Shape;15618;p50">
                <a:extLst>
                  <a:ext uri="{FF2B5EF4-FFF2-40B4-BE49-F238E27FC236}">
                    <a16:creationId xmlns:a16="http://schemas.microsoft.com/office/drawing/2014/main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6" name="Google Shape;15619;p50">
                <a:extLst>
                  <a:ext uri="{FF2B5EF4-FFF2-40B4-BE49-F238E27FC236}">
                    <a16:creationId xmlns:a16="http://schemas.microsoft.com/office/drawing/2014/main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" name="Google Shape;15620;p50">
                <a:extLst>
                  <a:ext uri="{FF2B5EF4-FFF2-40B4-BE49-F238E27FC236}">
                    <a16:creationId xmlns:a16="http://schemas.microsoft.com/office/drawing/2014/main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" name="Google Shape;15621;p50">
                <a:extLst>
                  <a:ext uri="{FF2B5EF4-FFF2-40B4-BE49-F238E27FC236}">
                    <a16:creationId xmlns:a16="http://schemas.microsoft.com/office/drawing/2014/main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Google Shape;15622;p50">
                <a:extLst>
                  <a:ext uri="{FF2B5EF4-FFF2-40B4-BE49-F238E27FC236}">
                    <a16:creationId xmlns:a16="http://schemas.microsoft.com/office/drawing/2014/main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4979DC-8EDB-C265-9D11-E52D67B6647A}"/>
                </a:ext>
              </a:extLst>
            </p:cNvPr>
            <p:cNvSpPr txBox="1"/>
            <p:nvPr/>
          </p:nvSpPr>
          <p:spPr>
            <a:xfrm>
              <a:off x="4753242" y="3383516"/>
              <a:ext cx="3544096" cy="421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0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378" b="56398"/>
          <a:stretch/>
        </p:blipFill>
        <p:spPr>
          <a:xfrm>
            <a:off x="9598882" y="2911160"/>
            <a:ext cx="1519061" cy="1058363"/>
          </a:xfrm>
          <a:prstGeom prst="rect">
            <a:avLst/>
          </a:prstGeom>
        </p:spPr>
      </p:pic>
      <p:pic>
        <p:nvPicPr>
          <p:cNvPr id="41" name="2">
            <a:extLst>
              <a:ext uri="{FF2B5EF4-FFF2-40B4-BE49-F238E27FC236}">
                <a16:creationId xmlns:a16="http://schemas.microsoft.com/office/drawing/2014/main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52" t="3500" r="5426" b="52898"/>
          <a:stretch/>
        </p:blipFill>
        <p:spPr>
          <a:xfrm>
            <a:off x="4102304" y="2988887"/>
            <a:ext cx="1596841" cy="1112555"/>
          </a:xfrm>
          <a:prstGeom prst="rect">
            <a:avLst/>
          </a:prstGeom>
        </p:spPr>
      </p:pic>
      <p:pic>
        <p:nvPicPr>
          <p:cNvPr id="42" name="4">
            <a:extLst>
              <a:ext uri="{FF2B5EF4-FFF2-40B4-BE49-F238E27FC236}">
                <a16:creationId xmlns:a16="http://schemas.microsoft.com/office/drawing/2014/main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43" name="3">
            <a:extLst>
              <a:ext uri="{FF2B5EF4-FFF2-40B4-BE49-F238E27FC236}">
                <a16:creationId xmlns:a16="http://schemas.microsoft.com/office/drawing/2014/main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52" t="3500" r="5426" b="52898"/>
          <a:stretch/>
        </p:blipFill>
        <p:spPr>
          <a:xfrm>
            <a:off x="4414074" y="4631751"/>
            <a:ext cx="1596841" cy="1112555"/>
          </a:xfrm>
          <a:prstGeom prst="rect">
            <a:avLst/>
          </a:prstGeom>
        </p:spPr>
      </p:pic>
      <p:pic>
        <p:nvPicPr>
          <p:cNvPr id="44" name="Picture 43">
            <a:hlinkClick r:id="rId5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2356" y="107664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7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4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5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1" name="Google Shape;16017;p60"/>
          <p:cNvSpPr txBox="1">
            <a:spLocks/>
          </p:cNvSpPr>
          <p:nvPr/>
        </p:nvSpPr>
        <p:spPr>
          <a:xfrm>
            <a:off x="2656277" y="1094895"/>
            <a:ext cx="6445425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mtClean="0">
                <a:latin typeface="Cambria" panose="02040503050406030204" pitchFamily="18" charset="0"/>
                <a:ea typeface="Cambria" panose="02040503050406030204" pitchFamily="18" charset="0"/>
              </a:rPr>
              <a:t>3. Quy tắc viết tên cơ quan nào đúng?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" name="B">
            <a:extLst>
              <a:ext uri="{FF2B5EF4-FFF2-40B4-BE49-F238E27FC236}">
                <a16:creationId xmlns:a16="http://schemas.microsoft.com/office/drawing/2014/main" id="{1C34FE59-4D7C-4E87-1FCF-03EC916AF5BC}"/>
              </a:ext>
            </a:extLst>
          </p:cNvPr>
          <p:cNvGrpSpPr/>
          <p:nvPr/>
        </p:nvGrpSpPr>
        <p:grpSpPr>
          <a:xfrm flipH="1">
            <a:off x="6300892" y="2911503"/>
            <a:ext cx="4890021" cy="1217715"/>
            <a:chOff x="1783594" y="620894"/>
            <a:chExt cx="5498525" cy="2832356"/>
          </a:xfrm>
        </p:grpSpPr>
        <p:sp>
          <p:nvSpPr>
            <p:cNvPr id="13" name="Google Shape;15618;p50">
              <a:extLst>
                <a:ext uri="{FF2B5EF4-FFF2-40B4-BE49-F238E27FC236}">
                  <a16:creationId xmlns:a16="http://schemas.microsoft.com/office/drawing/2014/main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15619;p50">
              <a:extLst>
                <a:ext uri="{FF2B5EF4-FFF2-40B4-BE49-F238E27FC236}">
                  <a16:creationId xmlns:a16="http://schemas.microsoft.com/office/drawing/2014/main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" name="Google Shape;15620;p50">
              <a:extLst>
                <a:ext uri="{FF2B5EF4-FFF2-40B4-BE49-F238E27FC236}">
                  <a16:creationId xmlns:a16="http://schemas.microsoft.com/office/drawing/2014/main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" name="Google Shape;15621;p50">
              <a:extLst>
                <a:ext uri="{FF2B5EF4-FFF2-40B4-BE49-F238E27FC236}">
                  <a16:creationId xmlns:a16="http://schemas.microsoft.com/office/drawing/2014/main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" name="Google Shape;15622;p50">
              <a:extLst>
                <a:ext uri="{FF2B5EF4-FFF2-40B4-BE49-F238E27FC236}">
                  <a16:creationId xmlns:a16="http://schemas.microsoft.com/office/drawing/2014/main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1108780" y="4625547"/>
            <a:ext cx="4895864" cy="1223455"/>
            <a:chOff x="1777024" y="607543"/>
            <a:chExt cx="5505095" cy="2845707"/>
          </a:xfrm>
        </p:grpSpPr>
        <p:sp>
          <p:nvSpPr>
            <p:cNvPr id="19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77024" y="607543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" name="C">
            <a:extLst>
              <a:ext uri="{FF2B5EF4-FFF2-40B4-BE49-F238E27FC236}">
                <a16:creationId xmlns:a16="http://schemas.microsoft.com/office/drawing/2014/main" id="{C4976ED9-D42B-A475-F187-83FCD3CAA792}"/>
              </a:ext>
            </a:extLst>
          </p:cNvPr>
          <p:cNvGrpSpPr/>
          <p:nvPr/>
        </p:nvGrpSpPr>
        <p:grpSpPr>
          <a:xfrm>
            <a:off x="995245" y="3012491"/>
            <a:ext cx="4890020" cy="1217714"/>
            <a:chOff x="678895" y="3384760"/>
            <a:chExt cx="3667516" cy="913286"/>
          </a:xfrm>
        </p:grpSpPr>
        <p:grpSp>
          <p:nvGrpSpPr>
            <p:cNvPr id="25" name="Google Shape;15623;p50">
              <a:extLst>
                <a:ext uri="{FF2B5EF4-FFF2-40B4-BE49-F238E27FC236}">
                  <a16:creationId xmlns:a16="http://schemas.microsoft.com/office/drawing/2014/main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27" name="Google Shape;15624;p50">
                <a:extLst>
                  <a:ext uri="{FF2B5EF4-FFF2-40B4-BE49-F238E27FC236}">
                    <a16:creationId xmlns:a16="http://schemas.microsoft.com/office/drawing/2014/main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8" name="Google Shape;15625;p50">
                <a:extLst>
                  <a:ext uri="{FF2B5EF4-FFF2-40B4-BE49-F238E27FC236}">
                    <a16:creationId xmlns:a16="http://schemas.microsoft.com/office/drawing/2014/main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9" name="Google Shape;15626;p50">
                <a:extLst>
                  <a:ext uri="{FF2B5EF4-FFF2-40B4-BE49-F238E27FC236}">
                    <a16:creationId xmlns:a16="http://schemas.microsoft.com/office/drawing/2014/main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" name="Google Shape;15627;p50">
                <a:extLst>
                  <a:ext uri="{FF2B5EF4-FFF2-40B4-BE49-F238E27FC236}">
                    <a16:creationId xmlns:a16="http://schemas.microsoft.com/office/drawing/2014/main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1" name="Google Shape;15628;p50">
                <a:extLst>
                  <a:ext uri="{FF2B5EF4-FFF2-40B4-BE49-F238E27FC236}">
                    <a16:creationId xmlns:a16="http://schemas.microsoft.com/office/drawing/2014/main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448F03-B5D3-C5A3-EA4F-6A2CF876009D}"/>
                </a:ext>
              </a:extLst>
            </p:cNvPr>
            <p:cNvSpPr txBox="1"/>
            <p:nvPr/>
          </p:nvSpPr>
          <p:spPr>
            <a:xfrm>
              <a:off x="710426" y="3420078"/>
              <a:ext cx="3562804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ạo</a:t>
              </a:r>
              <a:endParaRPr lang="en-US"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32" name="D">
            <a:extLst>
              <a:ext uri="{FF2B5EF4-FFF2-40B4-BE49-F238E27FC236}">
                <a16:creationId xmlns:a16="http://schemas.microsoft.com/office/drawing/2014/main" id="{5E605DAB-1186-9BEC-0F61-A8F086897185}"/>
              </a:ext>
            </a:extLst>
          </p:cNvPr>
          <p:cNvGrpSpPr/>
          <p:nvPr/>
        </p:nvGrpSpPr>
        <p:grpSpPr>
          <a:xfrm>
            <a:off x="6287195" y="4504460"/>
            <a:ext cx="4890022" cy="1226270"/>
            <a:chOff x="4715395" y="3378344"/>
            <a:chExt cx="3667516" cy="919702"/>
          </a:xfrm>
        </p:grpSpPr>
        <p:grpSp>
          <p:nvGrpSpPr>
            <p:cNvPr id="33" name="Google Shape;15617;p50">
              <a:extLst>
                <a:ext uri="{FF2B5EF4-FFF2-40B4-BE49-F238E27FC236}">
                  <a16:creationId xmlns:a16="http://schemas.microsoft.com/office/drawing/2014/main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35" name="Google Shape;15618;p50">
                <a:extLst>
                  <a:ext uri="{FF2B5EF4-FFF2-40B4-BE49-F238E27FC236}">
                    <a16:creationId xmlns:a16="http://schemas.microsoft.com/office/drawing/2014/main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6" name="Google Shape;15619;p50">
                <a:extLst>
                  <a:ext uri="{FF2B5EF4-FFF2-40B4-BE49-F238E27FC236}">
                    <a16:creationId xmlns:a16="http://schemas.microsoft.com/office/drawing/2014/main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" name="Google Shape;15620;p50">
                <a:extLst>
                  <a:ext uri="{FF2B5EF4-FFF2-40B4-BE49-F238E27FC236}">
                    <a16:creationId xmlns:a16="http://schemas.microsoft.com/office/drawing/2014/main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" name="Google Shape;15621;p50">
                <a:extLst>
                  <a:ext uri="{FF2B5EF4-FFF2-40B4-BE49-F238E27FC236}">
                    <a16:creationId xmlns:a16="http://schemas.microsoft.com/office/drawing/2014/main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Google Shape;15622;p50">
                <a:extLst>
                  <a:ext uri="{FF2B5EF4-FFF2-40B4-BE49-F238E27FC236}">
                    <a16:creationId xmlns:a16="http://schemas.microsoft.com/office/drawing/2014/main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4979DC-8EDB-C265-9D11-E52D67B6647A}"/>
                </a:ext>
              </a:extLst>
            </p:cNvPr>
            <p:cNvSpPr txBox="1"/>
            <p:nvPr/>
          </p:nvSpPr>
          <p:spPr>
            <a:xfrm>
              <a:off x="4816496" y="3378344"/>
              <a:ext cx="3450993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lang="en-US"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40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378" b="56398"/>
          <a:stretch/>
        </p:blipFill>
        <p:spPr>
          <a:xfrm>
            <a:off x="4365115" y="4789263"/>
            <a:ext cx="1519061" cy="1058363"/>
          </a:xfrm>
          <a:prstGeom prst="rect">
            <a:avLst/>
          </a:prstGeom>
        </p:spPr>
      </p:pic>
      <p:pic>
        <p:nvPicPr>
          <p:cNvPr id="41" name="2">
            <a:extLst>
              <a:ext uri="{FF2B5EF4-FFF2-40B4-BE49-F238E27FC236}">
                <a16:creationId xmlns:a16="http://schemas.microsoft.com/office/drawing/2014/main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52" t="3500" r="5426" b="52898"/>
          <a:stretch/>
        </p:blipFill>
        <p:spPr>
          <a:xfrm>
            <a:off x="9802062" y="3055024"/>
            <a:ext cx="1596841" cy="1112555"/>
          </a:xfrm>
          <a:prstGeom prst="rect">
            <a:avLst/>
          </a:prstGeom>
        </p:spPr>
      </p:pic>
      <p:pic>
        <p:nvPicPr>
          <p:cNvPr id="42" name="4">
            <a:extLst>
              <a:ext uri="{FF2B5EF4-FFF2-40B4-BE49-F238E27FC236}">
                <a16:creationId xmlns:a16="http://schemas.microsoft.com/office/drawing/2014/main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43" name="3">
            <a:extLst>
              <a:ext uri="{FF2B5EF4-FFF2-40B4-BE49-F238E27FC236}">
                <a16:creationId xmlns:a16="http://schemas.microsoft.com/office/drawing/2014/main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52" t="3500" r="5426" b="52898"/>
          <a:stretch/>
        </p:blipFill>
        <p:spPr>
          <a:xfrm>
            <a:off x="4282149" y="3205976"/>
            <a:ext cx="1596841" cy="1112555"/>
          </a:xfrm>
          <a:prstGeom prst="rect">
            <a:avLst/>
          </a:prstGeom>
        </p:spPr>
      </p:pic>
      <p:pic>
        <p:nvPicPr>
          <p:cNvPr id="44" name="Picture 43">
            <a:hlinkClick r:id="rId5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2356" y="107664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4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5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1" name="Google Shape;16017;p60"/>
          <p:cNvSpPr txBox="1">
            <a:spLocks/>
          </p:cNvSpPr>
          <p:nvPr/>
        </p:nvSpPr>
        <p:spPr>
          <a:xfrm>
            <a:off x="2840343" y="1127272"/>
            <a:ext cx="7083379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mtClean="0">
                <a:latin typeface="Cambria" panose="02040503050406030204" pitchFamily="18" charset="0"/>
                <a:ea typeface="Cambria" panose="02040503050406030204" pitchFamily="18" charset="0"/>
              </a:rPr>
              <a:t>4. Nêu quy tắc viết hoa tên cơ quan tổ chức, đoàn thể?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1314450" y="3462859"/>
            <a:ext cx="9648825" cy="1217715"/>
            <a:chOff x="1783594" y="620894"/>
            <a:chExt cx="5498525" cy="2832356"/>
          </a:xfrm>
        </p:grpSpPr>
        <p:sp>
          <p:nvSpPr>
            <p:cNvPr id="13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tiên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riêng</a:t>
              </a:r>
              <a:endPara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8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378" b="56398"/>
          <a:stretch/>
        </p:blipFill>
        <p:spPr>
          <a:xfrm>
            <a:off x="10245103" y="3359974"/>
            <a:ext cx="1519061" cy="1058363"/>
          </a:xfrm>
          <a:prstGeom prst="rect">
            <a:avLst/>
          </a:prstGeom>
        </p:spPr>
      </p:pic>
      <p:pic>
        <p:nvPicPr>
          <p:cNvPr id="19" name="Picture 18">
            <a:hlinkClick r:id="rId5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9736" y="1372354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grpSp>
        <p:nvGrpSpPr>
          <p:cNvPr id="4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5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2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8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24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1470;p39"/>
          <p:cNvSpPr txBox="1">
            <a:spLocks/>
          </p:cNvSpPr>
          <p:nvPr/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mtClean="0"/>
              <a:t>02</a:t>
            </a:r>
            <a:endParaRPr lang="en" dirty="0"/>
          </a:p>
        </p:txBody>
      </p:sp>
      <p:grpSp>
        <p:nvGrpSpPr>
          <p:cNvPr id="27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28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0E0723BF-C55D-451E-BFF5-163C098D5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80505" y="3127549"/>
            <a:ext cx="5243833" cy="41950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953A8D0-71E7-13F6-9E59-429716450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1270" y="2237121"/>
            <a:ext cx="779746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Google Shape;1483;p40"/>
          <p:cNvSpPr txBox="1">
            <a:spLocks/>
          </p:cNvSpPr>
          <p:nvPr/>
        </p:nvSpPr>
        <p:spPr>
          <a:xfrm>
            <a:off x="848240" y="149687"/>
            <a:ext cx="10272000" cy="85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200" b="1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Nêu sự khác nhau về cách viết hoa tên người với tên cơ quan, tổ chức dưới đây:</a:t>
            </a:r>
            <a:endParaRPr lang="vi-VN"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7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2B642B8-9539-1226-3B3D-C859B4C97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74" y="1820862"/>
            <a:ext cx="10156401" cy="227361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6BA0D9-E633-C6E4-4755-7C2155323379}"/>
              </a:ext>
            </a:extLst>
          </p:cNvPr>
          <p:cNvGrpSpPr/>
          <p:nvPr/>
        </p:nvGrpSpPr>
        <p:grpSpPr>
          <a:xfrm>
            <a:off x="3584754" y="4185159"/>
            <a:ext cx="4278451" cy="2175001"/>
            <a:chOff x="892354" y="3758439"/>
            <a:chExt cx="4278451" cy="2175001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B2CD7833-E039-081E-E0AB-41C77AA14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6">
              <a:extLst>
                <a:ext uri="{FF2B5EF4-FFF2-40B4-BE49-F238E27FC236}">
                  <a16:creationId xmlns:a16="http://schemas.microsoft.com/office/drawing/2014/main" id="{46C0AC76-F800-3CB8-FB8A-6014D1B7F4AD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15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2EFEE-54C3-AA87-0E24-425E4A335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640" y="1137921"/>
            <a:ext cx="4331854" cy="2233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5D5631-4202-C0AF-DBAB-AF0BA66B6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085" y="2071745"/>
            <a:ext cx="5243833" cy="4195067"/>
          </a:xfrm>
          <a:prstGeom prst="rect">
            <a:avLst/>
          </a:prstGeom>
        </p:spPr>
      </p:pic>
      <p:sp>
        <p:nvSpPr>
          <p:cNvPr id="7" name="Speech Bubble: Rectangle with Corners Rounded 5">
            <a:extLst>
              <a:ext uri="{FF2B5EF4-FFF2-40B4-BE49-F238E27FC236}">
                <a16:creationId xmlns:a16="http://schemas.microsoft.com/office/drawing/2014/main" id="{6F2A0038-8365-BC03-6A04-3F1D78225724}"/>
              </a:ext>
            </a:extLst>
          </p:cNvPr>
          <p:cNvSpPr/>
          <p:nvPr/>
        </p:nvSpPr>
        <p:spPr>
          <a:xfrm>
            <a:off x="4765458" y="3644867"/>
            <a:ext cx="6532461" cy="2161675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 riêng chỉ người: </a:t>
            </a: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viết hoa tất cái chữ cái đầu của các tiếng trong tên.</a:t>
            </a:r>
            <a:endParaRPr lang="en-US" sz="40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75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D5631-4202-C0AF-DBAB-AF0BA66B6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085" y="2071745"/>
            <a:ext cx="5243833" cy="4195067"/>
          </a:xfrm>
          <a:prstGeom prst="rect">
            <a:avLst/>
          </a:prstGeom>
        </p:spPr>
      </p:pic>
      <p:sp>
        <p:nvSpPr>
          <p:cNvPr id="5" name="Speech Bubble: Rectangle with Corners Rounded 5">
            <a:extLst>
              <a:ext uri="{FF2B5EF4-FFF2-40B4-BE49-F238E27FC236}">
                <a16:creationId xmlns:a16="http://schemas.microsoft.com/office/drawing/2014/main" id="{6F2A0038-8365-BC03-6A04-3F1D78225724}"/>
              </a:ext>
            </a:extLst>
          </p:cNvPr>
          <p:cNvSpPr/>
          <p:nvPr/>
        </p:nvSpPr>
        <p:spPr>
          <a:xfrm>
            <a:off x="4765458" y="3644867"/>
            <a:ext cx="6725502" cy="2161675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 riêng chỉ cơ quan tổ chức: </a:t>
            </a: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viết hoa chữ cái đầu ở tiếng đầu các bộ phận tạo nên tính chất “riêng” của tên đó.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7501C-38C3-1CAF-8B16-B54592EC1D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2770" y="1279207"/>
            <a:ext cx="5848350" cy="21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466</Words>
  <Application>Microsoft Office PowerPoint</Application>
  <PresentationFormat>Widescreen</PresentationFormat>
  <Paragraphs>58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Cambria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19</cp:revision>
  <dcterms:created xsi:type="dcterms:W3CDTF">2024-11-17T08:04:14Z</dcterms:created>
  <dcterms:modified xsi:type="dcterms:W3CDTF">2025-05-05T16:06:15Z</dcterms:modified>
</cp:coreProperties>
</file>