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9" r:id="rId2"/>
    <p:sldId id="3073" r:id="rId3"/>
    <p:sldId id="3149" r:id="rId4"/>
    <p:sldId id="3074" r:id="rId5"/>
    <p:sldId id="3035" r:id="rId6"/>
    <p:sldId id="3150" r:id="rId7"/>
    <p:sldId id="3151" r:id="rId8"/>
    <p:sldId id="3126" r:id="rId9"/>
    <p:sldId id="3152" r:id="rId10"/>
    <p:sldId id="3127"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4" d="100"/>
          <a:sy n="64" d="100"/>
        </p:scale>
        <p:origin x="7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8" name="Picture 7">
            <a:extLst>
              <a:ext uri="{FF2B5EF4-FFF2-40B4-BE49-F238E27FC236}">
                <a16:creationId xmlns:a16="http://schemas.microsoft.com/office/drawing/2014/main" id="{764B8997-7BBD-419D-A2AF-51E02703B593}"/>
              </a:ext>
            </a:extLst>
          </p:cNvPr>
          <p:cNvPicPr>
            <a:picLocks noChangeAspect="1"/>
          </p:cNvPicPr>
          <p:nvPr/>
        </p:nvPicPr>
        <p:blipFill>
          <a:blip r:embed="rId8"/>
          <a:stretch>
            <a:fillRect/>
          </a:stretch>
        </p:blipFill>
        <p:spPr>
          <a:xfrm>
            <a:off x="121559" y="2458656"/>
            <a:ext cx="589731" cy="520622"/>
          </a:xfrm>
          <a:prstGeom prst="rect">
            <a:avLst/>
          </a:prstGeom>
        </p:spPr>
      </p:pic>
      <p:grpSp>
        <p:nvGrpSpPr>
          <p:cNvPr id="4" name="Group 3">
            <a:extLst>
              <a:ext uri="{FF2B5EF4-FFF2-40B4-BE49-F238E27FC236}">
                <a16:creationId xmlns:a16="http://schemas.microsoft.com/office/drawing/2014/main" id="{B128C60D-8F96-265F-F1D4-404A37DFE71C}"/>
              </a:ext>
            </a:extLst>
          </p:cNvPr>
          <p:cNvGrpSpPr/>
          <p:nvPr/>
        </p:nvGrpSpPr>
        <p:grpSpPr>
          <a:xfrm>
            <a:off x="711290" y="778042"/>
            <a:ext cx="7632065" cy="1940925"/>
            <a:chOff x="1055313" y="1366069"/>
            <a:chExt cx="7632065" cy="1940925"/>
          </a:xfrm>
        </p:grpSpPr>
        <p:sp>
          <p:nvSpPr>
            <p:cNvPr id="9" name="Rectangle: Rounded Corners 8">
              <a:extLst>
                <a:ext uri="{FF2B5EF4-FFF2-40B4-BE49-F238E27FC236}">
                  <a16:creationId xmlns:a16="http://schemas.microsoft.com/office/drawing/2014/main" id="{A99A371C-0035-4BB0-1313-4BE60E17AC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a:extLst>
                <a:ext uri="{FF2B5EF4-FFF2-40B4-BE49-F238E27FC236}">
                  <a16:creationId xmlns:a16="http://schemas.microsoft.com/office/drawing/2014/main" id="{86B9951B-8955-89F2-2802-155BB91EF56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3468C144-8117-8338-F26D-F13C06758FD5}"/>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2" name="Rectangle 11">
              <a:extLst>
                <a:ext uri="{FF2B5EF4-FFF2-40B4-BE49-F238E27FC236}">
                  <a16:creationId xmlns:a16="http://schemas.microsoft.com/office/drawing/2014/main" id="{7A5D44F0-00D6-BA67-A976-6690A95E4D1F}"/>
                </a:ext>
              </a:extLst>
            </p:cNvPr>
            <p:cNvSpPr/>
            <p:nvPr/>
          </p:nvSpPr>
          <p:spPr>
            <a:xfrm>
              <a:off x="1798272" y="2088107"/>
              <a:ext cx="625280" cy="10030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latin typeface="UVF Salome" panose="02000503040000020003" pitchFamily="50" charset="0"/>
                  <a:cs typeface="Times New Roman" panose="02020603050405020304" pitchFamily="18" charset="0"/>
                </a:rPr>
                <a:t>9</a:t>
              </a:r>
            </a:p>
          </p:txBody>
        </p:sp>
        <p:sp>
          <p:nvSpPr>
            <p:cNvPr id="13" name="Rectangle 12">
              <a:extLst>
                <a:ext uri="{FF2B5EF4-FFF2-40B4-BE49-F238E27FC236}">
                  <a16:creationId xmlns:a16="http://schemas.microsoft.com/office/drawing/2014/main" id="{5076E2A0-BD8D-A365-C8E9-C7267A7F3D47}"/>
                </a:ext>
              </a:extLst>
            </p:cNvPr>
            <p:cNvSpPr/>
            <p:nvPr/>
          </p:nvSpPr>
          <p:spPr>
            <a:xfrm>
              <a:off x="3150386" y="2060300"/>
              <a:ext cx="5518785"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4000" b="1" dirty="0" err="1">
                  <a:solidFill>
                    <a:srgbClr val="F93265"/>
                  </a:solidFill>
                  <a:latin typeface="UTM Avo" panose="02040603050506020204" pitchFamily="18" charset="0"/>
                  <a:cs typeface="Times New Roman" panose="02020603050405020304" pitchFamily="18" charset="0"/>
                </a:rPr>
                <a:t>Hiệu</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ứng</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chuyển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trang</a:t>
              </a:r>
              <a:endParaRPr lang="en-US" altLang="vi-VN" sz="4000" b="1" dirty="0">
                <a:solidFill>
                  <a:srgbClr val="F93265"/>
                </a:solidFill>
                <a:latin typeface="UTM Avo" panose="02040603050506020204" pitchFamily="18" charset="0"/>
                <a:cs typeface="Times New Roman" panose="02020603050405020304" pitchFamily="18" charset="0"/>
              </a:endParaRPr>
            </a:p>
          </p:txBody>
        </p:sp>
      </p:grpSp>
      <p:sp>
        <p:nvSpPr>
          <p:cNvPr id="17" name="Rectangle: Rounded Corners 16">
            <a:extLst>
              <a:ext uri="{FF2B5EF4-FFF2-40B4-BE49-F238E27FC236}">
                <a16:creationId xmlns:a16="http://schemas.microsoft.com/office/drawing/2014/main" id="{2C26C839-5D7A-D6C9-C68C-38FBFAF1AE92}"/>
              </a:ext>
            </a:extLst>
          </p:cNvPr>
          <p:cNvSpPr/>
          <p:nvPr/>
        </p:nvSpPr>
        <p:spPr>
          <a:xfrm>
            <a:off x="6096000" y="2894028"/>
            <a:ext cx="5159604" cy="14966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9" name="TextBox 18">
            <a:extLst>
              <a:ext uri="{FF2B5EF4-FFF2-40B4-BE49-F238E27FC236}">
                <a16:creationId xmlns:a16="http://schemas.microsoft.com/office/drawing/2014/main" id="{5DF7F333-B4F2-F4B1-A5B8-12BC09AE2944}"/>
              </a:ext>
            </a:extLst>
          </p:cNvPr>
          <p:cNvSpPr txBox="1"/>
          <p:nvPr/>
        </p:nvSpPr>
        <p:spPr>
          <a:xfrm>
            <a:off x="6096000" y="3047290"/>
            <a:ext cx="5244445" cy="1200329"/>
          </a:xfrm>
          <a:prstGeom prst="rect">
            <a:avLst/>
          </a:prstGeom>
          <a:noFill/>
        </p:spPr>
        <p:txBody>
          <a:bodyPr wrap="square">
            <a:spAutoFit/>
          </a:bodyPr>
          <a:lstStyle/>
          <a:p>
            <a:r>
              <a:rPr lang="vi-VN" sz="2400" dirty="0">
                <a:solidFill>
                  <a:schemeClr val="accent2">
                    <a:lumMod val="50000"/>
                  </a:schemeClr>
                </a:solidFill>
                <a:latin typeface="UTM  avo"/>
              </a:rPr>
              <a:t>Sau bài này em sẽ:</a:t>
            </a:r>
            <a:endParaRPr lang="en-US" sz="2400" dirty="0">
              <a:solidFill>
                <a:schemeClr val="accent2">
                  <a:lumMod val="50000"/>
                </a:schemeClr>
              </a:solidFill>
              <a:latin typeface="UTM  avo"/>
            </a:endParaRPr>
          </a:p>
          <a:p>
            <a:pPr marL="342900" indent="-342900">
              <a:buFont typeface="Arial" panose="020B0604020202020204" pitchFamily="34" charset="0"/>
              <a:buChar char="•"/>
            </a:pPr>
            <a:r>
              <a:rPr lang="vi-VN" sz="2400" dirty="0">
                <a:solidFill>
                  <a:schemeClr val="accent2">
                    <a:lumMod val="50000"/>
                  </a:schemeClr>
                </a:solidFill>
                <a:latin typeface="UTM  avo"/>
              </a:rPr>
              <a:t>Sử dụng được một vài hiệu ứng chuyển trang đơn giản.</a:t>
            </a:r>
            <a:endParaRPr lang="en-US" sz="2400" dirty="0">
              <a:solidFill>
                <a:schemeClr val="accent2">
                  <a:lumMod val="50000"/>
                </a:schemeClr>
              </a:solidFill>
              <a:latin typeface="UTM  avo"/>
            </a:endParaRPr>
          </a:p>
        </p:txBody>
      </p:sp>
      <p:grpSp>
        <p:nvGrpSpPr>
          <p:cNvPr id="14" name="Group 13"/>
          <p:cNvGrpSpPr/>
          <p:nvPr/>
        </p:nvGrpSpPr>
        <p:grpSpPr>
          <a:xfrm>
            <a:off x="9624101" y="23050"/>
            <a:ext cx="3133991" cy="685556"/>
            <a:chOff x="9414551" y="266944"/>
            <a:chExt cx="3133991" cy="685556"/>
          </a:xfrm>
        </p:grpSpPr>
        <p:sp>
          <p:nvSpPr>
            <p:cNvPr id="15" name="Rectangle 14"/>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9350" y="622767"/>
            <a:ext cx="10740476" cy="3026282"/>
            <a:chOff x="569350" y="622767"/>
            <a:chExt cx="10740476" cy="3026282"/>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99022"/>
              <a:ext cx="10427649" cy="967957"/>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1. Mở lại tệp The thao em đã lưu ở phần Vận dụng Bài 8, rồi chọn hiệu ứn</a:t>
              </a:r>
              <a:r>
                <a:rPr lang="en-US" sz="2000" dirty="0">
                  <a:latin typeface="UTM Avo" panose="02040603050506020204" pitchFamily="18" charset="0"/>
                  <a:cs typeface="Times New Roman" panose="02020603050405020304" pitchFamily="18" charset="0"/>
                </a:rPr>
                <a:t>g </a:t>
              </a:r>
              <a:r>
                <a:rPr lang="vi-VN" sz="2000" dirty="0">
                  <a:latin typeface="UTM Avo" panose="02040603050506020204" pitchFamily="18" charset="0"/>
                  <a:cs typeface="Times New Roman" panose="02020603050405020304" pitchFamily="18" charset="0"/>
                </a:rPr>
                <a:t>chuyển trang theo ý muốn và lưu lại tệp trình chiếu.</a:t>
              </a:r>
            </a:p>
          </p:txBody>
        </p:sp>
        <p:sp>
          <p:nvSpPr>
            <p:cNvPr id="8" name="Rectangle 7">
              <a:extLst>
                <a:ext uri="{FF2B5EF4-FFF2-40B4-BE49-F238E27FC236}">
                  <a16:creationId xmlns:a16="http://schemas.microsoft.com/office/drawing/2014/main" id="{D1E6D449-C9F1-4CD1-8C89-17CB6A075213}"/>
                </a:ext>
              </a:extLst>
            </p:cNvPr>
            <p:cNvSpPr/>
            <p:nvPr/>
          </p:nvSpPr>
          <p:spPr>
            <a:xfrm>
              <a:off x="882175" y="3054868"/>
              <a:ext cx="10427651" cy="506292"/>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Em hãy tìm hiểu thêm về chức năng của nút lệnh </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khi tạo hiệu ứng</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chuyển trang.</a:t>
              </a:r>
            </a:p>
          </p:txBody>
        </p:sp>
        <p:pic>
          <p:nvPicPr>
            <p:cNvPr id="3" name="Picture 2">
              <a:extLst>
                <a:ext uri="{FF2B5EF4-FFF2-40B4-BE49-F238E27FC236}">
                  <a16:creationId xmlns:a16="http://schemas.microsoft.com/office/drawing/2014/main" id="{AE146C91-A07D-D940-29DB-CF43426F88DF}"/>
                </a:ext>
              </a:extLst>
            </p:cNvPr>
            <p:cNvPicPr>
              <a:picLocks noChangeAspect="1"/>
            </p:cNvPicPr>
            <p:nvPr/>
          </p:nvPicPr>
          <p:blipFill>
            <a:blip r:embed="rId3"/>
            <a:stretch>
              <a:fillRect/>
            </a:stretch>
          </p:blipFill>
          <p:spPr>
            <a:xfrm>
              <a:off x="6786263" y="3142757"/>
              <a:ext cx="488211" cy="506292"/>
            </a:xfrm>
            <a:prstGeom prst="rect">
              <a:avLst/>
            </a:prstGeom>
          </p:spPr>
        </p:pic>
      </p:gr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556071" y="3048802"/>
            <a:ext cx="7837301" cy="2234398"/>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3" name="Rectangle 12">
            <a:extLst>
              <a:ext uri="{FF2B5EF4-FFF2-40B4-BE49-F238E27FC236}">
                <a16:creationId xmlns:a16="http://schemas.microsoft.com/office/drawing/2014/main" id="{FBFE8E40-0C04-41D1-A809-0C5B1905F92A}"/>
              </a:ext>
            </a:extLst>
          </p:cNvPr>
          <p:cNvSpPr/>
          <p:nvPr/>
        </p:nvSpPr>
        <p:spPr>
          <a:xfrm>
            <a:off x="826822" y="3235751"/>
            <a:ext cx="7390294" cy="1701171"/>
          </a:xfrm>
          <a:prstGeom prst="rect">
            <a:avLst/>
          </a:prstGeom>
        </p:spPr>
        <p:txBody>
          <a:bodyPr wrap="square">
            <a:spAutoFit/>
          </a:bodyPr>
          <a:lstStyle/>
          <a:p>
            <a:pPr algn="just" defTabSz="342900">
              <a:lnSpc>
                <a:spcPts val="3200"/>
              </a:lnSpc>
            </a:pPr>
            <a:r>
              <a:rPr lang="vi-VN" sz="2400" dirty="0">
                <a:latin typeface="UTM Avo" panose="02040603050506020204" pitchFamily="18" charset="0"/>
                <a:cs typeface="Times New Roman" panose="02020603050405020304" pitchFamily="18" charset="0"/>
              </a:rPr>
              <a:t>Khi thầy cô giáo trình chiếu bài học, đôi khi em thấy các trang chiếu được xuất hiện một cách ấn tượng và hấp dẫn. Làm thế nào để được như vậy nhỉ?</a:t>
            </a:r>
          </a:p>
          <a:p>
            <a:pPr algn="just" defTabSz="342900">
              <a:lnSpc>
                <a:spcPts val="3200"/>
              </a:lnSpc>
            </a:pPr>
            <a:r>
              <a:rPr lang="vi-VN" sz="2400" dirty="0">
                <a:latin typeface="UTM Avo" panose="02040603050506020204" pitchFamily="18" charset="0"/>
                <a:cs typeface="Times New Roman" panose="02020603050405020304" pitchFamily="18" charset="0"/>
              </a:rPr>
              <a:t>Em hãy cùng tìm hiểu qua bài học này nhé!</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982385"/>
          </a:xfrm>
          <a:prstGeom prst="rect">
            <a:avLst/>
          </a:prstGeom>
        </p:spPr>
        <p:txBody>
          <a:bodyPr wrap="square">
            <a:spAutoFit/>
          </a:bodyPr>
          <a:lstStyle/>
          <a:p>
            <a:pPr defTabSz="342900">
              <a:lnSpc>
                <a:spcPct val="150000"/>
              </a:lnSpc>
            </a:pPr>
            <a:r>
              <a:rPr lang="en-US" sz="4400" b="1">
                <a:solidFill>
                  <a:srgbClr val="0998D7"/>
                </a:solidFill>
                <a:latin typeface="SVN-SAF" panose="02040603050506020204" pitchFamily="18" charset="0"/>
                <a:cs typeface="Times New Roman" panose="02020603050405020304" pitchFamily="18" charset="0"/>
              </a:rPr>
              <a:t>KHỞI ĐỘNG</a:t>
            </a:r>
            <a:endParaRPr lang="vi-VN" sz="44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156650"/>
            <a:ext cx="8211146" cy="769441"/>
          </a:xfrm>
          <a:prstGeom prst="rect">
            <a:avLst/>
          </a:prstGeom>
        </p:spPr>
        <p:txBody>
          <a:bodyPr wrap="square">
            <a:spAutoFit/>
          </a:bodyPr>
          <a:lstStyle/>
          <a:p>
            <a:pPr defTabSz="342900">
              <a:lnSpc>
                <a:spcPct val="150000"/>
              </a:lnSpc>
            </a:pPr>
            <a:r>
              <a:rPr lang="en-US" sz="3200" b="1" dirty="0">
                <a:solidFill>
                  <a:srgbClr val="F03C69"/>
                </a:solidFill>
                <a:latin typeface="SVN-SAF" panose="02040603050506020204" pitchFamily="18" charset="0"/>
                <a:cs typeface="Times New Roman" panose="02020603050405020304" pitchFamily="18" charset="0"/>
              </a:rPr>
              <a:t>1. </a:t>
            </a:r>
            <a:r>
              <a:rPr lang="en-US" sz="3200" b="1" dirty="0" err="1">
                <a:solidFill>
                  <a:srgbClr val="F03C69"/>
                </a:solidFill>
                <a:latin typeface="SVN-SAF" panose="02040603050506020204" pitchFamily="18" charset="0"/>
                <a:cs typeface="Times New Roman" panose="02020603050405020304" pitchFamily="18" charset="0"/>
              </a:rPr>
              <a:t>Tạo</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hiệu</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ứng</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chuyển</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trang</a:t>
            </a:r>
            <a:r>
              <a:rPr lang="en-US" sz="3200" b="1" dirty="0">
                <a:solidFill>
                  <a:srgbClr val="F03C69"/>
                </a:solidFill>
                <a:latin typeface="SVN-SAF" panose="02040603050506020204" pitchFamily="18" charset="0"/>
                <a:cs typeface="Times New Roman" panose="02020603050405020304" pitchFamily="18" charset="0"/>
              </a:rPr>
              <a:t> </a:t>
            </a:r>
            <a:endParaRPr lang="vi-VN" sz="3200" b="1" dirty="0">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739754"/>
            </a:xfrm>
            <a:prstGeom prst="rect">
              <a:avLst/>
            </a:prstGeom>
          </p:spPr>
          <p:txBody>
            <a:bodyPr wrap="square">
              <a:spAutoFit/>
            </a:bodyPr>
            <a:lstStyle/>
            <a:p>
              <a:pPr defTabSz="342900">
                <a:lnSpc>
                  <a:spcPct val="150000"/>
                </a:lnSpc>
              </a:pPr>
              <a:r>
                <a:rPr lang="en-US" sz="3200" b="1" dirty="0" err="1">
                  <a:solidFill>
                    <a:srgbClr val="7FC354"/>
                  </a:solidFill>
                  <a:latin typeface="SVN-Androgyne" panose="02040603050506020204" pitchFamily="18" charset="0"/>
                  <a:cs typeface="Times New Roman" panose="02020603050405020304" pitchFamily="18" charset="0"/>
                </a:rPr>
                <a:t>Hiệu</a:t>
              </a:r>
              <a:r>
                <a:rPr lang="en-US" sz="3200" b="1" dirty="0">
                  <a:solidFill>
                    <a:srgbClr val="7FC354"/>
                  </a:solidFill>
                  <a:latin typeface="SVN-Androgyne" panose="02040603050506020204" pitchFamily="18" charset="0"/>
                  <a:cs typeface="Times New Roman" panose="02020603050405020304" pitchFamily="18" charset="0"/>
                </a:rPr>
                <a:t> </a:t>
              </a:r>
              <a:r>
                <a:rPr lang="en-US" sz="3200" b="1" dirty="0" err="1">
                  <a:solidFill>
                    <a:srgbClr val="7FC354"/>
                  </a:solidFill>
                  <a:latin typeface="SVN-Androgyne" panose="02040603050506020204" pitchFamily="18" charset="0"/>
                  <a:cs typeface="Times New Roman" panose="02020603050405020304" pitchFamily="18" charset="0"/>
                </a:rPr>
                <a:t>ứng</a:t>
              </a:r>
              <a:r>
                <a:rPr lang="en-US" sz="3200" b="1" dirty="0">
                  <a:solidFill>
                    <a:srgbClr val="7FC354"/>
                  </a:solidFill>
                  <a:latin typeface="SVN-Androgyne" panose="02040603050506020204" pitchFamily="18" charset="0"/>
                  <a:cs typeface="Times New Roman" panose="02020603050405020304" pitchFamily="18" charset="0"/>
                </a:rPr>
                <a:t> </a:t>
              </a:r>
              <a:r>
                <a:rPr lang="en-US" sz="3200" b="1" dirty="0" err="1">
                  <a:solidFill>
                    <a:srgbClr val="7FC354"/>
                  </a:solidFill>
                  <a:latin typeface="SVN-Androgyne" panose="02040603050506020204" pitchFamily="18" charset="0"/>
                  <a:cs typeface="Times New Roman" panose="02020603050405020304" pitchFamily="18" charset="0"/>
                </a:rPr>
                <a:t>chuyển</a:t>
              </a:r>
              <a:r>
                <a:rPr lang="en-US" sz="3200" b="1" dirty="0">
                  <a:solidFill>
                    <a:srgbClr val="7FC354"/>
                  </a:solidFill>
                  <a:latin typeface="SVN-Androgyne" panose="02040603050506020204" pitchFamily="18" charset="0"/>
                  <a:cs typeface="Times New Roman" panose="02020603050405020304" pitchFamily="18" charset="0"/>
                </a:rPr>
                <a:t> </a:t>
              </a:r>
              <a:r>
                <a:rPr lang="en-US" sz="3200" b="1" dirty="0" err="1">
                  <a:solidFill>
                    <a:srgbClr val="7FC354"/>
                  </a:solidFill>
                  <a:latin typeface="SVN-Androgyne" panose="02040603050506020204" pitchFamily="18" charset="0"/>
                  <a:cs typeface="Times New Roman" panose="02020603050405020304" pitchFamily="18" charset="0"/>
                </a:rPr>
                <a:t>trang</a:t>
              </a:r>
              <a:endParaRPr lang="vi-VN" sz="3200" b="1" dirty="0">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642092" cy="1131785"/>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Em hãy quan sát thầy cô trình chiếu và nhận xét về cách chuyển tiếp giữa</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các trang chiếu.</a:t>
              </a:r>
              <a:r>
                <a:rPr lang="en-US" sz="2400" dirty="0">
                  <a:latin typeface="UTM Avo" panose="02040603050506020204" pitchFamily="18" charset="0"/>
                  <a:cs typeface="Times New Roman" panose="02020603050405020304" pitchFamily="18" charset="0"/>
                </a:rPr>
                <a:t> </a:t>
              </a:r>
              <a:endParaRPr lang="vi-VN" sz="24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933256"/>
              <a:chOff x="522612" y="900102"/>
              <a:chExt cx="2898644" cy="933256"/>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77787"/>
                </a:xfrm>
                <a:prstGeom prst="rect">
                  <a:avLst/>
                </a:prstGeom>
              </p:spPr>
              <p:txBody>
                <a:bodyPr wrap="square">
                  <a:spAutoFit/>
                </a:bodyPr>
                <a:lstStyle/>
                <a:p>
                  <a:pPr algn="ctr" defTabSz="342900">
                    <a:lnSpc>
                      <a:spcPct val="150000"/>
                    </a:lnSpc>
                  </a:pPr>
                  <a:r>
                    <a:rPr lang="en-US" sz="2400" b="1">
                      <a:solidFill>
                        <a:schemeClr val="bg1"/>
                      </a:solidFill>
                      <a:latin typeface="UTM Bienvenue" panose="02040603050506020204" pitchFamily="18" charset="0"/>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830997"/>
              </a:xfrm>
              <a:prstGeom prst="rect">
                <a:avLst/>
              </a:prstGeom>
            </p:spPr>
            <p:txBody>
              <a:bodyPr wrap="square">
                <a:spAutoFit/>
              </a:bodyPr>
              <a:lstStyle/>
              <a:p>
                <a:pPr algn="ctr" defTabSz="342900">
                  <a:lnSpc>
                    <a:spcPct val="150000"/>
                  </a:lnSpc>
                </a:pPr>
                <a:endParaRPr lang="vi-VN" sz="3200" b="1" dirty="0">
                  <a:solidFill>
                    <a:schemeClr val="bg1"/>
                  </a:solidFill>
                  <a:latin typeface="UTM Avo" panose="02040603050506020204" pitchFamily="18" charset="0"/>
                  <a:cs typeface="Times New Roman" panose="02020603050405020304" pitchFamily="18" charset="0"/>
                </a:endParaRPr>
              </a:p>
            </p:txBody>
          </p:sp>
        </p:grpSp>
      </p:grpSp>
      <p:pic>
        <p:nvPicPr>
          <p:cNvPr id="5" name="Picture 4">
            <a:extLst>
              <a:ext uri="{FF2B5EF4-FFF2-40B4-BE49-F238E27FC236}">
                <a16:creationId xmlns:a16="http://schemas.microsoft.com/office/drawing/2014/main" id="{4D5BE3B3-60B4-D058-1697-C803B5095E3B}"/>
              </a:ext>
            </a:extLst>
          </p:cNvPr>
          <p:cNvPicPr>
            <a:picLocks noChangeAspect="1"/>
          </p:cNvPicPr>
          <p:nvPr/>
        </p:nvPicPr>
        <p:blipFill>
          <a:blip r:embed="rId6"/>
          <a:stretch>
            <a:fillRect/>
          </a:stretch>
        </p:blipFill>
        <p:spPr>
          <a:xfrm>
            <a:off x="2654038" y="3007641"/>
            <a:ext cx="8232922" cy="2725764"/>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ABE6A-BF3B-49A7-A052-89E353AE79D3}"/>
              </a:ext>
            </a:extLst>
          </p:cNvPr>
          <p:cNvSpPr/>
          <p:nvPr/>
        </p:nvSpPr>
        <p:spPr>
          <a:xfrm>
            <a:off x="606489" y="454090"/>
            <a:ext cx="10935271" cy="536237"/>
          </a:xfrm>
          <a:prstGeom prst="rect">
            <a:avLst/>
          </a:prstGeom>
        </p:spPr>
        <p:txBody>
          <a:bodyPr wrap="square">
            <a:spAutoFit/>
          </a:bodyPr>
          <a:lstStyle/>
          <a:p>
            <a:pPr indent="625475" algn="just" defTabSz="342900">
              <a:lnSpc>
                <a:spcPct val="135000"/>
              </a:lnSpc>
            </a:pPr>
            <a:r>
              <a:rPr lang="vi-VN" sz="2400" dirty="0">
                <a:latin typeface="UTM Avo" panose="02040603050506020204" pitchFamily="18" charset="0"/>
                <a:cs typeface="Times New Roman" panose="02020603050405020304" pitchFamily="18" charset="0"/>
              </a:rPr>
              <a:t> </a:t>
            </a:r>
            <a:endParaRPr lang="en-US" sz="2400" dirty="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sp>
        <p:nvSpPr>
          <p:cNvPr id="7" name="Rectangle 6">
            <a:extLst>
              <a:ext uri="{FF2B5EF4-FFF2-40B4-BE49-F238E27FC236}">
                <a16:creationId xmlns:a16="http://schemas.microsoft.com/office/drawing/2014/main" id="{D6217B81-52A1-4E04-A007-848CB1E69907}"/>
              </a:ext>
            </a:extLst>
          </p:cNvPr>
          <p:cNvSpPr/>
          <p:nvPr/>
        </p:nvSpPr>
        <p:spPr>
          <a:xfrm>
            <a:off x="394166" y="5450003"/>
            <a:ext cx="11689237" cy="1034835"/>
          </a:xfrm>
          <a:prstGeom prst="rect">
            <a:avLst/>
          </a:prstGeom>
        </p:spPr>
        <p:txBody>
          <a:bodyPr wrap="square">
            <a:spAutoFit/>
          </a:bodyPr>
          <a:lstStyle/>
          <a:p>
            <a:pPr algn="just" defTabSz="342900">
              <a:lnSpc>
                <a:spcPct val="135000"/>
              </a:lnSpc>
            </a:pPr>
            <a:r>
              <a:rPr lang="vi-VN" sz="2400" i="1" dirty="0">
                <a:latin typeface="UTM Avo" panose="02040603050506020204" pitchFamily="18" charset="0"/>
                <a:cs typeface="Times New Roman" panose="02020603050405020304" pitchFamily="18" charset="0"/>
              </a:rPr>
              <a:t>Lưu ý: </a:t>
            </a:r>
            <a:r>
              <a:rPr lang="vi-VN" sz="2400" dirty="0">
                <a:latin typeface="UTM Avo" panose="02040603050506020204" pitchFamily="18" charset="0"/>
                <a:cs typeface="Times New Roman" panose="02020603050405020304" pitchFamily="18" charset="0"/>
              </a:rPr>
              <a:t>Hiệu ứng chuyển trang được đặt cho từng trang chiếu và mỗi trang</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chiếu chỉ sử dụng được một kiểu hiệu ứng duy nhất.</a:t>
            </a:r>
          </a:p>
        </p:txBody>
      </p:sp>
      <p:sp>
        <p:nvSpPr>
          <p:cNvPr id="3" name="TextBox 2">
            <a:extLst>
              <a:ext uri="{FF2B5EF4-FFF2-40B4-BE49-F238E27FC236}">
                <a16:creationId xmlns:a16="http://schemas.microsoft.com/office/drawing/2014/main" id="{AE75C2E3-B93D-03F7-417E-2F35D7D79669}"/>
              </a:ext>
            </a:extLst>
          </p:cNvPr>
          <p:cNvSpPr txBox="1"/>
          <p:nvPr/>
        </p:nvSpPr>
        <p:spPr>
          <a:xfrm>
            <a:off x="1226372" y="378673"/>
            <a:ext cx="10315388" cy="2233945"/>
          </a:xfrm>
          <a:prstGeom prst="rect">
            <a:avLst/>
          </a:prstGeom>
          <a:noFill/>
        </p:spPr>
        <p:txBody>
          <a:bodyPr wrap="square">
            <a:spAutoFit/>
          </a:bodyPr>
          <a:lstStyle/>
          <a:p>
            <a:pPr marL="0" algn="l" rtl="0" eaLnBrk="1" latinLnBrk="0" hangingPunct="1">
              <a:lnSpc>
                <a:spcPts val="2800"/>
              </a:lnSpc>
              <a:spcBef>
                <a:spcPts val="0"/>
              </a:spcBef>
              <a:spcAft>
                <a:spcPts val="0"/>
              </a:spcAft>
            </a:pPr>
            <a:r>
              <a:rPr lang="vi-VN" sz="2000" kern="1200" dirty="0">
                <a:solidFill>
                  <a:srgbClr val="000000"/>
                </a:solidFill>
                <a:effectLst/>
                <a:latin typeface="UTM  avo"/>
                <a:ea typeface="方正黑体_GBK"/>
                <a:cs typeface="+mn-cs"/>
              </a:rPr>
              <a:t>Để trình chiếu ấn tượng và hấp dẫn hơn chúng ta có thể thêm hiệu ứng chuyển trang. </a:t>
            </a:r>
            <a:endParaRPr lang="en-US" sz="2000" kern="1200" dirty="0">
              <a:solidFill>
                <a:srgbClr val="000000"/>
              </a:solidFill>
              <a:effectLst/>
              <a:latin typeface="UTM  avo"/>
              <a:ea typeface="方正黑体_GBK"/>
              <a:cs typeface="+mn-cs"/>
            </a:endParaRPr>
          </a:p>
          <a:p>
            <a:pPr marL="0" algn="l" rtl="0" eaLnBrk="1" latinLnBrk="0" hangingPunct="1">
              <a:lnSpc>
                <a:spcPts val="2800"/>
              </a:lnSpc>
              <a:spcBef>
                <a:spcPts val="0"/>
              </a:spcBef>
              <a:spcAft>
                <a:spcPts val="0"/>
              </a:spcAft>
            </a:pPr>
            <a:r>
              <a:rPr lang="vi-VN" sz="2000" kern="1200" dirty="0">
                <a:solidFill>
                  <a:srgbClr val="000000"/>
                </a:solidFill>
                <a:effectLst/>
                <a:latin typeface="UTM  avo"/>
                <a:ea typeface="方正黑体_GBK"/>
                <a:cs typeface="+mn-cs"/>
              </a:rPr>
              <a:t>Hiệu ứng chuyển trang là cách thức trang chiếu xuất hiện khi trình chiếu. Các bước để tạo hiệu ứng chuyển trang: </a:t>
            </a:r>
            <a:endParaRPr lang="en-US" sz="2000" kern="1200" dirty="0">
              <a:solidFill>
                <a:srgbClr val="000000"/>
              </a:solidFill>
              <a:effectLst/>
              <a:latin typeface="UTM  avo"/>
              <a:ea typeface="方正黑体_GBK"/>
              <a:cs typeface="+mn-cs"/>
            </a:endParaRPr>
          </a:p>
          <a:p>
            <a:pPr marL="0" algn="l" rtl="0" eaLnBrk="1" latinLnBrk="0" hangingPunct="1">
              <a:lnSpc>
                <a:spcPts val="2800"/>
              </a:lnSpc>
              <a:spcBef>
                <a:spcPts val="0"/>
              </a:spcBef>
              <a:spcAft>
                <a:spcPts val="0"/>
              </a:spcAft>
            </a:pPr>
            <a:r>
              <a:rPr lang="vi-VN" sz="2000" i="1" kern="1200" dirty="0">
                <a:solidFill>
                  <a:schemeClr val="accent6">
                    <a:lumMod val="60000"/>
                    <a:lumOff val="40000"/>
                  </a:schemeClr>
                </a:solidFill>
                <a:effectLst/>
                <a:latin typeface="UTM  avo"/>
                <a:ea typeface="方正黑体_GBK"/>
                <a:cs typeface="+mn-cs"/>
              </a:rPr>
              <a:t>Bước 1</a:t>
            </a:r>
            <a:r>
              <a:rPr lang="vi-VN" sz="2000" kern="1200" dirty="0">
                <a:solidFill>
                  <a:srgbClr val="000000"/>
                </a:solidFill>
                <a:effectLst/>
                <a:latin typeface="UTM  avo"/>
                <a:ea typeface="方正黑体_GBK"/>
                <a:cs typeface="+mn-cs"/>
              </a:rPr>
              <a:t>: Chọn trang chiếu muốn tạo hiệu ứng. </a:t>
            </a:r>
            <a:endParaRPr lang="en-US" sz="2000" kern="1200" dirty="0">
              <a:solidFill>
                <a:srgbClr val="000000"/>
              </a:solidFill>
              <a:effectLst/>
              <a:latin typeface="UTM  avo"/>
              <a:ea typeface="方正黑体_GBK"/>
              <a:cs typeface="+mn-cs"/>
            </a:endParaRPr>
          </a:p>
          <a:p>
            <a:pPr marL="0" algn="l" rtl="0" eaLnBrk="1" latinLnBrk="0" hangingPunct="1">
              <a:lnSpc>
                <a:spcPts val="2800"/>
              </a:lnSpc>
              <a:spcBef>
                <a:spcPts val="0"/>
              </a:spcBef>
              <a:spcAft>
                <a:spcPts val="0"/>
              </a:spcAft>
            </a:pPr>
            <a:r>
              <a:rPr lang="vi-VN" sz="2000" i="1" kern="1200" dirty="0">
                <a:solidFill>
                  <a:schemeClr val="accent6">
                    <a:lumMod val="60000"/>
                    <a:lumOff val="40000"/>
                  </a:schemeClr>
                </a:solidFill>
                <a:effectLst/>
                <a:latin typeface="UTM  avo"/>
                <a:ea typeface="方正黑体_GBK"/>
                <a:cs typeface="+mn-cs"/>
              </a:rPr>
              <a:t>Bước 2</a:t>
            </a:r>
            <a:r>
              <a:rPr lang="vi-VN" sz="2000" kern="1200" dirty="0">
                <a:solidFill>
                  <a:srgbClr val="000000"/>
                </a:solidFill>
                <a:effectLst/>
                <a:latin typeface="UTM  avo"/>
                <a:ea typeface="方正黑体_GBK"/>
                <a:cs typeface="+mn-cs"/>
              </a:rPr>
              <a:t>: Chọn một hiệu ứng chuyển trang trên nhóm lệnh </a:t>
            </a:r>
            <a:r>
              <a:rPr lang="vi-VN" sz="2000" b="1" kern="1200" dirty="0">
                <a:solidFill>
                  <a:srgbClr val="000000"/>
                </a:solidFill>
                <a:effectLst/>
                <a:latin typeface="UTM  avo"/>
                <a:ea typeface="方正黑体_GBK"/>
                <a:cs typeface="+mn-cs"/>
              </a:rPr>
              <a:t>Transition to This Slide </a:t>
            </a:r>
            <a:r>
              <a:rPr lang="vi-VN" sz="2000" kern="1200" dirty="0">
                <a:solidFill>
                  <a:srgbClr val="000000"/>
                </a:solidFill>
                <a:effectLst/>
                <a:latin typeface="UTM  avo"/>
                <a:ea typeface="方正黑体_GBK"/>
                <a:cs typeface="+mn-cs"/>
              </a:rPr>
              <a:t>của dải lệnh </a:t>
            </a:r>
            <a:r>
              <a:rPr lang="vi-VN" sz="2000" b="1" kern="1200" dirty="0">
                <a:solidFill>
                  <a:srgbClr val="000000"/>
                </a:solidFill>
                <a:effectLst/>
                <a:latin typeface="UTM  avo"/>
                <a:ea typeface="方正黑体_GBK"/>
                <a:cs typeface="+mn-cs"/>
              </a:rPr>
              <a:t>Transitions.</a:t>
            </a:r>
            <a:r>
              <a:rPr lang="vi-VN" sz="2000" kern="1200" dirty="0">
                <a:solidFill>
                  <a:srgbClr val="000000"/>
                </a:solidFill>
                <a:effectLst/>
                <a:latin typeface="UTM  avo"/>
                <a:ea typeface="方正黑体_GBK"/>
                <a:cs typeface="+mn-cs"/>
              </a:rPr>
              <a:t> </a:t>
            </a:r>
            <a:endParaRPr lang="en-US" sz="2000" dirty="0">
              <a:effectLst/>
            </a:endParaRPr>
          </a:p>
        </p:txBody>
      </p:sp>
      <p:pic>
        <p:nvPicPr>
          <p:cNvPr id="9" name="Picture 8">
            <a:extLst>
              <a:ext uri="{FF2B5EF4-FFF2-40B4-BE49-F238E27FC236}">
                <a16:creationId xmlns:a16="http://schemas.microsoft.com/office/drawing/2014/main" id="{2B6C4625-84AB-A661-DF15-F22A71C62091}"/>
              </a:ext>
            </a:extLst>
          </p:cNvPr>
          <p:cNvPicPr>
            <a:picLocks noChangeAspect="1"/>
          </p:cNvPicPr>
          <p:nvPr/>
        </p:nvPicPr>
        <p:blipFill>
          <a:blip r:embed="rId3"/>
          <a:stretch>
            <a:fillRect/>
          </a:stretch>
        </p:blipFill>
        <p:spPr>
          <a:xfrm>
            <a:off x="5157217" y="2328672"/>
            <a:ext cx="5150002" cy="3039689"/>
          </a:xfrm>
          <a:prstGeom prst="rect">
            <a:avLst/>
          </a:prstGeom>
        </p:spPr>
      </p:pic>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66675"/>
            </a:xfrm>
            <a:prstGeom prst="rect">
              <a:avLst/>
            </a:prstGeom>
          </p:spPr>
          <p:txBody>
            <a:bodyPr wrap="square">
              <a:spAutoFit/>
            </a:bodyPr>
            <a:lstStyle/>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Em có thể thêm hiệu ứng chuyển trang để bàitrình chiếu ấn tượng</a:t>
              </a:r>
            </a:p>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và hấp dẫn hơn.</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3"/>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713210" y="2401166"/>
            <a:ext cx="9315124" cy="2579039"/>
          </a:xfrm>
          <a:prstGeom prst="rect">
            <a:avLst/>
          </a:prstGeom>
        </p:spPr>
        <p:txBody>
          <a:bodyPr wrap="square">
            <a:spAutoFit/>
          </a:bodyPr>
          <a:lstStyle/>
          <a:p>
            <a:pPr algn="just" defTabSz="342900">
              <a:lnSpc>
                <a:spcPct val="150000"/>
              </a:lnSpc>
            </a:pPr>
            <a:r>
              <a:rPr lang="en-US" sz="2200" b="1" dirty="0">
                <a:latin typeface="UTM Avo" panose="02040603050506020204" pitchFamily="18" charset="0"/>
                <a:cs typeface="Times New Roman" panose="02020603050405020304" pitchFamily="18" charset="0"/>
              </a:rPr>
              <a:t>1. </a:t>
            </a:r>
            <a:r>
              <a:rPr lang="vi-VN" sz="2200" dirty="0">
                <a:latin typeface="UTM Avo" panose="02040603050506020204" pitchFamily="18" charset="0"/>
                <a:cs typeface="Times New Roman" panose="02020603050405020304" pitchFamily="18" charset="0"/>
              </a:rPr>
              <a:t>Mỗi phát biểu dưới đây đúng hay sai?</a:t>
            </a:r>
          </a:p>
          <a:p>
            <a:pPr algn="just" defTabSz="342900">
              <a:lnSpc>
                <a:spcPct val="150000"/>
              </a:lnSpc>
            </a:pPr>
            <a:r>
              <a:rPr lang="vi-VN" sz="2200" dirty="0">
                <a:latin typeface="UTM Avo" panose="02040603050506020204" pitchFamily="18" charset="0"/>
                <a:cs typeface="Times New Roman" panose="02020603050405020304" pitchFamily="18" charset="0"/>
              </a:rPr>
              <a:t>a) Mỗi trang chiếu có thể có nhiều kiểu hiệu ứng chuyển trang.</a:t>
            </a:r>
          </a:p>
          <a:p>
            <a:pPr algn="just" defTabSz="342900">
              <a:lnSpc>
                <a:spcPct val="150000"/>
              </a:lnSpc>
            </a:pPr>
            <a:r>
              <a:rPr lang="vi-VN" sz="2200" dirty="0">
                <a:latin typeface="UTM Avo" panose="02040603050506020204" pitchFamily="18" charset="0"/>
                <a:cs typeface="Times New Roman" panose="02020603050405020304" pitchFamily="18" charset="0"/>
              </a:rPr>
              <a:t>b) Trong một bài trình chiếu có thể có nhiều hiệu ứng chuyển trang khác nhau.</a:t>
            </a:r>
          </a:p>
          <a:p>
            <a:pPr algn="just" defTabSz="342900">
              <a:lnSpc>
                <a:spcPct val="150000"/>
              </a:lnSpc>
            </a:pPr>
            <a:r>
              <a:rPr lang="vi-VN" sz="2200" dirty="0">
                <a:latin typeface="UTM Avo" panose="02040603050506020204" pitchFamily="18" charset="0"/>
                <a:cs typeface="Times New Roman" panose="02020603050405020304" pitchFamily="18" charset="0"/>
              </a:rPr>
              <a:t>c) Hiệu ứng chuyển trang giúp cho bài thuyết trình sinh động và hấp</a:t>
            </a:r>
          </a:p>
          <a:p>
            <a:pPr algn="just" defTabSz="342900">
              <a:lnSpc>
                <a:spcPct val="150000"/>
              </a:lnSpc>
            </a:pPr>
            <a:r>
              <a:rPr lang="vi-VN" sz="2200" dirty="0">
                <a:latin typeface="UTM Avo" panose="02040603050506020204" pitchFamily="18" charset="0"/>
                <a:cs typeface="Times New Roman" panose="02020603050405020304" pitchFamily="18" charset="0"/>
              </a:rPr>
              <a:t>dẫn hơn.</a:t>
            </a:r>
          </a:p>
        </p:txBody>
      </p:sp>
      <p:sp>
        <p:nvSpPr>
          <p:cNvPr id="3" name="TextBox 2">
            <a:extLst>
              <a:ext uri="{FF2B5EF4-FFF2-40B4-BE49-F238E27FC236}">
                <a16:creationId xmlns:a16="http://schemas.microsoft.com/office/drawing/2014/main" id="{6A504934-E7BD-3F81-FB8F-69CE3385B8BE}"/>
              </a:ext>
            </a:extLst>
          </p:cNvPr>
          <p:cNvSpPr txBox="1"/>
          <p:nvPr/>
        </p:nvSpPr>
        <p:spPr>
          <a:xfrm>
            <a:off x="1751052" y="5455010"/>
            <a:ext cx="6094428" cy="923330"/>
          </a:xfrm>
          <a:prstGeom prst="rect">
            <a:avLst/>
          </a:prstGeom>
          <a:noFill/>
        </p:spPr>
        <p:txBody>
          <a:bodyPr wrap="square">
            <a:spAutoFit/>
          </a:bodyPr>
          <a:lstStyle/>
          <a:p>
            <a:pPr algn="l"/>
            <a:r>
              <a:rPr lang="pt-BR" b="0" i="0" dirty="0">
                <a:solidFill>
                  <a:schemeClr val="accent6">
                    <a:lumMod val="60000"/>
                    <a:lumOff val="40000"/>
                  </a:schemeClr>
                </a:solidFill>
                <a:effectLst/>
                <a:latin typeface="Roboto" panose="02000000000000000000" pitchFamily="2" charset="0"/>
              </a:rPr>
              <a:t>a) Sai.</a:t>
            </a:r>
          </a:p>
          <a:p>
            <a:pPr algn="l"/>
            <a:r>
              <a:rPr lang="pt-BR" b="0" i="0" dirty="0">
                <a:solidFill>
                  <a:schemeClr val="accent6">
                    <a:lumMod val="60000"/>
                    <a:lumOff val="40000"/>
                  </a:schemeClr>
                </a:solidFill>
                <a:effectLst/>
                <a:latin typeface="Roboto" panose="02000000000000000000" pitchFamily="2" charset="0"/>
              </a:rPr>
              <a:t>b) Đúng.</a:t>
            </a:r>
          </a:p>
          <a:p>
            <a:pPr algn="l"/>
            <a:r>
              <a:rPr lang="pt-BR" b="0" i="0" dirty="0">
                <a:solidFill>
                  <a:schemeClr val="accent6">
                    <a:lumMod val="60000"/>
                    <a:lumOff val="40000"/>
                  </a:schemeClr>
                </a:solidFill>
                <a:effectLst/>
                <a:latin typeface="Roboto" panose="02000000000000000000" pitchFamily="2" charset="0"/>
              </a:rPr>
              <a:t>c) Đúng.</a:t>
            </a: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71851"/>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Thực hành tạo HIỆU ỨNG CHUYỂN TRANG</a:t>
            </a:r>
          </a:p>
        </p:txBody>
      </p:sp>
      <p:sp>
        <p:nvSpPr>
          <p:cNvPr id="5" name="TextBox 4">
            <a:extLst>
              <a:ext uri="{FF2B5EF4-FFF2-40B4-BE49-F238E27FC236}">
                <a16:creationId xmlns:a16="http://schemas.microsoft.com/office/drawing/2014/main" id="{FFF0A009-D01A-AB1E-276E-31D7871982B3}"/>
              </a:ext>
            </a:extLst>
          </p:cNvPr>
          <p:cNvSpPr txBox="1"/>
          <p:nvPr/>
        </p:nvSpPr>
        <p:spPr>
          <a:xfrm>
            <a:off x="614526" y="964806"/>
            <a:ext cx="9094508" cy="861774"/>
          </a:xfrm>
          <a:prstGeom prst="rect">
            <a:avLst/>
          </a:prstGeom>
          <a:noFill/>
        </p:spPr>
        <p:txBody>
          <a:bodyPr wrap="square">
            <a:spAutoFit/>
          </a:bodyPr>
          <a:lstStyle/>
          <a:p>
            <a:pPr>
              <a:lnSpc>
                <a:spcPts val="3000"/>
              </a:lnSpc>
            </a:pPr>
            <a:r>
              <a:rPr lang="vi-VN" sz="2000" b="1" dirty="0">
                <a:solidFill>
                  <a:schemeClr val="accent6"/>
                </a:solidFill>
                <a:latin typeface="UTM  avo"/>
              </a:rPr>
              <a:t>NHIỆM VỤ</a:t>
            </a:r>
            <a:r>
              <a:rPr lang="vi-VN" sz="2000" dirty="0">
                <a:latin typeface="UTM  avo"/>
              </a:rPr>
              <a:t>: Hãy mở tệp </a:t>
            </a:r>
            <a:r>
              <a:rPr lang="vi-VN" sz="2000" dirty="0">
                <a:solidFill>
                  <a:schemeClr val="accent6"/>
                </a:solidFill>
                <a:latin typeface="UTM  avo"/>
              </a:rPr>
              <a:t>Canh dep que huong </a:t>
            </a:r>
            <a:r>
              <a:rPr lang="vi-VN" sz="2000" dirty="0">
                <a:latin typeface="UTM  avo"/>
              </a:rPr>
              <a:t>đã lưu ở Bài 8 và thêm các hiệu ứng chuyển trang theo những yêu cầu sau và lưu lại tệp trình chiếu. </a:t>
            </a:r>
            <a:endParaRPr lang="en-US" sz="2000" dirty="0">
              <a:latin typeface="UTM  avo"/>
            </a:endParaRPr>
          </a:p>
        </p:txBody>
      </p:sp>
      <p:pic>
        <p:nvPicPr>
          <p:cNvPr id="7" name="Picture 6">
            <a:extLst>
              <a:ext uri="{FF2B5EF4-FFF2-40B4-BE49-F238E27FC236}">
                <a16:creationId xmlns:a16="http://schemas.microsoft.com/office/drawing/2014/main" id="{4F9BF34B-1DAF-06AF-63ED-0470E659A329}"/>
              </a:ext>
            </a:extLst>
          </p:cNvPr>
          <p:cNvPicPr>
            <a:picLocks noChangeAspect="1"/>
          </p:cNvPicPr>
          <p:nvPr/>
        </p:nvPicPr>
        <p:blipFill>
          <a:blip r:embed="rId2"/>
          <a:stretch>
            <a:fillRect/>
          </a:stretch>
        </p:blipFill>
        <p:spPr>
          <a:xfrm>
            <a:off x="1289761" y="2269129"/>
            <a:ext cx="9612478" cy="2002599"/>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64752" y="419842"/>
            <a:ext cx="10960159" cy="6018316"/>
            <a:chOff x="964752" y="419842"/>
            <a:chExt cx="10960159" cy="6018316"/>
          </a:xfrm>
        </p:grpSpPr>
        <p:sp>
          <p:nvSpPr>
            <p:cNvPr id="3" name="Rectangle 2">
              <a:extLst>
                <a:ext uri="{FF2B5EF4-FFF2-40B4-BE49-F238E27FC236}">
                  <a16:creationId xmlns:a16="http://schemas.microsoft.com/office/drawing/2014/main" id="{5D505E70-6FFF-4823-AD10-E44225708B1A}"/>
                </a:ext>
              </a:extLst>
            </p:cNvPr>
            <p:cNvSpPr/>
            <p:nvPr/>
          </p:nvSpPr>
          <p:spPr>
            <a:xfrm>
              <a:off x="964752" y="419842"/>
              <a:ext cx="9168986" cy="1631216"/>
            </a:xfrm>
            <a:prstGeom prst="rect">
              <a:avLst/>
            </a:prstGeom>
          </p:spPr>
          <p:txBody>
            <a:bodyPr wrap="square">
              <a:spAutoFit/>
            </a:bodyPr>
            <a:lstStyle/>
            <a:p>
              <a:pPr algn="just" defTabSz="342900"/>
              <a:r>
                <a:rPr lang="vi-VN" sz="2000" dirty="0">
                  <a:solidFill>
                    <a:srgbClr val="FFC000"/>
                  </a:solidFill>
                  <a:latin typeface="UTM Avo" panose="02040603050506020204" pitchFamily="18" charset="0"/>
                  <a:cs typeface="Times New Roman" panose="02020603050405020304" pitchFamily="18" charset="0"/>
                </a:rPr>
                <a:t>Hướng dẫn:</a:t>
              </a:r>
            </a:p>
            <a:p>
              <a:pPr algn="just" defTabSz="342900"/>
              <a:r>
                <a:rPr lang="vi-VN" sz="2000" i="1" dirty="0">
                  <a:solidFill>
                    <a:srgbClr val="FFC000"/>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Khởi động phần mềm trình chiếu.</a:t>
              </a:r>
            </a:p>
            <a:p>
              <a:pPr algn="just" defTabSz="342900"/>
              <a:r>
                <a:rPr lang="vi-VN" sz="2000" i="1" dirty="0">
                  <a:solidFill>
                    <a:srgbClr val="FFC000"/>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Chọn lệnh Open trong bảng chọn File. Cửa sổ Open hiện ra, chọn</a:t>
              </a:r>
            </a:p>
            <a:p>
              <a:pPr algn="just" defTabSz="342900"/>
              <a:r>
                <a:rPr lang="vi-VN" sz="2000" dirty="0">
                  <a:latin typeface="UTM Avo" panose="02040603050506020204" pitchFamily="18" charset="0"/>
                  <a:cs typeface="Times New Roman" panose="02020603050405020304" pitchFamily="18" charset="0"/>
                </a:rPr>
                <a:t>tệp Canh dep que huong trong thư mục tên của em.</a:t>
              </a:r>
            </a:p>
            <a:p>
              <a:pPr algn="just" defTabSz="342900"/>
              <a:r>
                <a:rPr lang="vi-VN" sz="2000" i="1" dirty="0">
                  <a:solidFill>
                    <a:srgbClr val="FFC000"/>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Chọn hiệu ứng chuyển trang</a:t>
              </a:r>
            </a:p>
          </p:txBody>
        </p:sp>
        <p:pic>
          <p:nvPicPr>
            <p:cNvPr id="6" name="Picture 5">
              <a:extLst>
                <a:ext uri="{FF2B5EF4-FFF2-40B4-BE49-F238E27FC236}">
                  <a16:creationId xmlns:a16="http://schemas.microsoft.com/office/drawing/2014/main" id="{376BBDEF-A0B9-671A-DCE4-3EA13D7238D9}"/>
                </a:ext>
              </a:extLst>
            </p:cNvPr>
            <p:cNvPicPr>
              <a:picLocks noChangeAspect="1"/>
            </p:cNvPicPr>
            <p:nvPr/>
          </p:nvPicPr>
          <p:blipFill>
            <a:blip r:embed="rId2"/>
            <a:stretch>
              <a:fillRect/>
            </a:stretch>
          </p:blipFill>
          <p:spPr>
            <a:xfrm>
              <a:off x="5414833" y="2333590"/>
              <a:ext cx="6510078" cy="4104568"/>
            </a:xfrm>
            <a:prstGeom prst="rect">
              <a:avLst/>
            </a:prstGeom>
          </p:spPr>
        </p:pic>
        <p:sp>
          <p:nvSpPr>
            <p:cNvPr id="12" name="Rectangle 11">
              <a:extLst>
                <a:ext uri="{FF2B5EF4-FFF2-40B4-BE49-F238E27FC236}">
                  <a16:creationId xmlns:a16="http://schemas.microsoft.com/office/drawing/2014/main" id="{B028C112-6BCC-FFCF-8DF8-F4190F6807DF}"/>
                </a:ext>
              </a:extLst>
            </p:cNvPr>
            <p:cNvSpPr/>
            <p:nvPr/>
          </p:nvSpPr>
          <p:spPr>
            <a:xfrm>
              <a:off x="964752" y="2411277"/>
              <a:ext cx="4610500" cy="3570208"/>
            </a:xfrm>
            <a:prstGeom prst="rect">
              <a:avLst/>
            </a:prstGeom>
          </p:spPr>
          <p:txBody>
            <a:bodyPr wrap="square">
              <a:spAutoFit/>
            </a:bodyPr>
            <a:lstStyle/>
            <a:p>
              <a:pPr algn="just" defTabSz="342900"/>
              <a:r>
                <a:rPr lang="vi-VN" i="1" dirty="0">
                  <a:latin typeface="UTM  avo"/>
                </a:rPr>
                <a:t>Lưu ý</a:t>
              </a:r>
              <a:r>
                <a:rPr lang="vi-VN" dirty="0">
                  <a:latin typeface="UTM  avo"/>
                </a:rPr>
                <a:t>: Một số hiệu ứng sẽ không xuất hiện sẵn trên dải lệnh </a:t>
              </a:r>
              <a:r>
                <a:rPr lang="vi-VN" b="1" dirty="0">
                  <a:latin typeface="UTM  avo"/>
                </a:rPr>
                <a:t>Transitions</a:t>
              </a:r>
              <a:r>
                <a:rPr lang="vi-VN" dirty="0">
                  <a:latin typeface="UTM  avo"/>
                </a:rPr>
                <a:t>, hãy nháy chuột vào nút </a:t>
              </a:r>
              <a:r>
                <a:rPr lang="en-US" dirty="0">
                  <a:latin typeface="UTM Avo" panose="02040603050506020204"/>
                </a:rPr>
                <a:t>  </a:t>
              </a:r>
              <a:r>
                <a:rPr lang="vi-VN" dirty="0">
                  <a:latin typeface="UTM  avo"/>
                </a:rPr>
                <a:t>để xuất hiện danh sách hiệu ứng và chọn hiệu ứng thích hợp. Thực hiện tương tự để tạo hiệu ứng chuyển trang với các trang chiếu còn lại.</a:t>
              </a:r>
              <a:endParaRPr lang="en-US" dirty="0">
                <a:latin typeface="UTM Avo" panose="02040603050506020204"/>
              </a:endParaRPr>
            </a:p>
            <a:p>
              <a:pPr algn="just" defTabSz="342900"/>
              <a:r>
                <a:rPr lang="vi-VN" sz="2000" i="1" dirty="0">
                  <a:solidFill>
                    <a:srgbClr val="FFC000"/>
                  </a:solidFill>
                  <a:latin typeface="UTM  avo"/>
                </a:rPr>
                <a:t>Bước 4</a:t>
              </a:r>
              <a:r>
                <a:rPr lang="vi-VN" sz="2000" dirty="0">
                  <a:latin typeface="UTM  avo"/>
                </a:rPr>
                <a:t>: Nhấn phím </a:t>
              </a:r>
              <a:r>
                <a:rPr lang="vi-VN" sz="2000" b="1" dirty="0">
                  <a:latin typeface="UTM  avo"/>
                </a:rPr>
                <a:t>F5</a:t>
              </a:r>
              <a:r>
                <a:rPr lang="vi-VN" sz="2000" dirty="0">
                  <a:latin typeface="UTM  avo"/>
                </a:rPr>
                <a:t> (hoặc nháy chuột vào nút lệnh </a:t>
              </a:r>
              <a:r>
                <a:rPr lang="en-US" sz="2000" dirty="0">
                  <a:latin typeface="UTM Avo" panose="02040603050506020204"/>
                </a:rPr>
                <a:t>   </a:t>
              </a:r>
              <a:r>
                <a:rPr lang="vi-VN" sz="2000" dirty="0">
                  <a:latin typeface="UTM  avo"/>
                </a:rPr>
                <a:t>) để trình chiếu và xem các hiệu ứng chuyển trang. </a:t>
              </a:r>
              <a:endParaRPr lang="en-US" sz="2000" dirty="0">
                <a:latin typeface="UTM Avo" panose="02040603050506020204"/>
              </a:endParaRPr>
            </a:p>
            <a:p>
              <a:pPr algn="just" defTabSz="342900"/>
              <a:r>
                <a:rPr lang="vi-VN" sz="2000" i="1" dirty="0">
                  <a:solidFill>
                    <a:srgbClr val="FFC000"/>
                  </a:solidFill>
                  <a:latin typeface="UTM  avo"/>
                </a:rPr>
                <a:t>Bước 5</a:t>
              </a:r>
              <a:r>
                <a:rPr lang="vi-VN" sz="2000" dirty="0">
                  <a:latin typeface="UTM  avo"/>
                </a:rPr>
                <a:t>: Nháy chuột vào nút lệnh </a:t>
              </a:r>
              <a:r>
                <a:rPr lang="en-US" sz="2000" dirty="0">
                  <a:latin typeface="UTM Avo" panose="02040603050506020204"/>
                </a:rPr>
                <a:t>    </a:t>
              </a:r>
              <a:r>
                <a:rPr lang="vi-VN" sz="2000" dirty="0">
                  <a:latin typeface="UTM  avo"/>
                </a:rPr>
                <a:t>để lưu tệp.</a:t>
              </a:r>
              <a:endParaRPr lang="vi-VN" sz="2000" dirty="0">
                <a:latin typeface="UTM  avo"/>
                <a:cs typeface="Times New Roman" panose="02020603050405020304" pitchFamily="18" charset="0"/>
              </a:endParaRPr>
            </a:p>
            <a:p>
              <a:pPr algn="just" defTabSz="342900"/>
              <a:endParaRPr lang="en-US" dirty="0">
                <a:latin typeface="UTM Avo" panose="02040603050506020204"/>
              </a:endParaRPr>
            </a:p>
          </p:txBody>
        </p:sp>
        <p:pic>
          <p:nvPicPr>
            <p:cNvPr id="14" name="Picture 13">
              <a:extLst>
                <a:ext uri="{FF2B5EF4-FFF2-40B4-BE49-F238E27FC236}">
                  <a16:creationId xmlns:a16="http://schemas.microsoft.com/office/drawing/2014/main" id="{93A21659-277C-3B40-57EE-75215E3BA784}"/>
                </a:ext>
              </a:extLst>
            </p:cNvPr>
            <p:cNvPicPr>
              <a:picLocks noChangeAspect="1"/>
            </p:cNvPicPr>
            <p:nvPr/>
          </p:nvPicPr>
          <p:blipFill>
            <a:blip r:embed="rId3"/>
            <a:stretch>
              <a:fillRect/>
            </a:stretch>
          </p:blipFill>
          <p:spPr>
            <a:xfrm>
              <a:off x="2416691" y="2995727"/>
              <a:ext cx="226566" cy="302088"/>
            </a:xfrm>
            <a:prstGeom prst="rect">
              <a:avLst/>
            </a:prstGeom>
          </p:spPr>
        </p:pic>
        <p:pic>
          <p:nvPicPr>
            <p:cNvPr id="17" name="Picture 16">
              <a:extLst>
                <a:ext uri="{FF2B5EF4-FFF2-40B4-BE49-F238E27FC236}">
                  <a16:creationId xmlns:a16="http://schemas.microsoft.com/office/drawing/2014/main" id="{6713BB61-9CAC-4B75-87D6-352E133C1568}"/>
                </a:ext>
              </a:extLst>
            </p:cNvPr>
            <p:cNvPicPr>
              <a:picLocks noChangeAspect="1"/>
            </p:cNvPicPr>
            <p:nvPr/>
          </p:nvPicPr>
          <p:blipFill>
            <a:blip r:embed="rId4"/>
            <a:stretch>
              <a:fillRect/>
            </a:stretch>
          </p:blipFill>
          <p:spPr>
            <a:xfrm>
              <a:off x="3163436" y="4455288"/>
              <a:ext cx="283208" cy="302088"/>
            </a:xfrm>
            <a:prstGeom prst="rect">
              <a:avLst/>
            </a:prstGeom>
          </p:spPr>
        </p:pic>
        <p:pic>
          <p:nvPicPr>
            <p:cNvPr id="19" name="Picture 18">
              <a:extLst>
                <a:ext uri="{FF2B5EF4-FFF2-40B4-BE49-F238E27FC236}">
                  <a16:creationId xmlns:a16="http://schemas.microsoft.com/office/drawing/2014/main" id="{13AA4763-FFF9-BD4D-3366-B28E57B8BBF0}"/>
                </a:ext>
              </a:extLst>
            </p:cNvPr>
            <p:cNvPicPr>
              <a:picLocks noChangeAspect="1"/>
            </p:cNvPicPr>
            <p:nvPr/>
          </p:nvPicPr>
          <p:blipFill>
            <a:blip r:embed="rId5"/>
            <a:stretch>
              <a:fillRect/>
            </a:stretch>
          </p:blipFill>
          <p:spPr>
            <a:xfrm>
              <a:off x="4863120" y="5036152"/>
              <a:ext cx="320068" cy="350550"/>
            </a:xfrm>
            <a:prstGeom prst="rect">
              <a:avLst/>
            </a:prstGeom>
          </p:spPr>
        </p:pic>
      </p:grpSp>
    </p:spTree>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E9770DC8-2D80-4B12-B179-29CF25F904DF}"/>
              </a:ext>
            </a:extLst>
          </p:cNvPr>
          <p:cNvSpPr/>
          <p:nvPr/>
        </p:nvSpPr>
        <p:spPr>
          <a:xfrm>
            <a:off x="635645" y="3146293"/>
            <a:ext cx="3540428" cy="2352952"/>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Em hãy thực hành các nhiệm vụ sau:</a:t>
            </a:r>
          </a:p>
          <a:p>
            <a:pPr algn="just" defTabSz="342900">
              <a:lnSpc>
                <a:spcPct val="150000"/>
              </a:lnSpc>
            </a:pPr>
            <a:r>
              <a:rPr lang="vi-VN" sz="2000" dirty="0">
                <a:latin typeface="UTM Avo" panose="02040603050506020204" pitchFamily="18" charset="0"/>
                <a:cs typeface="Times New Roman" panose="02020603050405020304" pitchFamily="18" charset="0"/>
              </a:rPr>
              <a:t>a) Tạo bốn trang chiếu theo gợi ý sau đây để</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giới thiệu Hồ Hoàn Kiếm:</a:t>
            </a:r>
          </a:p>
        </p:txBody>
      </p:sp>
      <p:pic>
        <p:nvPicPr>
          <p:cNvPr id="16" name="Picture 15">
            <a:extLst>
              <a:ext uri="{FF2B5EF4-FFF2-40B4-BE49-F238E27FC236}">
                <a16:creationId xmlns:a16="http://schemas.microsoft.com/office/drawing/2014/main" id="{2D8C3E9D-E8E9-471D-ACBD-32C20ACB11E2}"/>
              </a:ext>
            </a:extLst>
          </p:cNvPr>
          <p:cNvPicPr>
            <a:picLocks noChangeAspect="1"/>
          </p:cNvPicPr>
          <p:nvPr/>
        </p:nvPicPr>
        <p:blipFill>
          <a:blip r:embed="rId5"/>
          <a:stretch>
            <a:fillRect/>
          </a:stretch>
        </p:blipFill>
        <p:spPr>
          <a:xfrm>
            <a:off x="11317473" y="282610"/>
            <a:ext cx="589731" cy="520622"/>
          </a:xfrm>
          <a:prstGeom prst="rect">
            <a:avLst/>
          </a:prstGeom>
        </p:spPr>
      </p:pic>
      <p:sp>
        <p:nvSpPr>
          <p:cNvPr id="6" name="TextBox 5">
            <a:extLst>
              <a:ext uri="{FF2B5EF4-FFF2-40B4-BE49-F238E27FC236}">
                <a16:creationId xmlns:a16="http://schemas.microsoft.com/office/drawing/2014/main" id="{39B25E82-35CB-A9AE-9DEA-C01E0F183547}"/>
              </a:ext>
            </a:extLst>
          </p:cNvPr>
          <p:cNvSpPr txBox="1"/>
          <p:nvPr/>
        </p:nvSpPr>
        <p:spPr>
          <a:xfrm>
            <a:off x="635644" y="1512224"/>
            <a:ext cx="10242887" cy="1015663"/>
          </a:xfrm>
          <a:prstGeom prst="rect">
            <a:avLst/>
          </a:prstGeom>
          <a:noFill/>
        </p:spPr>
        <p:txBody>
          <a:bodyPr wrap="square">
            <a:spAutoFit/>
          </a:bodyPr>
          <a:lstStyle/>
          <a:p>
            <a:pPr marL="457200" indent="-457200">
              <a:buAutoNum type="arabicPeriod"/>
            </a:pPr>
            <a:r>
              <a:rPr lang="en-US" sz="2000" dirty="0" err="1">
                <a:latin typeface="UTM  avo"/>
              </a:rPr>
              <a:t>Các</a:t>
            </a:r>
            <a:r>
              <a:rPr lang="en-US" sz="2000" dirty="0">
                <a:latin typeface="UTM  avo"/>
              </a:rPr>
              <a:t> </a:t>
            </a:r>
            <a:r>
              <a:rPr lang="en-US" sz="2000" dirty="0" err="1">
                <a:latin typeface="UTM  avo"/>
              </a:rPr>
              <a:t>nút</a:t>
            </a:r>
            <a:r>
              <a:rPr lang="en-US" sz="2000" dirty="0">
                <a:latin typeface="UTM  avo"/>
              </a:rPr>
              <a:t> </a:t>
            </a:r>
            <a:r>
              <a:rPr lang="en-US" sz="2000" dirty="0" err="1">
                <a:latin typeface="UTM  avo"/>
              </a:rPr>
              <a:t>lệnh</a:t>
            </a:r>
            <a:r>
              <a:rPr lang="en-US" sz="2000" dirty="0">
                <a:latin typeface="UTM  avo"/>
              </a:rPr>
              <a:t> </a:t>
            </a:r>
            <a:r>
              <a:rPr lang="en-US" sz="2000" dirty="0" err="1">
                <a:latin typeface="UTM  avo"/>
              </a:rPr>
              <a:t>của</a:t>
            </a:r>
            <a:r>
              <a:rPr lang="en-US" sz="2000" dirty="0">
                <a:latin typeface="UTM  avo"/>
              </a:rPr>
              <a:t> </a:t>
            </a:r>
            <a:r>
              <a:rPr lang="en-US" sz="2000" dirty="0" err="1">
                <a:latin typeface="UTM  avo"/>
              </a:rPr>
              <a:t>hiệu</a:t>
            </a:r>
            <a:r>
              <a:rPr lang="en-US" sz="2000" dirty="0">
                <a:latin typeface="UTM  avo"/>
              </a:rPr>
              <a:t> </a:t>
            </a:r>
            <a:r>
              <a:rPr lang="en-US" sz="2000" dirty="0" err="1">
                <a:latin typeface="UTM  avo"/>
              </a:rPr>
              <a:t>ứng</a:t>
            </a:r>
            <a:r>
              <a:rPr lang="en-US" sz="2000" dirty="0">
                <a:latin typeface="UTM  avo"/>
              </a:rPr>
              <a:t> </a:t>
            </a:r>
            <a:r>
              <a:rPr lang="en-US" sz="2000" dirty="0" err="1">
                <a:latin typeface="UTM  avo"/>
              </a:rPr>
              <a:t>chuyển</a:t>
            </a:r>
            <a:r>
              <a:rPr lang="en-US" sz="2000" dirty="0">
                <a:latin typeface="UTM  avo"/>
              </a:rPr>
              <a:t> </a:t>
            </a:r>
            <a:r>
              <a:rPr lang="en-US" sz="2000" dirty="0" err="1">
                <a:latin typeface="UTM  avo"/>
              </a:rPr>
              <a:t>trang</a:t>
            </a:r>
            <a:r>
              <a:rPr lang="en-US" sz="2000" dirty="0">
                <a:latin typeface="UTM  avo"/>
              </a:rPr>
              <a:t> </a:t>
            </a:r>
            <a:r>
              <a:rPr lang="en-US" sz="2000" dirty="0" err="1">
                <a:latin typeface="UTM  avo"/>
              </a:rPr>
              <a:t>nằm</a:t>
            </a:r>
            <a:r>
              <a:rPr lang="en-US" sz="2000" dirty="0">
                <a:latin typeface="UTM  avo"/>
              </a:rPr>
              <a:t> </a:t>
            </a:r>
            <a:r>
              <a:rPr lang="en-US" sz="2000" dirty="0" err="1">
                <a:latin typeface="UTM  avo"/>
              </a:rPr>
              <a:t>trên</a:t>
            </a:r>
            <a:r>
              <a:rPr lang="en-US" sz="2000" dirty="0">
                <a:latin typeface="UTM  avo"/>
              </a:rPr>
              <a:t> </a:t>
            </a:r>
            <a:r>
              <a:rPr lang="en-US" sz="2000" dirty="0" err="1">
                <a:latin typeface="UTM  avo"/>
              </a:rPr>
              <a:t>dải</a:t>
            </a:r>
            <a:r>
              <a:rPr lang="en-US" sz="2000" dirty="0">
                <a:latin typeface="UTM  avo"/>
              </a:rPr>
              <a:t> </a:t>
            </a:r>
            <a:r>
              <a:rPr lang="en-US" sz="2000" dirty="0" err="1">
                <a:latin typeface="UTM  avo"/>
              </a:rPr>
              <a:t>lệnh</a:t>
            </a:r>
            <a:r>
              <a:rPr lang="en-US" sz="2000" dirty="0">
                <a:latin typeface="UTM  avo"/>
              </a:rPr>
              <a:t> </a:t>
            </a:r>
            <a:r>
              <a:rPr lang="en-US" sz="2000" dirty="0" err="1">
                <a:latin typeface="UTM  avo"/>
              </a:rPr>
              <a:t>nào</a:t>
            </a:r>
            <a:r>
              <a:rPr lang="en-US" sz="2000" dirty="0">
                <a:latin typeface="UTM  avo"/>
              </a:rPr>
              <a:t>?</a:t>
            </a:r>
          </a:p>
          <a:p>
            <a:pPr marL="457200" indent="-457200">
              <a:buAutoNum type="arabicPeriod"/>
            </a:pPr>
            <a:endParaRPr lang="en-US" sz="2000" dirty="0">
              <a:latin typeface="UTM  avo"/>
            </a:endParaRPr>
          </a:p>
          <a:p>
            <a:r>
              <a:rPr lang="en-US" sz="2000" dirty="0">
                <a:latin typeface="UTM  avo"/>
              </a:rPr>
              <a:t>A. Design.           B. Animations.                  C. Home.                              </a:t>
            </a:r>
            <a:r>
              <a:rPr lang="en-US" sz="2000" dirty="0" err="1">
                <a:latin typeface="UTM  avo"/>
              </a:rPr>
              <a:t>D.Transitions</a:t>
            </a:r>
            <a:r>
              <a:rPr lang="en-US" sz="2000" dirty="0">
                <a:latin typeface="UTM  avo"/>
              </a:rPr>
              <a:t>.</a:t>
            </a:r>
          </a:p>
        </p:txBody>
      </p:sp>
      <p:sp>
        <p:nvSpPr>
          <p:cNvPr id="7" name="Oval 6">
            <a:extLst>
              <a:ext uri="{FF2B5EF4-FFF2-40B4-BE49-F238E27FC236}">
                <a16:creationId xmlns:a16="http://schemas.microsoft.com/office/drawing/2014/main" id="{63DEE680-4CE2-9C19-45D9-F642C5A23E32}"/>
              </a:ext>
            </a:extLst>
          </p:cNvPr>
          <p:cNvSpPr/>
          <p:nvPr/>
        </p:nvSpPr>
        <p:spPr>
          <a:xfrm>
            <a:off x="8597245" y="2155157"/>
            <a:ext cx="358219" cy="361800"/>
          </a:xfrm>
          <a:prstGeom prst="ellipse">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E1F26DA6-B83A-534E-76E1-1821CB7AA2D1}"/>
              </a:ext>
            </a:extLst>
          </p:cNvPr>
          <p:cNvPicPr>
            <a:picLocks noChangeAspect="1"/>
          </p:cNvPicPr>
          <p:nvPr/>
        </p:nvPicPr>
        <p:blipFill>
          <a:blip r:embed="rId6"/>
          <a:stretch>
            <a:fillRect/>
          </a:stretch>
        </p:blipFill>
        <p:spPr>
          <a:xfrm>
            <a:off x="4703701" y="2697018"/>
            <a:ext cx="5486674" cy="3909147"/>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6221FB-E88B-0ACD-2992-76DF5BD931C2}"/>
              </a:ext>
            </a:extLst>
          </p:cNvPr>
          <p:cNvSpPr txBox="1"/>
          <p:nvPr/>
        </p:nvSpPr>
        <p:spPr>
          <a:xfrm>
            <a:off x="464270" y="383845"/>
            <a:ext cx="6094428" cy="400110"/>
          </a:xfrm>
          <a:prstGeom prst="rect">
            <a:avLst/>
          </a:prstGeom>
          <a:noFill/>
        </p:spPr>
        <p:txBody>
          <a:bodyPr wrap="square">
            <a:spAutoFit/>
          </a:bodyPr>
          <a:lstStyle/>
          <a:p>
            <a:r>
              <a:rPr lang="en-US" sz="2000" dirty="0">
                <a:latin typeface="UTM  avo"/>
              </a:rPr>
              <a:t>b) </a:t>
            </a:r>
            <a:r>
              <a:rPr lang="en-US" sz="2000" dirty="0" err="1">
                <a:latin typeface="UTM  avo"/>
              </a:rPr>
              <a:t>Tạo</a:t>
            </a:r>
            <a:r>
              <a:rPr lang="en-US" sz="2000" dirty="0">
                <a:latin typeface="UTM  avo"/>
              </a:rPr>
              <a:t> </a:t>
            </a:r>
            <a:r>
              <a:rPr lang="en-US" sz="2000" dirty="0" err="1">
                <a:latin typeface="UTM  avo"/>
              </a:rPr>
              <a:t>hiệu</a:t>
            </a:r>
            <a:r>
              <a:rPr lang="en-US" sz="2000" dirty="0">
                <a:latin typeface="UTM  avo"/>
              </a:rPr>
              <a:t> </a:t>
            </a:r>
            <a:r>
              <a:rPr lang="en-US" sz="2000" dirty="0" err="1">
                <a:latin typeface="UTM  avo"/>
              </a:rPr>
              <a:t>ứng</a:t>
            </a:r>
            <a:r>
              <a:rPr lang="en-US" sz="2000" dirty="0">
                <a:latin typeface="UTM  avo"/>
              </a:rPr>
              <a:t> </a:t>
            </a:r>
            <a:r>
              <a:rPr lang="en-US" sz="2000" dirty="0" err="1">
                <a:latin typeface="UTM  avo"/>
              </a:rPr>
              <a:t>cho</a:t>
            </a:r>
            <a:r>
              <a:rPr lang="en-US" sz="2000" dirty="0">
                <a:latin typeface="UTM  avo"/>
              </a:rPr>
              <a:t> </a:t>
            </a:r>
            <a:r>
              <a:rPr lang="en-US" sz="2000" dirty="0" err="1">
                <a:latin typeface="UTM  avo"/>
              </a:rPr>
              <a:t>các</a:t>
            </a:r>
            <a:r>
              <a:rPr lang="en-US" sz="2000" dirty="0">
                <a:latin typeface="UTM  avo"/>
              </a:rPr>
              <a:t> </a:t>
            </a:r>
            <a:r>
              <a:rPr lang="en-US" sz="2000" dirty="0" err="1">
                <a:latin typeface="UTM  avo"/>
              </a:rPr>
              <a:t>trang</a:t>
            </a:r>
            <a:r>
              <a:rPr lang="en-US" sz="2000" dirty="0">
                <a:latin typeface="UTM  avo"/>
              </a:rPr>
              <a:t> </a:t>
            </a:r>
            <a:r>
              <a:rPr lang="en-US" sz="2000" dirty="0" err="1">
                <a:latin typeface="UTM  avo"/>
              </a:rPr>
              <a:t>chiếu</a:t>
            </a:r>
            <a:r>
              <a:rPr lang="en-US" sz="2000" dirty="0">
                <a:latin typeface="UTM  avo"/>
              </a:rPr>
              <a:t> </a:t>
            </a:r>
            <a:r>
              <a:rPr lang="en-US" sz="2000" dirty="0" err="1">
                <a:latin typeface="UTM  avo"/>
              </a:rPr>
              <a:t>theo</a:t>
            </a:r>
            <a:r>
              <a:rPr lang="en-US" sz="2000" dirty="0">
                <a:latin typeface="UTM  avo"/>
              </a:rPr>
              <a:t> </a:t>
            </a:r>
            <a:r>
              <a:rPr lang="en-US" sz="2000" dirty="0" err="1">
                <a:latin typeface="UTM  avo"/>
              </a:rPr>
              <a:t>yêu</a:t>
            </a:r>
            <a:r>
              <a:rPr lang="en-US" sz="2000" dirty="0">
                <a:latin typeface="UTM  avo"/>
              </a:rPr>
              <a:t> </a:t>
            </a:r>
            <a:r>
              <a:rPr lang="en-US" sz="2000" dirty="0" err="1">
                <a:latin typeface="UTM  avo"/>
              </a:rPr>
              <a:t>cầu</a:t>
            </a:r>
            <a:r>
              <a:rPr lang="en-US" sz="2000" dirty="0">
                <a:latin typeface="UTM  avo"/>
              </a:rPr>
              <a:t> </a:t>
            </a:r>
            <a:r>
              <a:rPr lang="en-US" sz="2000" dirty="0" err="1">
                <a:latin typeface="UTM  avo"/>
              </a:rPr>
              <a:t>sau</a:t>
            </a:r>
            <a:r>
              <a:rPr lang="en-US" sz="2000" dirty="0">
                <a:latin typeface="UTM  avo"/>
              </a:rPr>
              <a:t>:</a:t>
            </a:r>
          </a:p>
        </p:txBody>
      </p:sp>
      <p:pic>
        <p:nvPicPr>
          <p:cNvPr id="5" name="Picture 4">
            <a:extLst>
              <a:ext uri="{FF2B5EF4-FFF2-40B4-BE49-F238E27FC236}">
                <a16:creationId xmlns:a16="http://schemas.microsoft.com/office/drawing/2014/main" id="{FF740848-EF13-D3BE-D400-4BFBDEB0D4A7}"/>
              </a:ext>
            </a:extLst>
          </p:cNvPr>
          <p:cNvPicPr>
            <a:picLocks noChangeAspect="1"/>
          </p:cNvPicPr>
          <p:nvPr/>
        </p:nvPicPr>
        <p:blipFill>
          <a:blip r:embed="rId2"/>
          <a:stretch>
            <a:fillRect/>
          </a:stretch>
        </p:blipFill>
        <p:spPr>
          <a:xfrm>
            <a:off x="464270" y="1436761"/>
            <a:ext cx="9119235" cy="2440012"/>
          </a:xfrm>
          <a:prstGeom prst="rect">
            <a:avLst/>
          </a:prstGeom>
        </p:spPr>
      </p:pic>
      <p:sp>
        <p:nvSpPr>
          <p:cNvPr id="7" name="TextBox 6">
            <a:extLst>
              <a:ext uri="{FF2B5EF4-FFF2-40B4-BE49-F238E27FC236}">
                <a16:creationId xmlns:a16="http://schemas.microsoft.com/office/drawing/2014/main" id="{4AE66BD7-256D-5956-C2D1-280D9DFB60F6}"/>
              </a:ext>
            </a:extLst>
          </p:cNvPr>
          <p:cNvSpPr txBox="1"/>
          <p:nvPr/>
        </p:nvSpPr>
        <p:spPr>
          <a:xfrm>
            <a:off x="464270" y="4529580"/>
            <a:ext cx="11309808" cy="400110"/>
          </a:xfrm>
          <a:prstGeom prst="rect">
            <a:avLst/>
          </a:prstGeom>
          <a:noFill/>
        </p:spPr>
        <p:txBody>
          <a:bodyPr wrap="square">
            <a:spAutoFit/>
          </a:bodyPr>
          <a:lstStyle/>
          <a:p>
            <a:r>
              <a:rPr lang="vi-VN" sz="2000" dirty="0">
                <a:latin typeface="UTM  avo"/>
              </a:rPr>
              <a:t>c) Lưu tệp với tên Ho Hoan Kiem vào thư mục tên của em đã tạo ở Bài 5</a:t>
            </a:r>
            <a:endParaRPr lang="en-US" sz="2000" dirty="0">
              <a:latin typeface="UTM  avo"/>
            </a:endParaRPr>
          </a:p>
        </p:txBody>
      </p:sp>
    </p:spTree>
    <p:extLst>
      <p:ext uri="{BB962C8B-B14F-4D97-AF65-F5344CB8AC3E}">
        <p14:creationId xmlns:p14="http://schemas.microsoft.com/office/powerpoint/2010/main" val="2572225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5583</TotalTime>
  <Words>661</Words>
  <Application>Microsoft Office PowerPoint</Application>
  <PresentationFormat>Widescreen</PresentationFormat>
  <Paragraphs>64</Paragraphs>
  <Slides>11</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等线</vt:lpstr>
      <vt:lpstr>Arial</vt:lpstr>
      <vt:lpstr>Calibri</vt:lpstr>
      <vt:lpstr>iCiel Cadena</vt:lpstr>
      <vt:lpstr>Roboto</vt:lpstr>
      <vt:lpstr>SVN-Androgyne</vt:lpstr>
      <vt:lpstr>SVN-SAF</vt:lpstr>
      <vt:lpstr>Times New Roman</vt:lpstr>
      <vt:lpstr>UTM  avo</vt:lpstr>
      <vt:lpstr>UTM Avo</vt:lpstr>
      <vt:lpstr>UTM Bienvenue</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WINDOWS</cp:lastModifiedBy>
  <cp:revision>187</cp:revision>
  <dcterms:created xsi:type="dcterms:W3CDTF">2021-11-14T08:33:55Z</dcterms:created>
  <dcterms:modified xsi:type="dcterms:W3CDTF">2025-01-22T00:06:42Z</dcterms:modified>
</cp:coreProperties>
</file>