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336" r:id="rId2"/>
    <p:sldId id="352" r:id="rId3"/>
    <p:sldId id="346" r:id="rId4"/>
    <p:sldId id="351" r:id="rId5"/>
    <p:sldId id="337" r:id="rId6"/>
    <p:sldId id="343" r:id="rId7"/>
    <p:sldId id="341" r:id="rId8"/>
    <p:sldId id="344" r:id="rId9"/>
    <p:sldId id="338" r:id="rId10"/>
    <p:sldId id="348" r:id="rId11"/>
    <p:sldId id="349" r:id="rId12"/>
    <p:sldId id="340" r:id="rId13"/>
    <p:sldId id="323" r:id="rId14"/>
    <p:sldId id="296" r:id="rId15"/>
    <p:sldId id="345" r:id="rId16"/>
    <p:sldId id="350" r:id="rId17"/>
    <p:sldId id="339" r:id="rId18"/>
  </p:sldIdLst>
  <p:sldSz cx="12192000" cy="6858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9FF"/>
    <a:srgbClr val="73C532"/>
    <a:srgbClr val="57C7D4"/>
    <a:srgbClr val="F46F18"/>
    <a:srgbClr val="FF6699"/>
    <a:srgbClr val="FFFFFF"/>
    <a:srgbClr val="40AFB9"/>
    <a:srgbClr val="F9A72D"/>
    <a:srgbClr val="F26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774" y="6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49289-50E2-4427-BD32-63DB92F36078}"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223C3-B943-41D2-BE72-55E0495DEBE9}" type="slidenum">
              <a:rPr lang="en-US" smtClean="0"/>
              <a:t>‹#›</a:t>
            </a:fld>
            <a:endParaRPr lang="en-US"/>
          </a:p>
        </p:txBody>
      </p:sp>
    </p:spTree>
    <p:extLst>
      <p:ext uri="{BB962C8B-B14F-4D97-AF65-F5344CB8AC3E}">
        <p14:creationId xmlns:p14="http://schemas.microsoft.com/office/powerpoint/2010/main" val="173278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J1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705600"/>
          </a:xfrm>
          <a:prstGeom prst="rect">
            <a:avLst/>
          </a:prstGeom>
          <a:noFill/>
        </p:spPr>
      </p:pic>
      <p:pic>
        <p:nvPicPr>
          <p:cNvPr id="3" name="Picture 4" descr="EJ1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50250" cy="6858000"/>
          </a:xfrm>
          <a:prstGeom prst="rect">
            <a:avLst/>
          </a:prstGeom>
          <a:noFill/>
        </p:spPr>
      </p:pic>
      <p:sp>
        <p:nvSpPr>
          <p:cNvPr id="4" name="Rectangle 3"/>
          <p:cNvSpPr/>
          <p:nvPr/>
        </p:nvSpPr>
        <p:spPr>
          <a:xfrm>
            <a:off x="914400" y="1449335"/>
            <a:ext cx="9720200" cy="187743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sz="2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ndParaRPr>
          </a:p>
          <a:p>
            <a:pPr algn="ctr">
              <a:defRPr/>
            </a:pPr>
            <a:r>
              <a:rPr lang="en-US" sz="32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CHÀO MỪNG QUÝ THẦY CÔ VÀ CÁC EM </a:t>
            </a:r>
            <a:r>
              <a:rPr lang="en-US" sz="32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H</a:t>
            </a:r>
            <a:r>
              <a:rPr lang="vi-VN" sz="32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ỌC SINH</a:t>
            </a:r>
            <a:r>
              <a:rPr lang="en-US" sz="32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 </a:t>
            </a:r>
            <a:r>
              <a:rPr lang="en-US" sz="32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THAM DỰ </a:t>
            </a:r>
            <a:r>
              <a:rPr lang="vi-VN" sz="32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CHUYÊN ĐỀ TÍCH HỢP CÔNG DÂN SỐ </a:t>
            </a:r>
            <a:r>
              <a:rPr lang="vi-VN" sz="32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VÀO </a:t>
            </a:r>
            <a:r>
              <a:rPr lang="vi-VN" sz="32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DẠY MÔN TIẾNG VIỆT</a:t>
            </a:r>
            <a:endParaRPr lang="vi-VN" sz="32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endParaRPr>
          </a:p>
        </p:txBody>
      </p:sp>
      <p:sp>
        <p:nvSpPr>
          <p:cNvPr id="6" name="WordArt 10"/>
          <p:cNvSpPr>
            <a:spLocks noChangeArrowheads="1" noChangeShapeType="1" noTextEdit="1"/>
          </p:cNvSpPr>
          <p:nvPr/>
        </p:nvSpPr>
        <p:spPr bwMode="auto">
          <a:xfrm>
            <a:off x="2438400" y="5029201"/>
            <a:ext cx="5105400" cy="6226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713"/>
              </a:avLst>
            </a:prstTxWarp>
          </a:bodyPr>
          <a:lstStyle/>
          <a:p>
            <a:pPr algn="ctr"/>
            <a:r>
              <a:rPr lang="vi-VN" sz="3600" b="1"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Người thực hiện: Đoàn Thị Luyến</a:t>
            </a:r>
            <a:endParaRPr lang="en-US" sz="3600" b="1"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 name="WordArt 10"/>
          <p:cNvSpPr>
            <a:spLocks noChangeArrowheads="1" noChangeShapeType="1" noTextEdit="1"/>
          </p:cNvSpPr>
          <p:nvPr/>
        </p:nvSpPr>
        <p:spPr bwMode="auto">
          <a:xfrm>
            <a:off x="1752598" y="4038600"/>
            <a:ext cx="7772401" cy="5893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713"/>
              </a:avLst>
            </a:prstTxWarp>
          </a:bodyPr>
          <a:lstStyle/>
          <a:p>
            <a:pPr algn="ctr"/>
            <a:r>
              <a:rPr lang="vi-VN" sz="3600" b="1" kern="10" dirty="0" smtClean="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Đọc: Bầu trời ( Tiết 1)</a:t>
            </a:r>
            <a:endParaRPr lang="en-US" sz="3600" b="1" kern="10" dirty="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thuthuatphanmem.vn/uploads/2018/10/04/anh-bau-troi-am-u-dep-nhat_022454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14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thuthuatphanmem.vn/uploads/2018/10/04/anh-bau-troi-trong-xanh-dep_022455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3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066800"/>
            <a:ext cx="12176760" cy="5262979"/>
          </a:xfrm>
          <a:prstGeom prst="rect">
            <a:avLst/>
          </a:prstGeom>
          <a:noFill/>
        </p:spPr>
        <p:txBody>
          <a:bodyPr wrap="square" rtlCol="0">
            <a:spAutoFit/>
          </a:bodyPr>
          <a:lstStyle/>
          <a:p>
            <a:pPr fontAlgn="t"/>
            <a:r>
              <a:rPr lang="vi-VN" sz="2800" b="1" dirty="0" smtClean="0">
                <a:solidFill>
                  <a:srgbClr val="0000FF"/>
                </a:solidFill>
                <a:latin typeface="+mj-lt"/>
              </a:rPr>
              <a:t>           1. Ngẩng </a:t>
            </a:r>
            <a:r>
              <a:rPr lang="vi-VN" sz="2800" b="1" dirty="0">
                <a:solidFill>
                  <a:srgbClr val="0000FF"/>
                </a:solidFill>
                <a:latin typeface="+mj-lt"/>
              </a:rPr>
              <a:t>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fontAlgn="t"/>
            <a:r>
              <a:rPr lang="en-US" sz="2800" b="1" dirty="0">
                <a:solidFill>
                  <a:srgbClr val="0000FF"/>
                </a:solidFill>
                <a:latin typeface="+mj-lt"/>
              </a:rPr>
              <a:t>          </a:t>
            </a:r>
            <a:r>
              <a:rPr lang="vi-VN" sz="2800" b="1" dirty="0" smtClean="0">
                <a:solidFill>
                  <a:srgbClr val="0000FF"/>
                </a:solidFill>
                <a:latin typeface="+mj-lt"/>
              </a:rPr>
              <a:t>2. Bầu </a:t>
            </a:r>
            <a:r>
              <a:rPr lang="vi-VN" sz="2800" b="1" dirty="0">
                <a:solidFill>
                  <a:srgbClr val="0000FF"/>
                </a:solidFill>
                <a:latin typeface="+mj-lt"/>
              </a:rPr>
              <a:t>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fontAlgn="t"/>
            <a:r>
              <a:rPr lang="en-US" sz="2800" b="1" dirty="0">
                <a:solidFill>
                  <a:srgbClr val="0000FF"/>
                </a:solidFill>
                <a:latin typeface="+mj-lt"/>
              </a:rPr>
              <a:t>         </a:t>
            </a:r>
            <a:r>
              <a:rPr lang="vi-VN" sz="2800" b="1" dirty="0" smtClean="0">
                <a:solidFill>
                  <a:srgbClr val="0000FF"/>
                </a:solidFill>
                <a:latin typeface="+mj-lt"/>
              </a:rPr>
              <a:t>3.</a:t>
            </a:r>
            <a:r>
              <a:rPr lang="en-US" sz="2800" b="1" dirty="0" smtClean="0">
                <a:solidFill>
                  <a:srgbClr val="0000FF"/>
                </a:solidFill>
                <a:latin typeface="+mj-lt"/>
              </a:rPr>
              <a:t> </a:t>
            </a:r>
            <a:r>
              <a:rPr lang="vi-VN" sz="2800" b="1" dirty="0" smtClean="0">
                <a:solidFill>
                  <a:srgbClr val="0000FF"/>
                </a:solidFill>
                <a:latin typeface="+mj-lt"/>
              </a:rPr>
              <a:t>Bầu </a:t>
            </a:r>
            <a:r>
              <a:rPr lang="vi-VN" sz="2800" b="1" dirty="0">
                <a:solidFill>
                  <a:srgbClr val="0000FF"/>
                </a:solidFill>
                <a:latin typeface="+mj-lt"/>
              </a:rPr>
              <a:t>trời bao quanh Trái Đất và cung cấp không khí cho con người, loài vật và cây cối. Vì vậy, giữ bầu trời được trong lành chính là góp phần duy trì sự sống cho muôn loài.</a:t>
            </a:r>
            <a:r>
              <a:rPr lang="en-US" sz="2800" b="1" dirty="0">
                <a:solidFill>
                  <a:srgbClr val="0000FF"/>
                </a:solidFill>
                <a:latin typeface="+mj-lt"/>
              </a:rPr>
              <a:t>          </a:t>
            </a:r>
          </a:p>
          <a:p>
            <a:pPr fontAlgn="t"/>
            <a:r>
              <a:rPr lang="en-US" sz="2800" b="1" dirty="0">
                <a:solidFill>
                  <a:srgbClr val="0000FF"/>
                </a:solidFill>
                <a:latin typeface="+mj-lt"/>
              </a:rPr>
              <a:t>                          </a:t>
            </a:r>
            <a:r>
              <a:rPr lang="vi-VN" sz="2800" b="1" dirty="0">
                <a:solidFill>
                  <a:srgbClr val="0000FF"/>
                </a:solidFill>
                <a:latin typeface="+mj-lt"/>
              </a:rPr>
              <a:t>(Theo </a:t>
            </a:r>
            <a:r>
              <a:rPr lang="vi-VN" sz="2800" b="1" i="1" dirty="0">
                <a:solidFill>
                  <a:srgbClr val="0000FF"/>
                </a:solidFill>
                <a:latin typeface="+mj-lt"/>
              </a:rPr>
              <a:t>Từ điển bách khoa toàn thư đầu tiên của tôi</a:t>
            </a:r>
            <a:r>
              <a:rPr lang="vi-VN" sz="2800" b="1" dirty="0">
                <a:solidFill>
                  <a:srgbClr val="0000FF"/>
                </a:solidFill>
                <a:latin typeface="+mj-lt"/>
              </a:rPr>
              <a:t>)</a:t>
            </a:r>
            <a:endParaRPr lang="en-US" sz="2800" b="1" dirty="0">
              <a:solidFill>
                <a:srgbClr val="0000FF"/>
              </a:solidFill>
              <a:latin typeface="+mj-lt"/>
            </a:endParaRPr>
          </a:p>
        </p:txBody>
      </p:sp>
      <p:sp>
        <p:nvSpPr>
          <p:cNvPr id="6" name="TextBox 5"/>
          <p:cNvSpPr txBox="1"/>
          <p:nvPr/>
        </p:nvSpPr>
        <p:spPr>
          <a:xfrm>
            <a:off x="1524000" y="304800"/>
            <a:ext cx="9144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Bầu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trời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154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1000"/>
                                        <p:tgtEl>
                                          <p:spTgt spid="11">
                                            <p:txEl>
                                              <p:pRg st="2" end="2"/>
                                            </p:txEl>
                                          </p:spTgt>
                                        </p:tgtEl>
                                      </p:cBhvr>
                                    </p:animEffect>
                                    <p:anim calcmode="lin" valueType="num">
                                      <p:cBhvr>
                                        <p:cTn id="3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1000"/>
                                        <p:tgtEl>
                                          <p:spTgt spid="11">
                                            <p:txEl>
                                              <p:pRg st="3" end="3"/>
                                            </p:txEl>
                                          </p:spTgt>
                                        </p:tgtEl>
                                      </p:cBhvr>
                                    </p:animEffect>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990600" y="1600200"/>
            <a:ext cx="9982200" cy="1754326"/>
          </a:xfrm>
          <a:prstGeom prst="rect">
            <a:avLst/>
          </a:prstGeom>
        </p:spPr>
        <p:txBody>
          <a:bodyPr wrap="square">
            <a:spAutoFit/>
          </a:bodyPr>
          <a:lstStyle/>
          <a:p>
            <a:pPr algn="just"/>
            <a:r>
              <a:rPr lang="en-US" sz="3600" b="1" dirty="0">
                <a:solidFill>
                  <a:srgbClr val="0000FF"/>
                </a:solidFill>
                <a:latin typeface="Times New Roman" pitchFamily="18" charset="0"/>
                <a:cs typeface="Times New Roman" pitchFamily="18" charset="0"/>
              </a:rPr>
              <a:t> </a:t>
            </a:r>
            <a:r>
              <a:rPr lang="vi-VN" sz="3600" b="1" dirty="0" smtClean="0">
                <a:solidFill>
                  <a:srgbClr val="0000FF"/>
                </a:solidFill>
                <a:latin typeface="Times New Roman" pitchFamily="18" charset="0"/>
                <a:cs typeface="Times New Roman" pitchFamily="18" charset="0"/>
              </a:rPr>
              <a:t>Khi mặt trời chiếu vào/ bầu không khí chứa nhiều hơi nước sau cơn mưa,/ bạn sẽ nhìn thấy/ bảy sắc màu rực rỡ của cầu vồng. //</a:t>
            </a:r>
            <a:endParaRPr lang="en-US" sz="36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88236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1408093"/>
            <a:ext cx="10591800" cy="954107"/>
          </a:xfrm>
          <a:prstGeom prst="rect">
            <a:avLst/>
          </a:prstGeom>
        </p:spPr>
        <p:txBody>
          <a:bodyPr wrap="square">
            <a:spAutoFit/>
          </a:bodyPr>
          <a:lstStyle/>
          <a:p>
            <a:r>
              <a:rPr lang="vi-VN" sz="2800" b="1" dirty="0" smtClean="0">
                <a:solidFill>
                  <a:srgbClr val="FF0000"/>
                </a:solidFill>
                <a:latin typeface="+mj-lt"/>
              </a:rPr>
              <a:t>Dập dờn:</a:t>
            </a:r>
            <a:r>
              <a:rPr lang="vi-VN" sz="2800" dirty="0">
                <a:solidFill>
                  <a:srgbClr val="444545"/>
                </a:solidFill>
                <a:latin typeface="+mj-lt"/>
              </a:rPr>
              <a:t> </a:t>
            </a:r>
            <a:r>
              <a:rPr lang="vi-VN" sz="2800" dirty="0" smtClean="0">
                <a:solidFill>
                  <a:srgbClr val="444545"/>
                </a:solidFill>
                <a:latin typeface="+mj-lt"/>
              </a:rPr>
              <a:t>Chuyển động nhịp nhàng, lúc lên lúc xuống, lúc gần lúc xa, lúc ẩn lúc hiện.</a:t>
            </a:r>
            <a:endParaRPr lang="en-US" sz="2800" dirty="0">
              <a:latin typeface="+mj-lt"/>
            </a:endParaRPr>
          </a:p>
        </p:txBody>
      </p:sp>
      <p:sp>
        <p:nvSpPr>
          <p:cNvPr id="3" name="Rectangle 2"/>
          <p:cNvSpPr/>
          <p:nvPr/>
        </p:nvSpPr>
        <p:spPr>
          <a:xfrm>
            <a:off x="609600" y="3048000"/>
            <a:ext cx="11125200" cy="1815882"/>
          </a:xfrm>
          <a:prstGeom prst="rect">
            <a:avLst/>
          </a:prstGeom>
        </p:spPr>
        <p:txBody>
          <a:bodyPr wrap="square">
            <a:spAutoFit/>
          </a:bodyPr>
          <a:lstStyle/>
          <a:p>
            <a:r>
              <a:rPr lang="vi-VN" sz="2800" b="1" dirty="0" smtClean="0">
                <a:solidFill>
                  <a:srgbClr val="FF0000"/>
                </a:solidFill>
                <a:latin typeface="+mj-lt"/>
              </a:rPr>
              <a:t>Cầu vồng: </a:t>
            </a:r>
            <a:r>
              <a:rPr lang="vi-VN" sz="2800" dirty="0" smtClean="0">
                <a:solidFill>
                  <a:srgbClr val="000000"/>
                </a:solidFill>
                <a:latin typeface="+mj-lt"/>
              </a:rPr>
              <a:t>là hiện </a:t>
            </a:r>
            <a:r>
              <a:rPr lang="vi-VN" sz="2800" dirty="0">
                <a:solidFill>
                  <a:srgbClr val="000000"/>
                </a:solidFill>
                <a:latin typeface="+mj-lt"/>
              </a:rPr>
              <a:t>tượng quang học khí quyển</a:t>
            </a:r>
            <a:r>
              <a:rPr lang="vi-VN" sz="2800" dirty="0" smtClean="0">
                <a:solidFill>
                  <a:srgbClr val="000000"/>
                </a:solidFill>
                <a:latin typeface="+mj-lt"/>
              </a:rPr>
              <a:t>, </a:t>
            </a:r>
            <a:r>
              <a:rPr lang="vi-VN" sz="2800" dirty="0">
                <a:solidFill>
                  <a:srgbClr val="000000"/>
                </a:solidFill>
                <a:latin typeface="+mj-lt"/>
              </a:rPr>
              <a:t>hình vòng cung gồm nhiều dải sáng, phân biệt đủ bảy màu chính, xuất hiện trên bầu trời phía đối diện với mặt trời (hay mặt trăng), do hiện tượng các tia sáng mặt trời bị khúc xạ và phản xạ qua những giọt nước trong màn mưa hoặc mây mù tạo thành</a:t>
            </a:r>
          </a:p>
        </p:txBody>
      </p:sp>
    </p:spTree>
    <p:extLst>
      <p:ext uri="{BB962C8B-B14F-4D97-AF65-F5344CB8AC3E}">
        <p14:creationId xmlns:p14="http://schemas.microsoft.com/office/powerpoint/2010/main" val="1895961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ầu vồng sau mưa đẹp nhất, tải ảnh cầu vồng c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1"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ình ảnh cầu vồng đẹp, hình ảnh cầu vồng sau cơn mưa ý nghĩ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ình ảnh cầu vồng đẹp, hình ảnh cầu vồng sau cơn mưa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054"/>
            <a:ext cx="6019800" cy="3408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99 hình ảnh cầu vồng sau mưa đẹp nhất, tải ảnh cầu vồng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9053"/>
            <a:ext cx="6172200" cy="34089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haycafe.vn/wp-content/uploads/2022/03/Hinh-anh-cau-vong-sau-mua-dep-n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49053"/>
            <a:ext cx="6019800" cy="340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1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828800"/>
            <a:ext cx="10972800" cy="2847549"/>
          </a:xfrm>
          <a:prstGeom prst="rect">
            <a:avLst/>
          </a:prstGeom>
          <a:noFill/>
        </p:spPr>
        <p:txBody>
          <a:bodyPr wrap="square" lIns="76810" tIns="38405" rIns="76810" bIns="38405" rtlCol="0">
            <a:spAutoFit/>
          </a:bodyPr>
          <a:lstStyle/>
          <a:p>
            <a:pPr algn="just"/>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Nội</a:t>
            </a:r>
            <a:r>
              <a:rPr lang="en-US" sz="3600" b="1" dirty="0">
                <a:solidFill>
                  <a:srgbClr val="0000FF"/>
                </a:solidFill>
                <a:latin typeface="Times New Roman" pitchFamily="18" charset="0"/>
                <a:cs typeface="Times New Roman" pitchFamily="18" charset="0"/>
              </a:rPr>
              <a:t> dung: </a:t>
            </a:r>
            <a:r>
              <a:rPr lang="vi-VN" sz="3600" b="1" dirty="0" smtClean="0">
                <a:solidFill>
                  <a:srgbClr val="0000FF"/>
                </a:solidFill>
                <a:latin typeface="Times New Roman" pitchFamily="18" charset="0"/>
                <a:cs typeface="Times New Roman" pitchFamily="18" charset="0"/>
              </a:rPr>
              <a:t>Bài đọc “bầu trời” nói về những sự vật chúng ta có thể nhìn thấy trên bầu trời, những màu sắc khác nhau của bầu trời và vai trò quan trọng của nó. Vì vậy, giữ bầu trời trong lành chính là góp phần suy trì sự sống cho muôn loài.</a:t>
            </a:r>
            <a:endParaRPr lang="en-US" sz="36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010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ung_nen_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3" name="WordArt 5"/>
          <p:cNvSpPr>
            <a:spLocks noChangeArrowheads="1" noChangeShapeType="1" noTextEdit="1"/>
          </p:cNvSpPr>
          <p:nvPr/>
        </p:nvSpPr>
        <p:spPr bwMode="auto">
          <a:xfrm>
            <a:off x="1227083" y="1401337"/>
            <a:ext cx="8828689" cy="8363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CÁC THẦY CÔ SỨC KHỎE</a:t>
            </a:r>
          </a:p>
        </p:txBody>
      </p:sp>
      <p:sp>
        <p:nvSpPr>
          <p:cNvPr id="4" name="WordArt 6"/>
          <p:cNvSpPr>
            <a:spLocks noChangeArrowheads="1" noChangeShapeType="1" noTextEdit="1"/>
          </p:cNvSpPr>
          <p:nvPr/>
        </p:nvSpPr>
        <p:spPr bwMode="auto">
          <a:xfrm>
            <a:off x="980089" y="3269166"/>
            <a:ext cx="9564413" cy="15054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CÁC EM CHĂM NGOAN HỌC GIỎI</a:t>
            </a:r>
          </a:p>
          <a:p>
            <a:pPr algn="ctr"/>
            <a:r>
              <a:rPr lang="vi-VN" sz="3600" b="1" kern="10" dirty="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vi-VN" sz="3600" b="1" kern="10" dirty="0" smtClean="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XIN CHÀO TẠM BIỆT</a:t>
            </a:r>
            <a:endParaRPr lang="en-US" sz="3600" b="1" kern="10" dirty="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89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53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73240"/>
          </a:xfrm>
          <a:prstGeom prst="rect">
            <a:avLst/>
          </a:prstGeom>
        </p:spPr>
      </p:pic>
    </p:spTree>
    <p:extLst>
      <p:ext uri="{BB962C8B-B14F-4D97-AF65-F5344CB8AC3E}">
        <p14:creationId xmlns:p14="http://schemas.microsoft.com/office/powerpoint/2010/main" val="167230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028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0.000+ ảnh đẹp nhất về Bầu Trời · Tải xuống miễn phí 100% · Ảnh có sẵn  của Pex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40"/>
            <a:ext cx="12161520" cy="681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2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à Nội trời tối đen như mực giữa ban ngày, mưa to gió lớn khắp các quận  huy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46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Nền Bầu Trời Buổi Tối Quyến Rũ Hoàng Hôn Xanh Mê Hoặc Với Kết Cấu  đám Mây Tích Hiếm Có Nền, Trời Nhiều Mây, Mô Hình Bầu Trời, Bầu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
            <a:ext cx="12192001"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9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ơn 1.869.000 Mặt Trời Mọc Bình Minh ảnh, hình chụp &amp; hình ảnh trả phí bản  quyền một lần sẵn có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15240"/>
            <a:ext cx="12230101" cy="68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1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ầu Trời Xanh Cỏ, mùa xuân, wolken, bầu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03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411</Words>
  <Application>Microsoft Office PowerPoint</Application>
  <PresentationFormat>Widescreen</PresentationFormat>
  <Paragraphs>16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Microsoft account</cp:lastModifiedBy>
  <cp:revision>75</cp:revision>
  <dcterms:created xsi:type="dcterms:W3CDTF">2006-08-16T00:00:00Z</dcterms:created>
  <dcterms:modified xsi:type="dcterms:W3CDTF">2025-01-16T15:11:17Z</dcterms:modified>
  <dc:identifier>DAFDiO2oNAs</dc:identifier>
</cp:coreProperties>
</file>