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4" r:id="rId3"/>
    <p:sldId id="270" r:id="rId4"/>
    <p:sldId id="263" r:id="rId5"/>
    <p:sldId id="280" r:id="rId6"/>
    <p:sldId id="290" r:id="rId7"/>
    <p:sldId id="291" r:id="rId8"/>
    <p:sldId id="302" r:id="rId9"/>
    <p:sldId id="294" r:id="rId10"/>
    <p:sldId id="297" r:id="rId11"/>
    <p:sldId id="258" r:id="rId12"/>
    <p:sldId id="277" r:id="rId13"/>
    <p:sldId id="276" r:id="rId14"/>
    <p:sldId id="301" r:id="rId15"/>
    <p:sldId id="275" r:id="rId16"/>
    <p:sldId id="272" r:id="rId17"/>
    <p:sldId id="298" r:id="rId18"/>
    <p:sldId id="299" r:id="rId19"/>
    <p:sldId id="260" r:id="rId20"/>
    <p:sldId id="293" r:id="rId21"/>
  </p:sldIdLst>
  <p:sldSz cx="12192000" cy="6858000"/>
  <p:notesSz cx="6858000" cy="9144000"/>
  <p:embeddedFontLst>
    <p:embeddedFont>
      <p:font typeface="Sigmar One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Open Sans" panose="020B0604020202020204" charset="0"/>
      <p:regular r:id="rId27"/>
    </p:embeddedFont>
    <p:embeddedFont>
      <p:font typeface="Nunito Black" panose="020B0604020202020204" charset="0"/>
      <p:bold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Nunito" panose="020B0604020202020204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9573E4-B350-4EE0-A30F-43224037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CF36595-85BD-49EA-ADBA-DF69CA4FE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F5FCBA-5967-40CE-89A1-EB4139285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9BA5A6-0BC9-40EE-8AA2-D9F7F25F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367263-7519-460B-B833-F92D337D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4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8D9C48-0768-471A-A84E-D75F6955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186146-3426-45C6-8477-E470E9EFCE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7B29CA-0A01-45A2-B57B-C88ED2E39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9B02D1-EDF4-41C7-8C19-B0D187896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57FFBC-4776-4D51-A7A9-DFADAA9B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06F82EA-326A-4727-B8A3-2C1796A9D5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1B6B4D-2713-41B3-B48E-1A4298A0B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7999C4-7CB3-4956-ACCC-C65F1DB5C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FB669F-576C-4874-92DF-5FA62B933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F8E291-CA7B-46F4-A8C4-0E0824F0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33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55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0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72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70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18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49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7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534953-999A-4D62-9232-FB8B5D90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F791E1-5628-431A-957A-7602D4DBA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D1BB99-4B37-4DD0-AF9D-0852942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F286CC-7574-4F76-90FE-4C605F6E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EFAC49-7253-4FA7-848D-A2ED7C92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97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4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23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2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FA66D1-37A4-409B-B322-FAC3608C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0749BB-ED15-44C3-955B-E5569E76B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633A18-86AE-4E52-8BC1-C04DD5DE0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BB96A0-84F0-47A4-8622-82ABC0CEC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027DC8-4F86-4005-ACB9-4BCE83A9D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8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7B943B-1906-44D2-8FC5-5DB303957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5AA8EF-6425-48FF-A0C0-631891647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614168-CEFB-4D09-813A-C9AB88EB0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108EE8-5055-4EBE-8539-9DFEB7EFC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33C6464-F63F-4914-B159-B5E3117E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E4C1D61-FB2F-465E-AED1-9292E94C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4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A1F77-81B3-48D4-B1BD-7622A882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01BB5A-7257-4D6E-AEDF-314C5927F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A12EDB-EE1B-47A5-B9CD-3E4341C48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7813E33-B653-4689-B236-D8E4343646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5E06B3-EF66-4020-8FBD-AD398F71C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32FCBCD-6DA0-4C22-8600-3041F7CB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9DA6E0E-C0B5-4ECC-A9DE-C7445A53C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3862A7A-8390-49F5-9D69-F6A1450FB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1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264F4-B947-47D3-A441-BB5FA72B9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B414867-638C-4D48-AF94-42474094B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376E248-FB86-4E3B-8D86-2EB22E281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0694A8A-ABD1-48ED-AF34-B52DB33A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85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1BE221-0DB0-4AC4-9732-70DA94A9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4EF2CAE-78FF-4BAF-89D3-5E3D2419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39B5B6-2D31-42A6-89B6-6F6AD1CD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3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2020AF-5B37-4B02-8DB5-F21056BF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C4F73-B09D-44FE-810A-8D5823AEC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8289CF2-CADC-400D-B108-ED4A2A519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86D60B-0D15-4165-827D-1F9BEBB57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969BD0-3FA8-4918-BEB4-C0961871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64645F-9923-4E07-B2AC-6C5F01F2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71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3BA6FB-EF59-4AF6-BF05-A513508B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0C7716-64A1-4A22-BE15-0A6EA8FF4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2B2599-0D88-4DDE-95A6-291D75170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3A749F-EE30-4FED-9505-8DFB9ABD3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100D4-F865-490A-B85C-072B75E184B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780FCA-B27D-4377-A3EE-D07098F7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01A6DA-F8A2-4574-8722-2752B1A98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BC25-BEC1-4A40-AE40-6A71F802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0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3D5F2F8-90F9-4754-868F-131D6B3E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489CAF-2A7C-4E24-946D-A7C58FA0D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A8F778-0D82-4A61-895E-9290AADE21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100D4-F865-490A-B85C-072B75E184B8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27291C-D9EE-4F18-A723-74DC42BF0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FECD83-5721-4E5A-9817-4A2F93ECB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8BC25-BEC1-4A40-AE40-6A71F8029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0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0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3459535" y="1755036"/>
            <a:ext cx="5272931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21</a:t>
            </a:r>
          </a:p>
          <a:p>
            <a:pPr marL="0" marR="0" lvl="0" indent="0" algn="ctr" defTabSz="609630" rtl="0" eaLnBrk="1" fontAlgn="auto" latinLnBrk="0" hangingPunct="1">
              <a:lnSpc>
                <a:spcPts val="53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hộp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5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AD96F-59E3-435B-9283-6CC72A1D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F93DFC-2C6B-493F-A30B-224FC920C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20"/>
          <a:stretch/>
        </p:blipFill>
        <p:spPr>
          <a:xfrm>
            <a:off x="0" y="0"/>
            <a:ext cx="2073499" cy="1030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771" t="22870"/>
          <a:stretch/>
        </p:blipFill>
        <p:spPr>
          <a:xfrm>
            <a:off x="838201" y="1545456"/>
            <a:ext cx="9992932" cy="369624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12D359-38DE-E312-5237-3DCC77F51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7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AD96F-59E3-435B-9283-6CC72A1D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BF9968-157C-4F99-AAFC-5D7DA475D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528" y="1121476"/>
            <a:ext cx="9226827" cy="4161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1C765D-A8EE-4488-B815-8044D07C1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83" r="10489"/>
          <a:stretch/>
        </p:blipFill>
        <p:spPr>
          <a:xfrm>
            <a:off x="9585" y="0"/>
            <a:ext cx="2025278" cy="91567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9E39D0D-8E86-A804-342D-E4BDF6B1E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4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3A20FC0-51A4-420A-B5B4-33776135D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084"/>
          <a:stretch/>
        </p:blipFill>
        <p:spPr>
          <a:xfrm>
            <a:off x="0" y="0"/>
            <a:ext cx="2000037" cy="1016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ED4FDDD4-E820-A509-4ACE-B09BE3C0F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3951" y="1309576"/>
            <a:ext cx="11023206" cy="36422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333F84-F0D8-FF14-CD4D-8E4B0D369358}"/>
              </a:ext>
            </a:extLst>
          </p:cNvPr>
          <p:cNvSpPr txBox="1"/>
          <p:nvPr/>
        </p:nvSpPr>
        <p:spPr>
          <a:xfrm>
            <a:off x="1485314" y="1987862"/>
            <a:ext cx="101627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Khối hộp chữ nhật và khối lập phương đều có 8 đỉnh, 6 mặt và 12 cạnh.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C9AAA3C-70C8-CB52-650C-DB6F1ECD1E3A}"/>
              </a:ext>
            </a:extLst>
          </p:cNvPr>
          <p:cNvSpPr txBox="1"/>
          <p:nvPr/>
        </p:nvSpPr>
        <p:spPr>
          <a:xfrm>
            <a:off x="1485314" y="3021973"/>
            <a:ext cx="99446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Các mặt của khối hộp chữ nhật đều là hình chữ nhật.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F0A6B7C-A4D1-639C-62BE-77DD74F68B7F}"/>
              </a:ext>
            </a:extLst>
          </p:cNvPr>
          <p:cNvSpPr txBox="1"/>
          <p:nvPr/>
        </p:nvSpPr>
        <p:spPr>
          <a:xfrm>
            <a:off x="1485314" y="3577159"/>
            <a:ext cx="90008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Nunito Black" pitchFamily="2" charset="0"/>
              </a:rPr>
              <a:t>Các mặt của khối lập phương đều là hình vuông.</a:t>
            </a:r>
          </a:p>
        </p:txBody>
      </p:sp>
    </p:spTree>
    <p:extLst>
      <p:ext uri="{BB962C8B-B14F-4D97-AF65-F5344CB8AC3E}">
        <p14:creationId xmlns:p14="http://schemas.microsoft.com/office/powerpoint/2010/main" val="399504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3C78A0-0329-4EDD-BB4A-1E47334FE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759"/>
          <a:stretch/>
        </p:blipFill>
        <p:spPr>
          <a:xfrm>
            <a:off x="38444" y="1524"/>
            <a:ext cx="1961282" cy="9187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FF52046-E296-3D9A-3185-1479F2AF8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553" y="2981121"/>
            <a:ext cx="4032384" cy="271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87BD3E-69C7-F14C-D930-B0CB655E8A6D}"/>
              </a:ext>
            </a:extLst>
          </p:cNvPr>
          <p:cNvSpPr txBox="1"/>
          <p:nvPr/>
        </p:nvSpPr>
        <p:spPr>
          <a:xfrm>
            <a:off x="160506" y="1053469"/>
            <a:ext cx="1151568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	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 chiếc khung sắt dạng khối hộp chữ nhật có các cạnh được sơn màu như hình vẽ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Có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mấy cạnh được sơn màu xanh, mấy cạnh được sơn màu đỏ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  <a:p>
            <a:pPr lvl="0"/>
            <a:r>
              <a:rPr lang="en-US" sz="2400" b="1" dirty="0" smtClean="0">
                <a:solidFill>
                  <a:srgbClr val="FF0000"/>
                </a:solidFill>
                <a:latin typeface="Nunito" pitchFamily="2" charset="0"/>
              </a:rPr>
              <a:t>      </a:t>
            </a:r>
            <a:r>
              <a:rPr lang="vi-VN" sz="2400" b="1" dirty="0" smtClean="0">
                <a:solidFill>
                  <a:srgbClr val="FF0000"/>
                </a:solidFill>
                <a:latin typeface="Nunito" pitchFamily="2" charset="0"/>
              </a:rPr>
              <a:t>Có </a:t>
            </a:r>
            <a:r>
              <a:rPr lang="vi-VN" sz="2400" b="1" dirty="0">
                <a:solidFill>
                  <a:srgbClr val="FF0000"/>
                </a:solidFill>
                <a:latin typeface="Nunito" pitchFamily="2" charset="0"/>
              </a:rPr>
              <a:t>4 cạnh được sơn màu xanh, 4 cạnh được sơn màu đỏ.</a:t>
            </a:r>
            <a:r>
              <a:rPr lang="vi-VN" dirty="0"/>
              <a:t/>
            </a:r>
            <a:br>
              <a:rPr lang="vi-VN" dirty="0"/>
            </a:b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D89B81-2508-5982-7AE3-FB70F7492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85" y="972787"/>
            <a:ext cx="560944" cy="52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xmlns="" id="{8D5B1A18-3CC9-54A7-E3FE-E23588EAE673}"/>
              </a:ext>
            </a:extLst>
          </p:cNvPr>
          <p:cNvSpPr/>
          <p:nvPr/>
        </p:nvSpPr>
        <p:spPr>
          <a:xfrm>
            <a:off x="131128" y="4003769"/>
            <a:ext cx="506437" cy="57677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3C78A0-0329-4EDD-BB4A-1E47334FE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759"/>
          <a:stretch/>
        </p:blipFill>
        <p:spPr>
          <a:xfrm>
            <a:off x="38444" y="1524"/>
            <a:ext cx="1961282" cy="9187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FF52046-E296-3D9A-3185-1479F2AF8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553" y="2981121"/>
            <a:ext cx="4032384" cy="271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87BD3E-69C7-F14C-D930-B0CB655E8A6D}"/>
              </a:ext>
            </a:extLst>
          </p:cNvPr>
          <p:cNvSpPr txBox="1"/>
          <p:nvPr/>
        </p:nvSpPr>
        <p:spPr>
          <a:xfrm>
            <a:off x="215153" y="1013128"/>
            <a:ext cx="1146103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000000"/>
                </a:solidFill>
                <a:effectLst/>
                <a:latin typeface="Nunito" pitchFamily="2" charset="0"/>
              </a:rPr>
              <a:t>	</a:t>
            </a:r>
            <a:r>
              <a:rPr lang="vi-VN" sz="2400" b="1" i="0" dirty="0">
                <a:solidFill>
                  <a:srgbClr val="7030A0"/>
                </a:solidFill>
                <a:effectLst/>
                <a:latin typeface="Nunito" pitchFamily="2" charset="0"/>
              </a:rPr>
              <a:t>Một chiếc khung sắt dạng khối hộp chữ nhật có các cạnh được sơn màu như hình vẽ.</a:t>
            </a:r>
          </a:p>
          <a:p>
            <a:pPr algn="l"/>
            <a:r>
              <a:rPr lang="vi-VN" sz="2400" b="1" i="0" dirty="0" smtClean="0">
                <a:effectLst/>
                <a:latin typeface="Nunito" pitchFamily="2" charset="0"/>
              </a:rPr>
              <a:t>b</a:t>
            </a:r>
            <a:r>
              <a:rPr lang="vi-VN" sz="2400" b="1" i="0" dirty="0">
                <a:effectLst/>
                <a:latin typeface="Nunito" pitchFamily="2" charset="0"/>
              </a:rPr>
              <a:t>) Chọn câu trả lời đúng.</a:t>
            </a:r>
          </a:p>
          <a:p>
            <a:pPr algn="l"/>
            <a:r>
              <a:rPr lang="vi-VN" sz="2400" b="1" i="0" dirty="0">
                <a:effectLst/>
                <a:latin typeface="Nunito" pitchFamily="2" charset="0"/>
              </a:rPr>
              <a:t>Người ta lắp một tấm gỗ vừa khít vào mặt trước của chiếc khung sắt đó. Miếng gỗ cần lắp có dạng hình gì?</a:t>
            </a:r>
          </a:p>
          <a:p>
            <a:pPr marL="457200" indent="-457200" algn="l">
              <a:lnSpc>
                <a:spcPct val="150000"/>
              </a:lnSpc>
              <a:buAutoNum type="alphaUcPeriod"/>
            </a:pPr>
            <a:r>
              <a:rPr lang="vi-VN" sz="2400" b="1" i="0" dirty="0">
                <a:effectLst/>
                <a:latin typeface="Nunito" pitchFamily="2" charset="0"/>
              </a:rPr>
              <a:t>Hình tròn             </a:t>
            </a:r>
          </a:p>
          <a:p>
            <a:pPr algn="l">
              <a:lnSpc>
                <a:spcPct val="150000"/>
              </a:lnSpc>
            </a:pPr>
            <a:r>
              <a:rPr lang="vi-VN" sz="2400" b="1" i="0" dirty="0">
                <a:effectLst/>
                <a:latin typeface="Nunito" pitchFamily="2" charset="0"/>
              </a:rPr>
              <a:t>B. Hình tam giác</a:t>
            </a:r>
          </a:p>
          <a:p>
            <a:pPr algn="l">
              <a:lnSpc>
                <a:spcPct val="150000"/>
              </a:lnSpc>
            </a:pPr>
            <a:r>
              <a:rPr lang="vi-VN" sz="2400" b="1" i="0" dirty="0">
                <a:effectLst/>
                <a:latin typeface="Nunito" pitchFamily="2" charset="0"/>
              </a:rPr>
              <a:t>C. Hình chữ nhật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D89B81-2508-5982-7AE3-FB70F7492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85" y="959340"/>
            <a:ext cx="560944" cy="52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331D0F-21D1-43D0-94E7-F394B807C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426"/>
          <a:stretch/>
        </p:blipFill>
        <p:spPr>
          <a:xfrm>
            <a:off x="0" y="-1"/>
            <a:ext cx="2302982" cy="1069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F11823-525B-4F9E-BD4C-0ABAA8355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5" b="94915" l="6250" r="91250">
                        <a14:backgroundMark x1="3438" y1="16610" x2="10625" y2="3390"/>
                        <a14:backgroundMark x1="19375" y1="6780" x2="6250" y2="13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2685" y="2728915"/>
            <a:ext cx="2150624" cy="1898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906C75C-FB62-4E43-B2FC-18D8ACC78DAD}"/>
              </a:ext>
            </a:extLst>
          </p:cNvPr>
          <p:cNvSpPr txBox="1"/>
          <p:nvPr/>
        </p:nvSpPr>
        <p:spPr>
          <a:xfrm>
            <a:off x="697130" y="1181974"/>
            <a:ext cx="105710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  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tất</a:t>
            </a:r>
            <a:r>
              <a:rPr lang="en-US" sz="280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cả   ?    bông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9477327-4CAC-4FFF-9140-9D42A48D0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14" y="1135752"/>
            <a:ext cx="504963" cy="50356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C64D194-BEBD-40EF-8219-17FDC3FF6F5C}"/>
              </a:ext>
            </a:extLst>
          </p:cNvPr>
          <p:cNvSpPr/>
          <p:nvPr/>
        </p:nvSpPr>
        <p:spPr>
          <a:xfrm>
            <a:off x="2846365" y="2459974"/>
            <a:ext cx="704485" cy="537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DD55AC-C8EB-94BF-2433-2F0BAC3EB959}"/>
              </a:ext>
            </a:extLst>
          </p:cNvPr>
          <p:cNvSpPr txBox="1"/>
          <p:nvPr/>
        </p:nvSpPr>
        <p:spPr>
          <a:xfrm>
            <a:off x="1021409" y="3316891"/>
            <a:ext cx="8488366" cy="29625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Hình lập phương gồm có 8 đỉnh. Ở gần mỗi đỉnh, bác Hà chạm 3 bông hoa.</a:t>
            </a:r>
          </a:p>
          <a:p>
            <a:pPr algn="l"/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Vậy bác Hà đã chạm tất cả số bông hoa 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: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 3 x 8 = 24 (bông hoa)</a:t>
            </a:r>
          </a:p>
          <a:p>
            <a:pPr algn="l"/>
            <a:r>
              <a:rPr lang="vi-VN" sz="2800" b="0" i="0" dirty="0">
                <a:solidFill>
                  <a:srgbClr val="FF0000"/>
                </a:solidFill>
                <a:effectLst/>
                <a:latin typeface="Nunito Black" pitchFamily="2" charset="0"/>
              </a:rPr>
              <a:t>Ta điền như sau: 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Bác Hà đã chạm tất cả 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Nunito Black" pitchFamily="2" charset="0"/>
              </a:rPr>
              <a:t>24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 bông hoa.</a:t>
            </a:r>
          </a:p>
        </p:txBody>
      </p:sp>
    </p:spTree>
    <p:extLst>
      <p:ext uri="{BB962C8B-B14F-4D97-AF65-F5344CB8AC3E}">
        <p14:creationId xmlns:p14="http://schemas.microsoft.com/office/powerpoint/2010/main" val="227267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42E889-6B4B-FA88-502A-F8895FEE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5" y="0"/>
            <a:ext cx="2257425" cy="1019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7FEA91-3ECE-5226-AD35-EF3F6C7A0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5" y="1019175"/>
            <a:ext cx="514350" cy="571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C66657-348A-8AEE-9231-0DCE3E3CB352}"/>
              </a:ext>
            </a:extLst>
          </p:cNvPr>
          <p:cNvSpPr txBox="1"/>
          <p:nvPr/>
        </p:nvSpPr>
        <p:spPr>
          <a:xfrm>
            <a:off x="731521" y="990510"/>
            <a:ext cx="100865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Con kiến bò theo đường màu cam trên chiếc khung nhôm dạng khối hộp chữ nhật để đến chỗ hạt gạo (như hình vẽ). Hỏi con kiến </a:t>
            </a:r>
            <a:r>
              <a:rPr lang="vi-VN" sz="2800" b="0" i="0" dirty="0" smtClean="0">
                <a:solidFill>
                  <a:srgbClr val="00B050"/>
                </a:solidFill>
                <a:effectLst/>
                <a:latin typeface="Nunito Black" pitchFamily="2" charset="0"/>
              </a:rPr>
              <a:t>cần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Nunito Black" pitchFamily="2" charset="0"/>
              </a:rPr>
              <a:t>bò qua mấy cạnh?</a:t>
            </a:r>
          </a:p>
          <a:p>
            <a:endParaRPr lang="en-US" sz="2800" dirty="0">
              <a:solidFill>
                <a:srgbClr val="00B050"/>
              </a:solidFill>
              <a:latin typeface="Nunito Black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B72939B3-B3A1-9807-9E39-C47FC9491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917" y="2996419"/>
            <a:ext cx="3673353" cy="252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9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84D9D0-3164-F94D-3848-09392690C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5" y="0"/>
            <a:ext cx="2257425" cy="101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5AC0E7-8A14-5892-9FCC-C78FFFF62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5" y="1019175"/>
            <a:ext cx="1466850" cy="619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D5C057-606A-4B80-8E51-53041CC6E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575" y="1638299"/>
            <a:ext cx="11317500" cy="297590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7C2D1D4-031F-F649-7156-A57102C4498B}"/>
              </a:ext>
            </a:extLst>
          </p:cNvPr>
          <p:cNvSpPr/>
          <p:nvPr/>
        </p:nvSpPr>
        <p:spPr>
          <a:xfrm>
            <a:off x="383449" y="2815105"/>
            <a:ext cx="704485" cy="537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FA9A1C8-3346-9499-73BC-95EDF52D3E93}"/>
              </a:ext>
            </a:extLst>
          </p:cNvPr>
          <p:cNvSpPr/>
          <p:nvPr/>
        </p:nvSpPr>
        <p:spPr>
          <a:xfrm>
            <a:off x="1337707" y="3797499"/>
            <a:ext cx="561211" cy="4614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Nunito Black" pitchFamily="2" charset="0"/>
              </a:rPr>
              <a:t>30</a:t>
            </a:r>
            <a:endParaRPr lang="en-US" sz="20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0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DAD434-F6F1-427D-9AD9-A8E8FD0E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B3C657-E32B-42BD-A3B7-94AA0A5D3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75F3EE4-1BCE-4F88-81E1-AC44A242F2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oogle Shape;94;p1">
            <a:extLst>
              <a:ext uri="{FF2B5EF4-FFF2-40B4-BE49-F238E27FC236}">
                <a16:creationId xmlns:a16="http://schemas.microsoft.com/office/drawing/2014/main" xmlns="" id="{C70DDEAC-18A5-474E-88E8-B4139FA9446B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6" name="Google Shape;97;p1">
            <a:extLst>
              <a:ext uri="{FF2B5EF4-FFF2-40B4-BE49-F238E27FC236}">
                <a16:creationId xmlns:a16="http://schemas.microsoft.com/office/drawing/2014/main" xmlns="" id="{A99C8B39-BD24-47A8-9D98-BE5D55CA413E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3D61EC-6646-4EE5-95B6-19A937148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481085-613E-4607-A2F5-50FA067C65AB}"/>
              </a:ext>
            </a:extLst>
          </p:cNvPr>
          <p:cNvSpPr txBox="1"/>
          <p:nvPr/>
        </p:nvSpPr>
        <p:spPr>
          <a:xfrm>
            <a:off x="3651758" y="2756140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 err="1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Củng</a:t>
            </a:r>
            <a:r>
              <a:rPr lang="en-US" sz="4800" b="1" kern="1200" dirty="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4800" b="1" kern="1200" err="1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cố</a:t>
            </a:r>
            <a:r>
              <a:rPr lang="en-US" sz="4800" b="1" kern="120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dặn </a:t>
            </a:r>
            <a:r>
              <a:rPr lang="en-US" sz="4800" b="1" kern="1200" dirty="0" err="1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dò</a:t>
            </a:r>
            <a:r>
              <a:rPr lang="en-US" sz="4800" b="1" kern="1200" dirty="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D044D20B-2CC9-4E23-A980-1D961F09DF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DAD434-F6F1-427D-9AD9-A8E8FD0E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B3C657-E32B-42BD-A3B7-94AA0A5D3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75F3EE4-1BCE-4F88-81E1-AC44A242F2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oogle Shape;94;p1">
            <a:extLst>
              <a:ext uri="{FF2B5EF4-FFF2-40B4-BE49-F238E27FC236}">
                <a16:creationId xmlns:a16="http://schemas.microsoft.com/office/drawing/2014/main" xmlns="" id="{C70DDEAC-18A5-474E-88E8-B4139FA9446B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6" name="Google Shape;97;p1">
            <a:extLst>
              <a:ext uri="{FF2B5EF4-FFF2-40B4-BE49-F238E27FC236}">
                <a16:creationId xmlns:a16="http://schemas.microsoft.com/office/drawing/2014/main" xmlns="" id="{A99C8B39-BD24-47A8-9D98-BE5D55CA413E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3D61EC-6646-4EE5-95B6-19A9371488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481085-613E-4607-A2F5-50FA067C65AB}"/>
              </a:ext>
            </a:extLst>
          </p:cNvPr>
          <p:cNvSpPr txBox="1"/>
          <p:nvPr/>
        </p:nvSpPr>
        <p:spPr>
          <a:xfrm>
            <a:off x="3091188" y="2756140"/>
            <a:ext cx="581736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 err="1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Hẹn</a:t>
            </a:r>
            <a:r>
              <a:rPr lang="en-US" sz="5400" b="1" kern="1200" dirty="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gặp</a:t>
            </a:r>
            <a:r>
              <a:rPr lang="en-US" sz="5400" b="1" kern="1200" dirty="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lại</a:t>
            </a:r>
            <a:r>
              <a:rPr lang="en-US" sz="5400" b="1" kern="1200" dirty="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các</a:t>
            </a:r>
            <a:r>
              <a:rPr lang="en-US" sz="5400" b="1" kern="1200" dirty="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 </a:t>
            </a:r>
            <a:r>
              <a:rPr lang="en-US" sz="5400" b="1" kern="1200" dirty="0" err="1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em</a:t>
            </a:r>
            <a:endParaRPr lang="en-US" sz="5400" b="1" kern="1200" dirty="0">
              <a:solidFill>
                <a:srgbClr val="00B0F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D044D20B-2CC9-4E23-A980-1D961F09DF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5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BA3D26-E85F-4E71-9FEA-35DB881D3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46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9E6935-F278-472C-821B-8472BACF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064" y="-28104"/>
            <a:ext cx="12291961" cy="68861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24200" y="35449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 LÃO ĐÁNH CÁ</a:t>
            </a:r>
          </a:p>
        </p:txBody>
      </p:sp>
      <p:sp>
        <p:nvSpPr>
          <p:cNvPr id="7" name="Cloud 6"/>
          <p:cNvSpPr/>
          <p:nvPr/>
        </p:nvSpPr>
        <p:spPr>
          <a:xfrm>
            <a:off x="7407332" y="4213156"/>
            <a:ext cx="4809565" cy="2644844"/>
          </a:xfrm>
          <a:prstGeom prst="cloud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endParaRPr lang="en-US" sz="28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4" y="-685800"/>
            <a:ext cx="10457896" cy="5734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E3F70C-F09D-45AE-8CDE-908B389F207A}"/>
              </a:ext>
            </a:extLst>
          </p:cNvPr>
          <p:cNvSpPr txBox="1"/>
          <p:nvPr/>
        </p:nvSpPr>
        <p:spPr>
          <a:xfrm>
            <a:off x="3001369" y="700815"/>
            <a:ext cx="5597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prstClr val="white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ABCD 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468743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EGIH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MNPQ 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4961635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000" dirty="0">
                <a:solidFill>
                  <a:prstClr val="black"/>
                </a:solidFill>
                <a:latin typeface="30"/>
              </a:rPr>
              <a:t>D.</a:t>
            </a:r>
            <a:r>
              <a:rPr lang="en-US" sz="3000" dirty="0" err="1">
                <a:solidFill>
                  <a:prstClr val="black"/>
                </a:solidFill>
                <a:latin typeface="30"/>
              </a:rPr>
              <a:t>Không</a:t>
            </a:r>
            <a:r>
              <a:rPr lang="en-US" sz="3000" dirty="0">
                <a:solidFill>
                  <a:prstClr val="black"/>
                </a:solidFill>
                <a:latin typeface="3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3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3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30"/>
              </a:rPr>
              <a:t>hình</a:t>
            </a:r>
            <a:r>
              <a:rPr lang="en-US" sz="3000" dirty="0">
                <a:solidFill>
                  <a:prstClr val="black"/>
                </a:solidFill>
                <a:latin typeface="3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30"/>
              </a:rPr>
              <a:t>nào</a:t>
            </a:r>
            <a:r>
              <a:rPr lang="en-US" sz="3000" dirty="0">
                <a:solidFill>
                  <a:prstClr val="black"/>
                </a:solidFill>
                <a:latin typeface="30"/>
              </a:rPr>
              <a:t>?</a:t>
            </a:r>
            <a:r>
              <a:rPr lang="vi-VN" sz="3000" dirty="0">
                <a:solidFill>
                  <a:prstClr val="black"/>
                </a:solidFill>
                <a:latin typeface="3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15" y="533853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7" y="4457774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12CA9F-C9B5-78F1-2076-A740335A07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3604" y="1974949"/>
            <a:ext cx="6622742" cy="145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417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10E6701-AD4C-48EF-AD5E-E6427212B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415" y="-47535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38" y="-664859"/>
            <a:ext cx="10191565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ABCD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380981" y="534796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MNPQ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6442239" y="4533000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EGIH 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19" y="5347966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00" y="4586135"/>
            <a:ext cx="672129" cy="5906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EBDCDEB-CC79-02B9-081B-5D5B469A819D}"/>
              </a:ext>
            </a:extLst>
          </p:cNvPr>
          <p:cNvSpPr txBox="1"/>
          <p:nvPr/>
        </p:nvSpPr>
        <p:spPr>
          <a:xfrm>
            <a:off x="2519462" y="972332"/>
            <a:ext cx="6440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prstClr val="white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BD5DB37-0786-9783-96AD-6596BED3A8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0671" y="2219156"/>
            <a:ext cx="7144770" cy="155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71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77ACC03-59BC-4BC1-B680-78445C8C8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593" y="0"/>
            <a:ext cx="12230640" cy="690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4" y="-685800"/>
            <a:ext cx="10768614" cy="57343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6360801" y="5372268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A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D 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6322969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C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4497530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6" y="5399935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C9A2A8F-127C-CFCE-4AC8-912706052649}"/>
              </a:ext>
            </a:extLst>
          </p:cNvPr>
          <p:cNvSpPr txBox="1"/>
          <p:nvPr/>
        </p:nvSpPr>
        <p:spPr>
          <a:xfrm>
            <a:off x="3026049" y="895750"/>
            <a:ext cx="6423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prstClr val="white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 tam </a:t>
            </a:r>
            <a:r>
              <a:rPr lang="en-US" sz="3600" b="1" dirty="0" err="1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prstClr val="white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5527DD-5056-B3E0-6C2B-F68E56D03F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9659" y="1983713"/>
            <a:ext cx="6276513" cy="15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46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97183" y="3957413"/>
            <a:ext cx="20386365" cy="101931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6840" y="417217"/>
            <a:ext cx="8718320" cy="60235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5083" y="2057847"/>
            <a:ext cx="1434043" cy="327271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178701" y="725491"/>
            <a:ext cx="5834599" cy="390754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3459535" y="1755036"/>
            <a:ext cx="5272931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3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36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Bài</a:t>
            </a:r>
            <a:r>
              <a:rPr kumimoji="0" lang="en-US" sz="4436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21</a:t>
            </a:r>
          </a:p>
          <a:p>
            <a:pPr marL="0" marR="0" lvl="0" indent="0" algn="ctr" defTabSz="609630" rtl="0" eaLnBrk="1" fontAlgn="auto" latinLnBrk="0" hangingPunct="1">
              <a:lnSpc>
                <a:spcPts val="532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36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36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Khối</a:t>
            </a:r>
            <a:r>
              <a:rPr kumimoji="0" lang="en-US" sz="4436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36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lập</a:t>
            </a:r>
            <a:r>
              <a:rPr kumimoji="0" lang="en-US" sz="4436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36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phương</a:t>
            </a:r>
            <a:r>
              <a:rPr kumimoji="0" lang="en-US" sz="4436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, </a:t>
            </a:r>
            <a:r>
              <a:rPr kumimoji="0" lang="en-US" sz="4436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sz="4436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36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hộp</a:t>
            </a:r>
            <a:r>
              <a:rPr kumimoji="0" lang="en-US" sz="4436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36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chữ</a:t>
            </a:r>
            <a:r>
              <a:rPr kumimoji="0" lang="en-US" sz="4436" b="0" i="0" u="none" strike="noStrike" kern="1200" cap="none" spc="0" normalizeH="0" baseline="0" noProof="0" dirty="0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4436" b="0" i="0" u="none" strike="noStrike" kern="1200" cap="none" spc="0" normalizeH="0" baseline="0" noProof="0" dirty="0" err="1">
                <a:ln>
                  <a:noFill/>
                </a:ln>
                <a:solidFill>
                  <a:srgbClr val="262A55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nhật</a:t>
            </a:r>
            <a:endParaRPr kumimoji="0" lang="en-US" sz="4436" b="0" i="0" u="none" strike="noStrike" kern="1200" cap="none" spc="0" normalizeH="0" baseline="0" noProof="0" dirty="0">
              <a:ln>
                <a:noFill/>
              </a:ln>
              <a:solidFill>
                <a:srgbClr val="262A55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645041" y="4088770"/>
            <a:ext cx="2901919" cy="34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1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455160" y="2211988"/>
            <a:ext cx="4442607" cy="29644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04400">
            <a:off x="9429634" y="644340"/>
            <a:ext cx="576117" cy="688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53414" flipH="1">
            <a:off x="2095459" y="2912123"/>
            <a:ext cx="597141" cy="71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6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5B8EF8-5128-BD0B-43EA-6B8A296F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EB8DCE-17A0-28F3-8C97-9EB6463A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12677D-F088-DD33-BD34-22DC4B1F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88FA26-E84B-4127-5004-F1FA639BC4ED}"/>
              </a:ext>
            </a:extLst>
          </p:cNvPr>
          <p:cNvSpPr txBox="1"/>
          <p:nvPr/>
        </p:nvSpPr>
        <p:spPr>
          <a:xfrm>
            <a:off x="4319587" y="3044278"/>
            <a:ext cx="3552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  <a:latin typeface="Nunito Black" pitchFamily="2" charset="0"/>
                <a:ea typeface="Tahoma" panose="020B0604030504040204" pitchFamily="34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9558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E679D2-8961-C14A-8C13-D25F664FD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0" y="7937"/>
            <a:ext cx="2451911" cy="11769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28C7094-4805-D839-A523-A12C81C34CB0}"/>
              </a:ext>
            </a:extLst>
          </p:cNvPr>
          <p:cNvSpPr txBox="1"/>
          <p:nvPr/>
        </p:nvSpPr>
        <p:spPr>
          <a:xfrm>
            <a:off x="2614613" y="365930"/>
            <a:ext cx="610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Quan </a:t>
            </a:r>
            <a:r>
              <a:rPr lang="en-US" sz="3200" b="1" dirty="0" err="1">
                <a:solidFill>
                  <a:srgbClr val="00B0F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sát</a:t>
            </a:r>
            <a:r>
              <a:rPr lang="en-US" sz="3200" b="1" dirty="0">
                <a:solidFill>
                  <a:srgbClr val="00B0F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các</a:t>
            </a:r>
            <a:r>
              <a:rPr lang="en-US" sz="3200" b="1" dirty="0">
                <a:solidFill>
                  <a:srgbClr val="00B0F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đồ</a:t>
            </a:r>
            <a:r>
              <a:rPr lang="en-US" sz="3200" b="1" dirty="0">
                <a:solidFill>
                  <a:srgbClr val="00B0F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vật</a:t>
            </a:r>
            <a:r>
              <a:rPr lang="en-US" sz="3200" b="1" dirty="0">
                <a:solidFill>
                  <a:srgbClr val="00B0F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sau</a:t>
            </a:r>
            <a:r>
              <a:rPr lang="en-US" sz="3200" b="1" dirty="0">
                <a:solidFill>
                  <a:srgbClr val="00B0F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C1C6A6-A6E4-ABC0-21CA-79AEB0CC6595}"/>
              </a:ext>
            </a:extLst>
          </p:cNvPr>
          <p:cNvSpPr txBox="1"/>
          <p:nvPr/>
        </p:nvSpPr>
        <p:spPr>
          <a:xfrm>
            <a:off x="2108757" y="5511549"/>
            <a:ext cx="8336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hộp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Black" pitchFamily="2" charset="0"/>
                <a:ea typeface="Open Sans" pitchFamily="2" charset="0"/>
                <a:cs typeface="Open Sans" pitchFamily="2" charset="0"/>
              </a:rPr>
              <a:t>nhật</a:t>
            </a:r>
            <a:endParaRPr lang="en-US" sz="2800" b="1" dirty="0">
              <a:solidFill>
                <a:srgbClr val="002060"/>
              </a:solidFill>
              <a:latin typeface="Nunito Black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26" name="Picture 2" descr="https://i.pinimg.com/564x/36/9e/8c/369e8cea19a2f385e4d77c445c157e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13339" r="8756" b="12142"/>
          <a:stretch/>
        </p:blipFill>
        <p:spPr bwMode="auto">
          <a:xfrm>
            <a:off x="1565707" y="2681044"/>
            <a:ext cx="2813110" cy="1581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602" t="1632" r="9355"/>
          <a:stretch/>
        </p:blipFill>
        <p:spPr>
          <a:xfrm>
            <a:off x="5380683" y="2008083"/>
            <a:ext cx="1622738" cy="2927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135" b="3759"/>
          <a:stretch/>
        </p:blipFill>
        <p:spPr>
          <a:xfrm>
            <a:off x="7996701" y="2793667"/>
            <a:ext cx="1976725" cy="1469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utoShape 4" descr="Tiêu chuẩn gạch xây dự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4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306</Words>
  <Application>Microsoft Office PowerPoint</Application>
  <PresentationFormat>Widescreen</PresentationFormat>
  <Paragraphs>53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Sigmar One</vt:lpstr>
      <vt:lpstr>30</vt:lpstr>
      <vt:lpstr>Calibri</vt:lpstr>
      <vt:lpstr>Times New Roman</vt:lpstr>
      <vt:lpstr>Open Sans</vt:lpstr>
      <vt:lpstr>Nunito Black</vt:lpstr>
      <vt:lpstr>Arial</vt:lpstr>
      <vt:lpstr>Calibri Light</vt:lpstr>
      <vt:lpstr>Nunito</vt:lpstr>
      <vt:lpstr>Tahoma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PC</cp:lastModifiedBy>
  <cp:revision>32</cp:revision>
  <dcterms:created xsi:type="dcterms:W3CDTF">2022-03-30T15:30:47Z</dcterms:created>
  <dcterms:modified xsi:type="dcterms:W3CDTF">2024-11-04T08:58:00Z</dcterms:modified>
</cp:coreProperties>
</file>