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90" r:id="rId3"/>
    <p:sldId id="274" r:id="rId4"/>
    <p:sldId id="276" r:id="rId5"/>
    <p:sldId id="278" r:id="rId6"/>
    <p:sldId id="292" r:id="rId7"/>
    <p:sldId id="291" r:id="rId8"/>
    <p:sldId id="272" r:id="rId9"/>
    <p:sldId id="277" r:id="rId10"/>
    <p:sldId id="279" r:id="rId11"/>
    <p:sldId id="283" r:id="rId12"/>
    <p:sldId id="282" r:id="rId13"/>
    <p:sldId id="280" r:id="rId14"/>
    <p:sldId id="284" r:id="rId15"/>
    <p:sldId id="285" r:id="rId16"/>
    <p:sldId id="286" r:id="rId17"/>
    <p:sldId id="287" r:id="rId18"/>
    <p:sldId id="288" r:id="rId19"/>
  </p:sldIdLst>
  <p:sldSz cx="18288000" cy="10287000"/>
  <p:notesSz cx="6858000" cy="9144000"/>
  <p:embeddedFontLst>
    <p:embeddedFont>
      <p:font typeface=".VnTime" panose="020B7200000000000000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Nunito Bold" panose="020B0604020202020204" charset="-93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4FCFE"/>
    <a:srgbClr val="EEDB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318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47D1C-DEA0-4C44-B4AB-97BE95CA8B5D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21180-383E-41AC-B08D-D49B0F05DF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382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64.png"/><Relationship Id="rId3" Type="http://schemas.openxmlformats.org/officeDocument/2006/relationships/image" Target="../media/image49.svg"/><Relationship Id="rId21" Type="http://schemas.openxmlformats.org/officeDocument/2006/relationships/image" Target="../media/image67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61.svg"/><Relationship Id="rId23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5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Relationship Id="rId22" Type="http://schemas.openxmlformats.org/officeDocument/2006/relationships/image" Target="../media/image6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gi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gif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gi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26" Type="http://schemas.openxmlformats.org/officeDocument/2006/relationships/image" Target="../media/image21.svg"/><Relationship Id="rId3" Type="http://schemas.microsoft.com/office/2007/relationships/media" Target="../media/media2.mp3"/><Relationship Id="rId21" Type="http://schemas.openxmlformats.org/officeDocument/2006/relationships/image" Target="../media/image18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35.svg"/><Relationship Id="rId20" Type="http://schemas.openxmlformats.org/officeDocument/2006/relationships/image" Target="../media/image17.svg"/><Relationship Id="rId29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0.png"/><Relationship Id="rId24" Type="http://schemas.openxmlformats.org/officeDocument/2006/relationships/image" Target="../media/image23.svg"/><Relationship Id="rId5" Type="http://schemas.microsoft.com/office/2007/relationships/media" Target="../media/media3.mp3"/><Relationship Id="rId15" Type="http://schemas.openxmlformats.org/officeDocument/2006/relationships/image" Target="../media/image34.png"/><Relationship Id="rId23" Type="http://schemas.openxmlformats.org/officeDocument/2006/relationships/image" Target="../media/image22.png"/><Relationship Id="rId28" Type="http://schemas.openxmlformats.org/officeDocument/2006/relationships/image" Target="../media/image39.png"/><Relationship Id="rId10" Type="http://schemas.openxmlformats.org/officeDocument/2006/relationships/image" Target="../media/image29.sv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19.svg"/><Relationship Id="rId27" Type="http://schemas.openxmlformats.org/officeDocument/2006/relationships/image" Target="../media/image38.png"/><Relationship Id="rId30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" y="-96967"/>
            <a:ext cx="918210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53461" y="393695"/>
            <a:ext cx="7381077" cy="422734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89065" y="7147415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26010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1524000" y="2312261"/>
            <a:ext cx="20726400" cy="1865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vi-VN" sz="9600" dirty="0">
                <a:solidFill>
                  <a:srgbClr val="4DACC4"/>
                </a:solidFill>
                <a:latin typeface="+mj-lt"/>
                <a:ea typeface="Railey"/>
                <a:cs typeface="Railey"/>
                <a:sym typeface="Railey"/>
              </a:rPr>
              <a:t>Chuyên đề cấp trường môn Toán 3</a:t>
            </a:r>
            <a:endParaRPr lang="en-US" sz="9600" dirty="0">
              <a:solidFill>
                <a:srgbClr val="4DACC4"/>
              </a:solidFill>
              <a:latin typeface="+mj-lt"/>
              <a:ea typeface="Railey"/>
              <a:cs typeface="Railey"/>
              <a:sym typeface="Railey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342619" y="4831080"/>
            <a:ext cx="7602761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6"/>
              </a:lnSpc>
            </a:pPr>
            <a:endParaRPr lang="en-US" sz="3699" b="1" spc="36" dirty="0">
              <a:solidFill>
                <a:srgbClr val="4DACC4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13" name="Freeform 13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2AC4F9-F663-4D33-AAC6-63CB0DBF8511}"/>
              </a:ext>
            </a:extLst>
          </p:cNvPr>
          <p:cNvSpPr txBox="1"/>
          <p:nvPr/>
        </p:nvSpPr>
        <p:spPr>
          <a:xfrm>
            <a:off x="8103892" y="6046327"/>
            <a:ext cx="7997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4DAC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vi-VN" sz="4000" dirty="0">
                <a:solidFill>
                  <a:srgbClr val="4DAC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Thị Hương Giang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C0E1BCAD-287F-48FF-9737-C9C96E1A1FAC}"/>
              </a:ext>
            </a:extLst>
          </p:cNvPr>
          <p:cNvSpPr txBox="1"/>
          <p:nvPr/>
        </p:nvSpPr>
        <p:spPr>
          <a:xfrm>
            <a:off x="-1513318" y="3583953"/>
            <a:ext cx="20726400" cy="1766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vi-VN" sz="6600" dirty="0">
                <a:solidFill>
                  <a:srgbClr val="4DACC4"/>
                </a:solidFill>
                <a:latin typeface="+mj-lt"/>
                <a:ea typeface="Railey"/>
                <a:cs typeface="Railey"/>
                <a:sym typeface="Railey"/>
              </a:rPr>
              <a:t>Bài 55: Phép trừ trong phạm vi 10 000</a:t>
            </a:r>
            <a:endParaRPr lang="en-US" sz="6600" dirty="0">
              <a:solidFill>
                <a:srgbClr val="4DACC4"/>
              </a:solidFill>
              <a:latin typeface="+mj-lt"/>
              <a:ea typeface="Railey"/>
              <a:cs typeface="Railey"/>
              <a:sym typeface="Raile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AA2512-02E9-4ED9-9FBF-F660B53F2FC5}"/>
              </a:ext>
            </a:extLst>
          </p:cNvPr>
          <p:cNvSpPr/>
          <p:nvPr/>
        </p:nvSpPr>
        <p:spPr>
          <a:xfrm>
            <a:off x="304800" y="723900"/>
            <a:ext cx="17373600" cy="2819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6000" dirty="0">
                <a:solidFill>
                  <a:schemeClr val="tx1"/>
                </a:solidFill>
                <a:latin typeface="+mj-lt"/>
              </a:rPr>
              <a:t>Bài 3: Sông Nin là sông dài nhất thế giới với chiều dài 6650 km. Sông Hồng dài 1149 km. Hỏi sông Nin dài hơn sông Hồng bao nhiêu ki-lô-mét?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A1440E-1F32-4FE5-80B7-E955A74AB936}"/>
              </a:ext>
            </a:extLst>
          </p:cNvPr>
          <p:cNvSpPr txBox="1"/>
          <p:nvPr/>
        </p:nvSpPr>
        <p:spPr>
          <a:xfrm>
            <a:off x="6934200" y="95631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latin typeface="+mj-lt"/>
              </a:rPr>
              <a:t>Sông Nin</a:t>
            </a:r>
          </a:p>
        </p:txBody>
      </p:sp>
      <p:pic>
        <p:nvPicPr>
          <p:cNvPr id="2050" name="Picture 2" descr="Phát hiện thú vị về một nhánh biến mất của sông Nile">
            <a:extLst>
              <a:ext uri="{FF2B5EF4-FFF2-40B4-BE49-F238E27FC236}">
                <a16:creationId xmlns:a16="http://schemas.microsoft.com/office/drawing/2014/main" id="{51136A51-5783-4545-AF76-82FC1F28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í ẩn suốt hàng nghìn năm về nguồn sông Nile">
            <a:extLst>
              <a:ext uri="{FF2B5EF4-FFF2-40B4-BE49-F238E27FC236}">
                <a16:creationId xmlns:a16="http://schemas.microsoft.com/office/drawing/2014/main" id="{6E7D5E5B-5FD3-49FD-ACD9-45F1B606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44086"/>
            <a:ext cx="8890000" cy="852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470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ông Hồng, núi Tản chính là &quot;tài nguyên đặc biệt&quot; của Hà Nội">
            <a:extLst>
              <a:ext uri="{FF2B5EF4-FFF2-40B4-BE49-F238E27FC236}">
                <a16:creationId xmlns:a16="http://schemas.microsoft.com/office/drawing/2014/main" id="{C6FE5A6A-1800-4553-A929-DADA12DED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14300"/>
            <a:ext cx="18211800" cy="929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40ECCF-D596-429A-9C74-F7B41C863BFF}"/>
              </a:ext>
            </a:extLst>
          </p:cNvPr>
          <p:cNvSpPr txBox="1"/>
          <p:nvPr/>
        </p:nvSpPr>
        <p:spPr>
          <a:xfrm>
            <a:off x="6934200" y="95631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latin typeface="+mj-lt"/>
              </a:rPr>
              <a:t>Sông Hồng</a:t>
            </a:r>
          </a:p>
        </p:txBody>
      </p:sp>
    </p:spTree>
    <p:extLst>
      <p:ext uri="{BB962C8B-B14F-4D97-AF65-F5344CB8AC3E}">
        <p14:creationId xmlns:p14="http://schemas.microsoft.com/office/powerpoint/2010/main" val="3976064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365849" flipH="1">
            <a:off x="13193793" y="-523260"/>
            <a:ext cx="2472086" cy="4838603"/>
          </a:xfrm>
          <a:custGeom>
            <a:avLst/>
            <a:gdLst/>
            <a:ahLst/>
            <a:cxnLst/>
            <a:rect l="l" t="t" r="r" b="b"/>
            <a:pathLst>
              <a:path w="2472086" h="4838603">
                <a:moveTo>
                  <a:pt x="2472086" y="0"/>
                </a:moveTo>
                <a:lnTo>
                  <a:pt x="0" y="0"/>
                </a:lnTo>
                <a:lnTo>
                  <a:pt x="0" y="4838603"/>
                </a:lnTo>
                <a:lnTo>
                  <a:pt x="2472086" y="4838603"/>
                </a:lnTo>
                <a:lnTo>
                  <a:pt x="24720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50737" y="3256463"/>
            <a:ext cx="9467530" cy="2604624"/>
          </a:xfrm>
          <a:prstGeom prst="rect">
            <a:avLst/>
          </a:prstGeom>
        </p:spPr>
        <p:txBody>
          <a:bodyPr wrap="square" lIns="0" tIns="0" rIns="0" bIns="0" rtlCol="0" anchor="t">
            <a:prstTxWarp prst="textPlain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Cabin Bold"/>
                <a:cs typeface="Cabin Bold"/>
                <a:sym typeface="Cabin Bold"/>
              </a:rPr>
              <a:t>TRÒ CHƠI 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Cabin Bold"/>
                <a:cs typeface="Cabin Bold"/>
                <a:sym typeface="Cabin Bold"/>
              </a:rPr>
              <a:t>RUNG CHUÔNG VÀNG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Cabin Bold"/>
                <a:cs typeface="Cabin Bold"/>
                <a:sym typeface="Cabin Bold"/>
              </a:rPr>
              <a:t> </a:t>
            </a:r>
          </a:p>
        </p:txBody>
      </p:sp>
      <p:sp>
        <p:nvSpPr>
          <p:cNvPr id="6" name="Freeform 6"/>
          <p:cNvSpPr/>
          <p:nvPr/>
        </p:nvSpPr>
        <p:spPr>
          <a:xfrm>
            <a:off x="16779658" y="518196"/>
            <a:ext cx="2478461" cy="2374816"/>
          </a:xfrm>
          <a:custGeom>
            <a:avLst/>
            <a:gdLst/>
            <a:ahLst/>
            <a:cxnLst/>
            <a:rect l="l" t="t" r="r" b="b"/>
            <a:pathLst>
              <a:path w="2478461" h="2374816">
                <a:moveTo>
                  <a:pt x="0" y="0"/>
                </a:moveTo>
                <a:lnTo>
                  <a:pt x="2478461" y="0"/>
                </a:lnTo>
                <a:lnTo>
                  <a:pt x="2478461" y="2374817"/>
                </a:lnTo>
                <a:lnTo>
                  <a:pt x="0" y="2374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6236">
            <a:off x="3835919" y="-1625930"/>
            <a:ext cx="2335733" cy="2238057"/>
          </a:xfrm>
          <a:custGeom>
            <a:avLst/>
            <a:gdLst/>
            <a:ahLst/>
            <a:cxnLst/>
            <a:rect l="l" t="t" r="r" b="b"/>
            <a:pathLst>
              <a:path w="2335733" h="2238057">
                <a:moveTo>
                  <a:pt x="0" y="0"/>
                </a:moveTo>
                <a:lnTo>
                  <a:pt x="2335734" y="0"/>
                </a:lnTo>
                <a:lnTo>
                  <a:pt x="2335734" y="2238058"/>
                </a:lnTo>
                <a:lnTo>
                  <a:pt x="0" y="22380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25129">
            <a:off x="-431082" y="5966980"/>
            <a:ext cx="2335733" cy="2238057"/>
          </a:xfrm>
          <a:custGeom>
            <a:avLst/>
            <a:gdLst/>
            <a:ahLst/>
            <a:cxnLst/>
            <a:rect l="l" t="t" r="r" b="b"/>
            <a:pathLst>
              <a:path w="2335733" h="2238057">
                <a:moveTo>
                  <a:pt x="0" y="0"/>
                </a:moveTo>
                <a:lnTo>
                  <a:pt x="2335734" y="0"/>
                </a:lnTo>
                <a:lnTo>
                  <a:pt x="2335734" y="2238057"/>
                </a:lnTo>
                <a:lnTo>
                  <a:pt x="0" y="223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25129">
            <a:off x="-431082" y="5966980"/>
            <a:ext cx="2335733" cy="2238057"/>
          </a:xfrm>
          <a:custGeom>
            <a:avLst/>
            <a:gdLst/>
            <a:ahLst/>
            <a:cxnLst/>
            <a:rect l="l" t="t" r="r" b="b"/>
            <a:pathLst>
              <a:path w="2335733" h="2238057">
                <a:moveTo>
                  <a:pt x="0" y="0"/>
                </a:moveTo>
                <a:lnTo>
                  <a:pt x="2335734" y="0"/>
                </a:lnTo>
                <a:lnTo>
                  <a:pt x="2335734" y="2238057"/>
                </a:lnTo>
                <a:lnTo>
                  <a:pt x="0" y="223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911877" flipH="1">
            <a:off x="677374" y="-338159"/>
            <a:ext cx="3158157" cy="2055673"/>
          </a:xfrm>
          <a:custGeom>
            <a:avLst/>
            <a:gdLst/>
            <a:ahLst/>
            <a:cxnLst/>
            <a:rect l="l" t="t" r="r" b="b"/>
            <a:pathLst>
              <a:path w="3158157" h="2055673">
                <a:moveTo>
                  <a:pt x="3158157" y="0"/>
                </a:moveTo>
                <a:lnTo>
                  <a:pt x="0" y="0"/>
                </a:lnTo>
                <a:lnTo>
                  <a:pt x="0" y="2055673"/>
                </a:lnTo>
                <a:lnTo>
                  <a:pt x="3158157" y="2055673"/>
                </a:lnTo>
                <a:lnTo>
                  <a:pt x="315815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15659">
            <a:off x="14610768" y="-548804"/>
            <a:ext cx="3158157" cy="2055673"/>
          </a:xfrm>
          <a:custGeom>
            <a:avLst/>
            <a:gdLst/>
            <a:ahLst/>
            <a:cxnLst/>
            <a:rect l="l" t="t" r="r" b="b"/>
            <a:pathLst>
              <a:path w="3158157" h="2055673">
                <a:moveTo>
                  <a:pt x="0" y="0"/>
                </a:moveTo>
                <a:lnTo>
                  <a:pt x="3158157" y="0"/>
                </a:lnTo>
                <a:lnTo>
                  <a:pt x="3158157" y="2055673"/>
                </a:lnTo>
                <a:lnTo>
                  <a:pt x="0" y="2055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11877" flipH="1">
            <a:off x="-1579078" y="9400819"/>
            <a:ext cx="3158157" cy="2055673"/>
          </a:xfrm>
          <a:custGeom>
            <a:avLst/>
            <a:gdLst/>
            <a:ahLst/>
            <a:cxnLst/>
            <a:rect l="l" t="t" r="r" b="b"/>
            <a:pathLst>
              <a:path w="3158157" h="2055673">
                <a:moveTo>
                  <a:pt x="3158156" y="0"/>
                </a:moveTo>
                <a:lnTo>
                  <a:pt x="0" y="0"/>
                </a:lnTo>
                <a:lnTo>
                  <a:pt x="0" y="2055673"/>
                </a:lnTo>
                <a:lnTo>
                  <a:pt x="3158156" y="2055673"/>
                </a:lnTo>
                <a:lnTo>
                  <a:pt x="315815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786602">
            <a:off x="17002586" y="3587882"/>
            <a:ext cx="3471982" cy="2259944"/>
          </a:xfrm>
          <a:custGeom>
            <a:avLst/>
            <a:gdLst/>
            <a:ahLst/>
            <a:cxnLst/>
            <a:rect l="l" t="t" r="r" b="b"/>
            <a:pathLst>
              <a:path w="3471982" h="2259944">
                <a:moveTo>
                  <a:pt x="0" y="0"/>
                </a:moveTo>
                <a:lnTo>
                  <a:pt x="3471982" y="0"/>
                </a:lnTo>
                <a:lnTo>
                  <a:pt x="3471982" y="2259944"/>
                </a:lnTo>
                <a:lnTo>
                  <a:pt x="0" y="2259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982922" y="6855402"/>
            <a:ext cx="2005241" cy="1866697"/>
          </a:xfrm>
          <a:custGeom>
            <a:avLst/>
            <a:gdLst/>
            <a:ahLst/>
            <a:cxnLst/>
            <a:rect l="l" t="t" r="r" b="b"/>
            <a:pathLst>
              <a:path w="2005241" h="1866697">
                <a:moveTo>
                  <a:pt x="0" y="0"/>
                </a:moveTo>
                <a:lnTo>
                  <a:pt x="2005241" y="0"/>
                </a:lnTo>
                <a:lnTo>
                  <a:pt x="2005241" y="1866697"/>
                </a:lnTo>
                <a:lnTo>
                  <a:pt x="0" y="1866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137486">
            <a:off x="11101891" y="-933348"/>
            <a:ext cx="2005241" cy="1866697"/>
          </a:xfrm>
          <a:custGeom>
            <a:avLst/>
            <a:gdLst/>
            <a:ahLst/>
            <a:cxnLst/>
            <a:rect l="l" t="t" r="r" b="b"/>
            <a:pathLst>
              <a:path w="2005241" h="1866697">
                <a:moveTo>
                  <a:pt x="0" y="0"/>
                </a:moveTo>
                <a:lnTo>
                  <a:pt x="2005241" y="0"/>
                </a:lnTo>
                <a:lnTo>
                  <a:pt x="2005241" y="1866696"/>
                </a:lnTo>
                <a:lnTo>
                  <a:pt x="0" y="18666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782883" y="838200"/>
            <a:ext cx="2005241" cy="1866697"/>
          </a:xfrm>
          <a:custGeom>
            <a:avLst/>
            <a:gdLst/>
            <a:ahLst/>
            <a:cxnLst/>
            <a:rect l="l" t="t" r="r" b="b"/>
            <a:pathLst>
              <a:path w="2005241" h="1866697">
                <a:moveTo>
                  <a:pt x="0" y="0"/>
                </a:moveTo>
                <a:lnTo>
                  <a:pt x="2005241" y="0"/>
                </a:lnTo>
                <a:lnTo>
                  <a:pt x="2005241" y="1866697"/>
                </a:lnTo>
                <a:lnTo>
                  <a:pt x="0" y="18666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123335">
            <a:off x="3262464" y="-513735"/>
            <a:ext cx="2472086" cy="4838603"/>
          </a:xfrm>
          <a:custGeom>
            <a:avLst/>
            <a:gdLst/>
            <a:ahLst/>
            <a:cxnLst/>
            <a:rect l="l" t="t" r="r" b="b"/>
            <a:pathLst>
              <a:path w="2472086" h="4838603">
                <a:moveTo>
                  <a:pt x="0" y="0"/>
                </a:moveTo>
                <a:lnTo>
                  <a:pt x="2472087" y="0"/>
                </a:lnTo>
                <a:lnTo>
                  <a:pt x="2472087" y="4838603"/>
                </a:lnTo>
                <a:lnTo>
                  <a:pt x="0" y="48386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936749">
            <a:off x="1992459" y="6975124"/>
            <a:ext cx="2472086" cy="4838603"/>
          </a:xfrm>
          <a:custGeom>
            <a:avLst/>
            <a:gdLst/>
            <a:ahLst/>
            <a:cxnLst/>
            <a:rect l="l" t="t" r="r" b="b"/>
            <a:pathLst>
              <a:path w="2472086" h="4838603">
                <a:moveTo>
                  <a:pt x="0" y="0"/>
                </a:moveTo>
                <a:lnTo>
                  <a:pt x="2472086" y="0"/>
                </a:lnTo>
                <a:lnTo>
                  <a:pt x="2472086" y="4838603"/>
                </a:lnTo>
                <a:lnTo>
                  <a:pt x="0" y="483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243113" y="8962843"/>
            <a:ext cx="2005241" cy="1866697"/>
          </a:xfrm>
          <a:custGeom>
            <a:avLst/>
            <a:gdLst/>
            <a:ahLst/>
            <a:cxnLst/>
            <a:rect l="l" t="t" r="r" b="b"/>
            <a:pathLst>
              <a:path w="2005241" h="1866697">
                <a:moveTo>
                  <a:pt x="0" y="0"/>
                </a:moveTo>
                <a:lnTo>
                  <a:pt x="2005241" y="0"/>
                </a:lnTo>
                <a:lnTo>
                  <a:pt x="2005241" y="1866697"/>
                </a:lnTo>
                <a:lnTo>
                  <a:pt x="0" y="1866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93127" flipH="1">
            <a:off x="15521514" y="3151695"/>
            <a:ext cx="2337431" cy="4575042"/>
          </a:xfrm>
          <a:custGeom>
            <a:avLst/>
            <a:gdLst/>
            <a:ahLst/>
            <a:cxnLst/>
            <a:rect l="l" t="t" r="r" b="b"/>
            <a:pathLst>
              <a:path w="2337431" h="4575042">
                <a:moveTo>
                  <a:pt x="2337430" y="0"/>
                </a:moveTo>
                <a:lnTo>
                  <a:pt x="0" y="0"/>
                </a:lnTo>
                <a:lnTo>
                  <a:pt x="0" y="4575042"/>
                </a:lnTo>
                <a:lnTo>
                  <a:pt x="2337430" y="4575042"/>
                </a:lnTo>
                <a:lnTo>
                  <a:pt x="23374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02148">
            <a:off x="180849" y="1963947"/>
            <a:ext cx="2472086" cy="4838603"/>
          </a:xfrm>
          <a:custGeom>
            <a:avLst/>
            <a:gdLst/>
            <a:ahLst/>
            <a:cxnLst/>
            <a:rect l="l" t="t" r="r" b="b"/>
            <a:pathLst>
              <a:path w="2472086" h="4838603">
                <a:moveTo>
                  <a:pt x="0" y="0"/>
                </a:moveTo>
                <a:lnTo>
                  <a:pt x="2472087" y="0"/>
                </a:lnTo>
                <a:lnTo>
                  <a:pt x="2472087" y="4838603"/>
                </a:lnTo>
                <a:lnTo>
                  <a:pt x="0" y="483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7841240" flipV="1">
            <a:off x="13691318" y="6530004"/>
            <a:ext cx="2337431" cy="4575042"/>
          </a:xfrm>
          <a:custGeom>
            <a:avLst/>
            <a:gdLst/>
            <a:ahLst/>
            <a:cxnLst/>
            <a:rect l="l" t="t" r="r" b="b"/>
            <a:pathLst>
              <a:path w="2337431" h="4575042">
                <a:moveTo>
                  <a:pt x="0" y="4575042"/>
                </a:moveTo>
                <a:lnTo>
                  <a:pt x="2337431" y="4575042"/>
                </a:lnTo>
                <a:lnTo>
                  <a:pt x="2337431" y="0"/>
                </a:lnTo>
                <a:lnTo>
                  <a:pt x="0" y="0"/>
                </a:lnTo>
                <a:lnTo>
                  <a:pt x="0" y="4575042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910220" y="8798475"/>
            <a:ext cx="2388581" cy="203106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519020" y="2575647"/>
            <a:ext cx="1799412" cy="15300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003140" y="-298624"/>
            <a:ext cx="1775580" cy="150981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-782883" y="-1016880"/>
            <a:ext cx="2388581" cy="2031065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2898840">
            <a:off x="15935982" y="8351077"/>
            <a:ext cx="2519756" cy="3490845"/>
          </a:xfrm>
          <a:custGeom>
            <a:avLst/>
            <a:gdLst/>
            <a:ahLst/>
            <a:cxnLst/>
            <a:rect l="l" t="t" r="r" b="b"/>
            <a:pathLst>
              <a:path w="2519756" h="3490845">
                <a:moveTo>
                  <a:pt x="0" y="0"/>
                </a:moveTo>
                <a:lnTo>
                  <a:pt x="2519756" y="0"/>
                </a:lnTo>
                <a:lnTo>
                  <a:pt x="2519756" y="3490846"/>
                </a:lnTo>
                <a:lnTo>
                  <a:pt x="0" y="349084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71A779-B34B-4186-9E07-CD6E688C76F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39683" y="354018"/>
            <a:ext cx="2011854" cy="22191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E9124805-6C11-41E4-9D4E-466E08A5B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42" y="243272"/>
            <a:ext cx="18059400" cy="96213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 b="0"/>
          </a:p>
        </p:txBody>
      </p:sp>
      <p:pic>
        <p:nvPicPr>
          <p:cNvPr id="4" name="Picture 3" descr="an30">
            <a:extLst>
              <a:ext uri="{FF2B5EF4-FFF2-40B4-BE49-F238E27FC236}">
                <a16:creationId xmlns:a16="http://schemas.microsoft.com/office/drawing/2014/main" id="{93D97185-82C9-4CDA-911D-93628DC671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7" y="243272"/>
            <a:ext cx="2275114" cy="2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5">
            <a:extLst>
              <a:ext uri="{FF2B5EF4-FFF2-40B4-BE49-F238E27FC236}">
                <a16:creationId xmlns:a16="http://schemas.microsoft.com/office/drawing/2014/main" id="{EE9D9DFB-10AC-4AD4-8B9E-A7A26A268C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399" y="547688"/>
            <a:ext cx="11585575" cy="12613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FEF1994C-4BE1-4B38-A8C3-8AAA987E5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073305"/>
            <a:ext cx="2634343" cy="56387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403C4EDB-0907-45DB-B99C-01FF1A111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26" y="2124105"/>
            <a:ext cx="2414814" cy="43766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278251D1-224B-49AA-9E20-87F80A44B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191" y="2120325"/>
            <a:ext cx="25345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3600" b="0" dirty="0">
                <a:latin typeface="+mj-lt"/>
              </a:rPr>
              <a:t>Câu hỏi 1</a:t>
            </a:r>
            <a:endParaRPr lang="en-US" altLang="en-US" sz="3600" b="0" dirty="0">
              <a:latin typeface="+mj-lt"/>
            </a:endParaRPr>
          </a:p>
        </p:txBody>
      </p:sp>
      <p:grpSp>
        <p:nvGrpSpPr>
          <p:cNvPr id="16" name="Group 19">
            <a:extLst>
              <a:ext uri="{FF2B5EF4-FFF2-40B4-BE49-F238E27FC236}">
                <a16:creationId xmlns:a16="http://schemas.microsoft.com/office/drawing/2014/main" id="{895BEDF3-A2FC-466E-9476-A914E0109506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17" name="AutoShape 20">
              <a:extLst>
                <a:ext uri="{FF2B5EF4-FFF2-40B4-BE49-F238E27FC236}">
                  <a16:creationId xmlns:a16="http://schemas.microsoft.com/office/drawing/2014/main" id="{F4290200-CFE5-4FB5-83E2-A3FDAA356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" name="Text Box 21">
              <a:extLst>
                <a:ext uri="{FF2B5EF4-FFF2-40B4-BE49-F238E27FC236}">
                  <a16:creationId xmlns:a16="http://schemas.microsoft.com/office/drawing/2014/main" id="{0D0729A3-BDF9-4455-8FB5-6CEB84A547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19" name="Group 22">
            <a:extLst>
              <a:ext uri="{FF2B5EF4-FFF2-40B4-BE49-F238E27FC236}">
                <a16:creationId xmlns:a16="http://schemas.microsoft.com/office/drawing/2014/main" id="{2DAA8328-168C-4250-B626-7032A4E5A60D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20" name="AutoShape 23">
              <a:extLst>
                <a:ext uri="{FF2B5EF4-FFF2-40B4-BE49-F238E27FC236}">
                  <a16:creationId xmlns:a16="http://schemas.microsoft.com/office/drawing/2014/main" id="{80051560-8DB8-4046-B4BE-E27D54BE9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" name="Text Box 24">
              <a:extLst>
                <a:ext uri="{FF2B5EF4-FFF2-40B4-BE49-F238E27FC236}">
                  <a16:creationId xmlns:a16="http://schemas.microsoft.com/office/drawing/2014/main" id="{821EE538-EC9C-4DD1-B1A8-2C07020040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2D881DB2-08AF-4EE7-959A-6A697B6A8B96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23" name="AutoShape 26">
              <a:extLst>
                <a:ext uri="{FF2B5EF4-FFF2-40B4-BE49-F238E27FC236}">
                  <a16:creationId xmlns:a16="http://schemas.microsoft.com/office/drawing/2014/main" id="{4B630A1F-27B3-4AE8-B3F5-77AF5E105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" name="Text Box 27">
              <a:extLst>
                <a:ext uri="{FF2B5EF4-FFF2-40B4-BE49-F238E27FC236}">
                  <a16:creationId xmlns:a16="http://schemas.microsoft.com/office/drawing/2014/main" id="{26039D5E-30EE-4D06-A1B8-2270E2501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25" name="Group 28">
            <a:extLst>
              <a:ext uri="{FF2B5EF4-FFF2-40B4-BE49-F238E27FC236}">
                <a16:creationId xmlns:a16="http://schemas.microsoft.com/office/drawing/2014/main" id="{55B0BEF5-186D-410C-A954-1CAC31B3E641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26" name="AutoShape 29">
              <a:extLst>
                <a:ext uri="{FF2B5EF4-FFF2-40B4-BE49-F238E27FC236}">
                  <a16:creationId xmlns:a16="http://schemas.microsoft.com/office/drawing/2014/main" id="{A2BDA56B-445E-4EA3-AB59-CD32038FC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7" name="Text Box 30">
              <a:extLst>
                <a:ext uri="{FF2B5EF4-FFF2-40B4-BE49-F238E27FC236}">
                  <a16:creationId xmlns:a16="http://schemas.microsoft.com/office/drawing/2014/main" id="{B7C39764-E667-40C9-8C43-E5732E2ACA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28" name="Group 31">
            <a:extLst>
              <a:ext uri="{FF2B5EF4-FFF2-40B4-BE49-F238E27FC236}">
                <a16:creationId xmlns:a16="http://schemas.microsoft.com/office/drawing/2014/main" id="{B12C19E2-3F0D-462D-8F9C-567B6F2FA052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29" name="AutoShape 32">
              <a:extLst>
                <a:ext uri="{FF2B5EF4-FFF2-40B4-BE49-F238E27FC236}">
                  <a16:creationId xmlns:a16="http://schemas.microsoft.com/office/drawing/2014/main" id="{8FF891D2-BA2B-4350-8D17-F685A8A45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" name="Text Box 33">
              <a:extLst>
                <a:ext uri="{FF2B5EF4-FFF2-40B4-BE49-F238E27FC236}">
                  <a16:creationId xmlns:a16="http://schemas.microsoft.com/office/drawing/2014/main" id="{C570EB9F-3C42-4960-B2BE-75F96BA52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31" name="Group 46">
            <a:extLst>
              <a:ext uri="{FF2B5EF4-FFF2-40B4-BE49-F238E27FC236}">
                <a16:creationId xmlns:a16="http://schemas.microsoft.com/office/drawing/2014/main" id="{CC89617F-EC36-4006-A487-A15069703D24}"/>
              </a:ext>
            </a:extLst>
          </p:cNvPr>
          <p:cNvGrpSpPr>
            <a:grpSpLocks/>
          </p:cNvGrpSpPr>
          <p:nvPr/>
        </p:nvGrpSpPr>
        <p:grpSpPr bwMode="auto">
          <a:xfrm>
            <a:off x="15354073" y="7503539"/>
            <a:ext cx="2155371" cy="1661099"/>
            <a:chOff x="4574" y="3342"/>
            <a:chExt cx="960" cy="912"/>
          </a:xfrm>
        </p:grpSpPr>
        <p:sp>
          <p:nvSpPr>
            <p:cNvPr id="32" name="AutoShape 47">
              <a:extLst>
                <a:ext uri="{FF2B5EF4-FFF2-40B4-BE49-F238E27FC236}">
                  <a16:creationId xmlns:a16="http://schemas.microsoft.com/office/drawing/2014/main" id="{224F8776-7750-44D6-85E4-AA9F1F235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" name="Text Box 48">
              <a:extLst>
                <a:ext uri="{FF2B5EF4-FFF2-40B4-BE49-F238E27FC236}">
                  <a16:creationId xmlns:a16="http://schemas.microsoft.com/office/drawing/2014/main" id="{E841CDEF-3F8C-41EB-9793-1B3DBB54A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A1ED2DB-FF26-4781-8D30-146D3E47B827}"/>
              </a:ext>
            </a:extLst>
          </p:cNvPr>
          <p:cNvSpPr txBox="1"/>
          <p:nvPr/>
        </p:nvSpPr>
        <p:spPr>
          <a:xfrm>
            <a:off x="4419600" y="2857500"/>
            <a:ext cx="1043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Đúng chọn Đ, sai chọn 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3DEC64-642F-4D20-A92F-74035EF3FC80}"/>
              </a:ext>
            </a:extLst>
          </p:cNvPr>
          <p:cNvSpPr txBox="1"/>
          <p:nvPr/>
        </p:nvSpPr>
        <p:spPr>
          <a:xfrm>
            <a:off x="4419600" y="3848100"/>
            <a:ext cx="4038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+mj-lt"/>
              </a:rPr>
              <a:t>   4655</a:t>
            </a:r>
          </a:p>
          <a:p>
            <a:r>
              <a:rPr lang="vi-VN" sz="6000" dirty="0">
                <a:latin typeface="+mj-lt"/>
              </a:rPr>
              <a:t>-</a:t>
            </a:r>
          </a:p>
          <a:p>
            <a:r>
              <a:rPr lang="vi-VN" sz="6000" dirty="0">
                <a:latin typeface="+mj-lt"/>
              </a:rPr>
              <a:t>   438</a:t>
            </a:r>
          </a:p>
          <a:p>
            <a:endParaRPr lang="vi-VN" sz="6000" dirty="0">
              <a:latin typeface="+mj-lt"/>
            </a:endParaRPr>
          </a:p>
          <a:p>
            <a:r>
              <a:rPr lang="vi-VN" sz="6000" dirty="0">
                <a:latin typeface="+mj-lt"/>
              </a:rPr>
              <a:t>   275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D632FDC-89A5-4560-8E86-3C329A56B08C}"/>
              </a:ext>
            </a:extLst>
          </p:cNvPr>
          <p:cNvCxnSpPr>
            <a:cxnSpLocks/>
          </p:cNvCxnSpPr>
          <p:nvPr/>
        </p:nvCxnSpPr>
        <p:spPr>
          <a:xfrm>
            <a:off x="4419600" y="6743700"/>
            <a:ext cx="2667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266AEA3-0971-448C-ACAC-7859172D8481}"/>
              </a:ext>
            </a:extLst>
          </p:cNvPr>
          <p:cNvSpPr txBox="1"/>
          <p:nvPr/>
        </p:nvSpPr>
        <p:spPr>
          <a:xfrm>
            <a:off x="8240904" y="7410336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+mj-lt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8652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37" grpId="0"/>
      <p:bldP spid="38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D77C843-DD97-49FA-8280-C83AB0FB5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42" y="243272"/>
            <a:ext cx="18059400" cy="96213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 b="0"/>
          </a:p>
        </p:txBody>
      </p:sp>
      <p:pic>
        <p:nvPicPr>
          <p:cNvPr id="3" name="Picture 2" descr="an30">
            <a:extLst>
              <a:ext uri="{FF2B5EF4-FFF2-40B4-BE49-F238E27FC236}">
                <a16:creationId xmlns:a16="http://schemas.microsoft.com/office/drawing/2014/main" id="{0865AABC-B892-4319-900C-123036D130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7" y="243272"/>
            <a:ext cx="2275114" cy="2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>
            <a:extLst>
              <a:ext uri="{FF2B5EF4-FFF2-40B4-BE49-F238E27FC236}">
                <a16:creationId xmlns:a16="http://schemas.microsoft.com/office/drawing/2014/main" id="{DBDDB061-16A3-4BE0-90AF-0F2D7F788C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399" y="547688"/>
            <a:ext cx="11585575" cy="12613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131EBEC6-3367-4C65-8F1B-41E49FEA9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073305"/>
            <a:ext cx="2634343" cy="56387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66C480D5-00CB-47F7-8E46-183E2EB22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26" y="2124105"/>
            <a:ext cx="2414814" cy="43766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DBEB4096-418D-4F16-8EBD-5EF287699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191" y="2120325"/>
            <a:ext cx="25345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3600" b="0" dirty="0">
                <a:latin typeface="+mj-lt"/>
              </a:rPr>
              <a:t>Câu hỏi 2</a:t>
            </a:r>
            <a:endParaRPr lang="en-US" altLang="en-US" sz="3600" b="0" dirty="0">
              <a:latin typeface="+mj-lt"/>
            </a:endParaRPr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id="{2D734CF6-17BC-4ED9-B96D-032D8D8AEF8C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9" name="AutoShape 20">
              <a:extLst>
                <a:ext uri="{FF2B5EF4-FFF2-40B4-BE49-F238E27FC236}">
                  <a16:creationId xmlns:a16="http://schemas.microsoft.com/office/drawing/2014/main" id="{56B13F08-13D7-4EDE-B5A4-D39F8B405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id="{319BAFBC-FEA4-481C-A6C0-5A19F7E10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11" name="Group 22">
            <a:extLst>
              <a:ext uri="{FF2B5EF4-FFF2-40B4-BE49-F238E27FC236}">
                <a16:creationId xmlns:a16="http://schemas.microsoft.com/office/drawing/2014/main" id="{D222E9F6-DF53-45B2-9E77-66EA8AB49C82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id="{C1EEE802-4F1D-475E-8ED8-59B347EDB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F2D12E00-7ACA-4A45-A536-23C55EA58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14" name="Group 25">
            <a:extLst>
              <a:ext uri="{FF2B5EF4-FFF2-40B4-BE49-F238E27FC236}">
                <a16:creationId xmlns:a16="http://schemas.microsoft.com/office/drawing/2014/main" id="{D7CB9B82-4D75-463A-BC0D-AE192D5C5988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15" name="AutoShape 26">
              <a:extLst>
                <a:ext uri="{FF2B5EF4-FFF2-40B4-BE49-F238E27FC236}">
                  <a16:creationId xmlns:a16="http://schemas.microsoft.com/office/drawing/2014/main" id="{884A5772-556B-4A9C-9B68-6AADD2B2A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" name="Text Box 27">
              <a:extLst>
                <a:ext uri="{FF2B5EF4-FFF2-40B4-BE49-F238E27FC236}">
                  <a16:creationId xmlns:a16="http://schemas.microsoft.com/office/drawing/2014/main" id="{B419860F-CCC2-4414-B4F0-6CAC81267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17" name="Group 28">
            <a:extLst>
              <a:ext uri="{FF2B5EF4-FFF2-40B4-BE49-F238E27FC236}">
                <a16:creationId xmlns:a16="http://schemas.microsoft.com/office/drawing/2014/main" id="{CDB01DB7-5E95-41D2-8F00-4B5ACD8A35EA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18" name="AutoShape 29">
              <a:extLst>
                <a:ext uri="{FF2B5EF4-FFF2-40B4-BE49-F238E27FC236}">
                  <a16:creationId xmlns:a16="http://schemas.microsoft.com/office/drawing/2014/main" id="{93A0D144-48E7-4C85-B78A-5157010E1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" name="Text Box 30">
              <a:extLst>
                <a:ext uri="{FF2B5EF4-FFF2-40B4-BE49-F238E27FC236}">
                  <a16:creationId xmlns:a16="http://schemas.microsoft.com/office/drawing/2014/main" id="{2E7E35D6-2E5E-4027-812C-7681B0972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20" name="Group 31">
            <a:extLst>
              <a:ext uri="{FF2B5EF4-FFF2-40B4-BE49-F238E27FC236}">
                <a16:creationId xmlns:a16="http://schemas.microsoft.com/office/drawing/2014/main" id="{8B6D8511-AE59-4BC6-92E4-AAD554BE010C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21" name="AutoShape 32">
              <a:extLst>
                <a:ext uri="{FF2B5EF4-FFF2-40B4-BE49-F238E27FC236}">
                  <a16:creationId xmlns:a16="http://schemas.microsoft.com/office/drawing/2014/main" id="{D75C7DD2-F4B3-4253-A928-6F9C8D935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" name="Text Box 33">
              <a:extLst>
                <a:ext uri="{FF2B5EF4-FFF2-40B4-BE49-F238E27FC236}">
                  <a16:creationId xmlns:a16="http://schemas.microsoft.com/office/drawing/2014/main" id="{BBAEC88D-B533-4CA1-830F-C0B946E9E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23" name="Group 46">
            <a:extLst>
              <a:ext uri="{FF2B5EF4-FFF2-40B4-BE49-F238E27FC236}">
                <a16:creationId xmlns:a16="http://schemas.microsoft.com/office/drawing/2014/main" id="{8D19C0DA-6301-4155-B830-5EDA1082BB0E}"/>
              </a:ext>
            </a:extLst>
          </p:cNvPr>
          <p:cNvGrpSpPr>
            <a:grpSpLocks/>
          </p:cNvGrpSpPr>
          <p:nvPr/>
        </p:nvGrpSpPr>
        <p:grpSpPr bwMode="auto">
          <a:xfrm>
            <a:off x="15354073" y="7503539"/>
            <a:ext cx="2155371" cy="1661099"/>
            <a:chOff x="4574" y="3342"/>
            <a:chExt cx="960" cy="912"/>
          </a:xfrm>
        </p:grpSpPr>
        <p:sp>
          <p:nvSpPr>
            <p:cNvPr id="24" name="AutoShape 47">
              <a:extLst>
                <a:ext uri="{FF2B5EF4-FFF2-40B4-BE49-F238E27FC236}">
                  <a16:creationId xmlns:a16="http://schemas.microsoft.com/office/drawing/2014/main" id="{4B981724-963E-4C23-916A-AD86946A3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id="{DCA97473-BA5D-4F26-B6DF-5052529BC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0CE24B0-E09D-4784-BE85-98C606D9C33E}"/>
              </a:ext>
            </a:extLst>
          </p:cNvPr>
          <p:cNvSpPr txBox="1"/>
          <p:nvPr/>
        </p:nvSpPr>
        <p:spPr>
          <a:xfrm>
            <a:off x="4419600" y="2857500"/>
            <a:ext cx="1043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Đúng chọn Đ, sai chọn 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C41E81-3E9D-47C8-BEE6-D7EDF97A4227}"/>
              </a:ext>
            </a:extLst>
          </p:cNvPr>
          <p:cNvSpPr txBox="1"/>
          <p:nvPr/>
        </p:nvSpPr>
        <p:spPr>
          <a:xfrm>
            <a:off x="4419600" y="3848100"/>
            <a:ext cx="4038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+mj-lt"/>
              </a:rPr>
              <a:t>   4655</a:t>
            </a:r>
          </a:p>
          <a:p>
            <a:r>
              <a:rPr lang="vi-VN" sz="6000" dirty="0">
                <a:latin typeface="+mj-lt"/>
              </a:rPr>
              <a:t>-</a:t>
            </a:r>
          </a:p>
          <a:p>
            <a:r>
              <a:rPr lang="vi-VN" sz="6000" dirty="0">
                <a:latin typeface="+mj-lt"/>
              </a:rPr>
              <a:t>     438</a:t>
            </a:r>
          </a:p>
          <a:p>
            <a:endParaRPr lang="vi-VN" sz="6000" dirty="0">
              <a:latin typeface="+mj-lt"/>
            </a:endParaRPr>
          </a:p>
          <a:p>
            <a:r>
              <a:rPr lang="vi-VN" sz="6000" dirty="0">
                <a:latin typeface="+mj-lt"/>
              </a:rPr>
              <a:t>   4217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70600A-46D9-4E2D-9E9C-D907F6EED9F3}"/>
              </a:ext>
            </a:extLst>
          </p:cNvPr>
          <p:cNvCxnSpPr>
            <a:cxnSpLocks/>
          </p:cNvCxnSpPr>
          <p:nvPr/>
        </p:nvCxnSpPr>
        <p:spPr>
          <a:xfrm>
            <a:off x="4419600" y="6743700"/>
            <a:ext cx="2667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297D472-E014-420F-8590-07ADE0D4DD1B}"/>
              </a:ext>
            </a:extLst>
          </p:cNvPr>
          <p:cNvSpPr txBox="1"/>
          <p:nvPr/>
        </p:nvSpPr>
        <p:spPr>
          <a:xfrm>
            <a:off x="8240904" y="7410336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+mj-lt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7198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26" grpId="0"/>
      <p:bldP spid="2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4302601-CC9D-486E-B139-4140C3CCE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43272"/>
            <a:ext cx="18059400" cy="96213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 b="0"/>
          </a:p>
        </p:txBody>
      </p:sp>
      <p:pic>
        <p:nvPicPr>
          <p:cNvPr id="3" name="Picture 2" descr="an30">
            <a:extLst>
              <a:ext uri="{FF2B5EF4-FFF2-40B4-BE49-F238E27FC236}">
                <a16:creationId xmlns:a16="http://schemas.microsoft.com/office/drawing/2014/main" id="{3B1F454D-FA80-458E-8151-114C6995D9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7" y="243272"/>
            <a:ext cx="2275114" cy="2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>
            <a:extLst>
              <a:ext uri="{FF2B5EF4-FFF2-40B4-BE49-F238E27FC236}">
                <a16:creationId xmlns:a16="http://schemas.microsoft.com/office/drawing/2014/main" id="{F0773BA6-4806-4CCB-B726-E9B7C9A383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399" y="547688"/>
            <a:ext cx="11585575" cy="12613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DCC35899-3250-469C-941A-A1513A88A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073305"/>
            <a:ext cx="2634343" cy="56387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41305450-1FF9-4C07-A1CB-867BADC3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26" y="2124105"/>
            <a:ext cx="2414814" cy="43766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200FDC8A-FF89-46A5-A91B-188EE664D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191" y="2120325"/>
            <a:ext cx="25345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3600" b="0" dirty="0">
                <a:latin typeface="+mj-lt"/>
              </a:rPr>
              <a:t>Câu hỏi 3</a:t>
            </a:r>
            <a:endParaRPr lang="en-US" altLang="en-US" sz="3600" b="0" dirty="0">
              <a:latin typeface="+mj-lt"/>
            </a:endParaRPr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id="{1816EAE8-B3DD-4684-A017-50A0B462AAD2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9" name="AutoShape 20">
              <a:extLst>
                <a:ext uri="{FF2B5EF4-FFF2-40B4-BE49-F238E27FC236}">
                  <a16:creationId xmlns:a16="http://schemas.microsoft.com/office/drawing/2014/main" id="{B2AED40A-A732-41A6-8D41-D5777A20E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id="{76863DF4-863C-4CA7-9BD2-5F715B17EE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11" name="Group 22">
            <a:extLst>
              <a:ext uri="{FF2B5EF4-FFF2-40B4-BE49-F238E27FC236}">
                <a16:creationId xmlns:a16="http://schemas.microsoft.com/office/drawing/2014/main" id="{65AE3CA9-3B64-4706-B6A7-2B55EB369C39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id="{60ADCEA8-EB6B-45E5-A493-22ADAF714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C102B25F-FB90-4A69-AC85-CD6F01A5C0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14" name="Group 25">
            <a:extLst>
              <a:ext uri="{FF2B5EF4-FFF2-40B4-BE49-F238E27FC236}">
                <a16:creationId xmlns:a16="http://schemas.microsoft.com/office/drawing/2014/main" id="{55CF3F70-5B1D-489E-B70F-7C5EBF64386E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15" name="AutoShape 26">
              <a:extLst>
                <a:ext uri="{FF2B5EF4-FFF2-40B4-BE49-F238E27FC236}">
                  <a16:creationId xmlns:a16="http://schemas.microsoft.com/office/drawing/2014/main" id="{EF045341-1C79-464E-ACA2-90805AADE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" name="Text Box 27">
              <a:extLst>
                <a:ext uri="{FF2B5EF4-FFF2-40B4-BE49-F238E27FC236}">
                  <a16:creationId xmlns:a16="http://schemas.microsoft.com/office/drawing/2014/main" id="{8E0611ED-6F2B-4B1A-9747-BC547D8D43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17" name="Group 28">
            <a:extLst>
              <a:ext uri="{FF2B5EF4-FFF2-40B4-BE49-F238E27FC236}">
                <a16:creationId xmlns:a16="http://schemas.microsoft.com/office/drawing/2014/main" id="{B1D73487-A9DF-4F00-A809-7663C65877CE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18" name="AutoShape 29">
              <a:extLst>
                <a:ext uri="{FF2B5EF4-FFF2-40B4-BE49-F238E27FC236}">
                  <a16:creationId xmlns:a16="http://schemas.microsoft.com/office/drawing/2014/main" id="{906F6481-7DCE-41A3-A699-0404383C6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" name="Text Box 30">
              <a:extLst>
                <a:ext uri="{FF2B5EF4-FFF2-40B4-BE49-F238E27FC236}">
                  <a16:creationId xmlns:a16="http://schemas.microsoft.com/office/drawing/2014/main" id="{689667AE-D8D9-4C9E-A5A3-044DA0CD6C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20" name="Group 31">
            <a:extLst>
              <a:ext uri="{FF2B5EF4-FFF2-40B4-BE49-F238E27FC236}">
                <a16:creationId xmlns:a16="http://schemas.microsoft.com/office/drawing/2014/main" id="{B8B1B7B3-0563-4D2D-B019-4604F9EE9CD8}"/>
              </a:ext>
            </a:extLst>
          </p:cNvPr>
          <p:cNvGrpSpPr>
            <a:grpSpLocks/>
          </p:cNvGrpSpPr>
          <p:nvPr/>
        </p:nvGrpSpPr>
        <p:grpSpPr bwMode="auto">
          <a:xfrm>
            <a:off x="15373124" y="7521001"/>
            <a:ext cx="2152876" cy="1661099"/>
            <a:chOff x="4574" y="3342"/>
            <a:chExt cx="960" cy="912"/>
          </a:xfrm>
        </p:grpSpPr>
        <p:sp>
          <p:nvSpPr>
            <p:cNvPr id="21" name="AutoShape 32">
              <a:extLst>
                <a:ext uri="{FF2B5EF4-FFF2-40B4-BE49-F238E27FC236}">
                  <a16:creationId xmlns:a16="http://schemas.microsoft.com/office/drawing/2014/main" id="{DDFF5222-CC75-4596-B0BA-AC1E008A3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" name="Text Box 33">
              <a:extLst>
                <a:ext uri="{FF2B5EF4-FFF2-40B4-BE49-F238E27FC236}">
                  <a16:creationId xmlns:a16="http://schemas.microsoft.com/office/drawing/2014/main" id="{9004829D-5D14-477F-ADD9-6F977D473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23" name="Group 46">
            <a:extLst>
              <a:ext uri="{FF2B5EF4-FFF2-40B4-BE49-F238E27FC236}">
                <a16:creationId xmlns:a16="http://schemas.microsoft.com/office/drawing/2014/main" id="{473D4D9A-BB51-4116-A7C2-657462D2B9BE}"/>
              </a:ext>
            </a:extLst>
          </p:cNvPr>
          <p:cNvGrpSpPr>
            <a:grpSpLocks/>
          </p:cNvGrpSpPr>
          <p:nvPr/>
        </p:nvGrpSpPr>
        <p:grpSpPr bwMode="auto">
          <a:xfrm>
            <a:off x="15354073" y="7503539"/>
            <a:ext cx="2155371" cy="1661099"/>
            <a:chOff x="4574" y="3342"/>
            <a:chExt cx="960" cy="912"/>
          </a:xfrm>
        </p:grpSpPr>
        <p:sp>
          <p:nvSpPr>
            <p:cNvPr id="24" name="AutoShape 47">
              <a:extLst>
                <a:ext uri="{FF2B5EF4-FFF2-40B4-BE49-F238E27FC236}">
                  <a16:creationId xmlns:a16="http://schemas.microsoft.com/office/drawing/2014/main" id="{2242AA57-17F9-4067-8544-27EED0A93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id="{43C13ECA-5009-41A9-8833-488CB33D84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BD99CF9-C972-4713-BE50-A96D3008F640}"/>
              </a:ext>
            </a:extLst>
          </p:cNvPr>
          <p:cNvSpPr txBox="1"/>
          <p:nvPr/>
        </p:nvSpPr>
        <p:spPr>
          <a:xfrm>
            <a:off x="4419600" y="2857500"/>
            <a:ext cx="1043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Đúng chọn Đ, sai chọn 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6906CE-F2F0-4D39-96A6-7B2C17DA4068}"/>
              </a:ext>
            </a:extLst>
          </p:cNvPr>
          <p:cNvSpPr txBox="1"/>
          <p:nvPr/>
        </p:nvSpPr>
        <p:spPr>
          <a:xfrm>
            <a:off x="4419600" y="3848100"/>
            <a:ext cx="4038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+mj-lt"/>
              </a:rPr>
              <a:t>   4655</a:t>
            </a:r>
          </a:p>
          <a:p>
            <a:r>
              <a:rPr lang="vi-VN" sz="6000" dirty="0">
                <a:latin typeface="+mj-lt"/>
              </a:rPr>
              <a:t>-</a:t>
            </a:r>
          </a:p>
          <a:p>
            <a:r>
              <a:rPr lang="vi-VN" sz="6000" dirty="0">
                <a:latin typeface="+mj-lt"/>
              </a:rPr>
              <a:t>     438</a:t>
            </a:r>
          </a:p>
          <a:p>
            <a:endParaRPr lang="vi-VN" sz="6000" dirty="0">
              <a:latin typeface="+mj-lt"/>
            </a:endParaRPr>
          </a:p>
          <a:p>
            <a:r>
              <a:rPr lang="vi-VN" sz="6000" dirty="0">
                <a:latin typeface="+mj-lt"/>
              </a:rPr>
              <a:t>   4227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0B716D-74F8-4FF4-AB48-361E70563A9E}"/>
              </a:ext>
            </a:extLst>
          </p:cNvPr>
          <p:cNvCxnSpPr>
            <a:cxnSpLocks/>
          </p:cNvCxnSpPr>
          <p:nvPr/>
        </p:nvCxnSpPr>
        <p:spPr>
          <a:xfrm>
            <a:off x="4419600" y="6743700"/>
            <a:ext cx="2667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839E9E6-03A2-4086-B430-CC91FE8628A9}"/>
              </a:ext>
            </a:extLst>
          </p:cNvPr>
          <p:cNvSpPr txBox="1"/>
          <p:nvPr/>
        </p:nvSpPr>
        <p:spPr>
          <a:xfrm>
            <a:off x="8240904" y="7410336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+mj-lt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77360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26" grpId="0"/>
      <p:bldP spid="27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25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ám phá núi Voi Hải Phòng - Danh lam nổi tiếng đất Cảng">
            <a:extLst>
              <a:ext uri="{FF2B5EF4-FFF2-40B4-BE49-F238E27FC236}">
                <a16:creationId xmlns:a16="http://schemas.microsoft.com/office/drawing/2014/main" id="{73FA35C7-CD2F-4D32-BC9B-8C31B628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" y="0"/>
            <a:ext cx="8447015" cy="73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528896-30AA-451D-B16B-3CB3DF45E090}"/>
              </a:ext>
            </a:extLst>
          </p:cNvPr>
          <p:cNvSpPr txBox="1"/>
          <p:nvPr/>
        </p:nvSpPr>
        <p:spPr>
          <a:xfrm>
            <a:off x="2667000" y="74295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latin typeface="+mj-lt"/>
              </a:rPr>
              <a:t>Núi Voi</a:t>
            </a:r>
          </a:p>
        </p:txBody>
      </p:sp>
      <p:pic>
        <p:nvPicPr>
          <p:cNvPr id="4" name="Picture 2" descr="Núi Hồng Lĩnh Hà Tĩnh: Khám phá huyền thoại đi vào thi ca">
            <a:extLst>
              <a:ext uri="{FF2B5EF4-FFF2-40B4-BE49-F238E27FC236}">
                <a16:creationId xmlns:a16="http://schemas.microsoft.com/office/drawing/2014/main" id="{FEC9C789-6962-44F1-872C-852E6419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942"/>
            <a:ext cx="9742415" cy="73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1FC3E6-1D93-4E29-986D-EEE5E31FFFBA}"/>
              </a:ext>
            </a:extLst>
          </p:cNvPr>
          <p:cNvSpPr txBox="1"/>
          <p:nvPr/>
        </p:nvSpPr>
        <p:spPr>
          <a:xfrm>
            <a:off x="10896600" y="78867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latin typeface="+mj-lt"/>
              </a:rPr>
              <a:t>Núi Hồng Lĩnh</a:t>
            </a:r>
          </a:p>
        </p:txBody>
      </p:sp>
    </p:spTree>
    <p:extLst>
      <p:ext uri="{BB962C8B-B14F-4D97-AF65-F5344CB8AC3E}">
        <p14:creationId xmlns:p14="http://schemas.microsoft.com/office/powerpoint/2010/main" val="3429079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ên đỉnh Nà Lay Lạng Sơn, 'tắm mình trong sương sớm', ngắm thung lũng Bắc  Sơn đẹp như tranh - TRUNG TÂM XÚC TIẾN ĐẦU TƯ, THƯƠNG MẠI VÀ DU LỊCH TỈNH">
            <a:extLst>
              <a:ext uri="{FF2B5EF4-FFF2-40B4-BE49-F238E27FC236}">
                <a16:creationId xmlns:a16="http://schemas.microsoft.com/office/drawing/2014/main" id="{6C20673A-5AA1-49C4-80B8-0E4CEFB19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0"/>
            <a:ext cx="95504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0AF5B7-18AF-48C1-91C8-E349F37DE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8" y="0"/>
            <a:ext cx="8686800" cy="6972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8BA145-034F-4158-AE82-EE187E19F347}"/>
              </a:ext>
            </a:extLst>
          </p:cNvPr>
          <p:cNvSpPr txBox="1"/>
          <p:nvPr/>
        </p:nvSpPr>
        <p:spPr>
          <a:xfrm>
            <a:off x="1981200" y="73533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latin typeface="+mj-lt"/>
              </a:rPr>
              <a:t>Dãy Trường Sơn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6D61E-5356-4FCC-8F83-F98DD2ECFA1D}"/>
              </a:ext>
            </a:extLst>
          </p:cNvPr>
          <p:cNvSpPr txBox="1"/>
          <p:nvPr/>
        </p:nvSpPr>
        <p:spPr>
          <a:xfrm>
            <a:off x="12344400" y="73533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>
                <a:latin typeface="+mj-lt"/>
              </a:rPr>
              <a:t>Dãy Hoàng Liên Sơn</a:t>
            </a:r>
            <a:endParaRPr lang="vi-VN" sz="3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5754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4799562" y="1432198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5007578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1471806" y="5411333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1216884" y="3438965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734075" y="3057771"/>
            <a:ext cx="2765277" cy="6356958"/>
          </a:xfrm>
          <a:custGeom>
            <a:avLst/>
            <a:gdLst/>
            <a:ahLst/>
            <a:cxnLst/>
            <a:rect l="l" t="t" r="r" b="b"/>
            <a:pathLst>
              <a:path w="2765277" h="6356958">
                <a:moveTo>
                  <a:pt x="0" y="0"/>
                </a:moveTo>
                <a:lnTo>
                  <a:pt x="2765277" y="0"/>
                </a:lnTo>
                <a:lnTo>
                  <a:pt x="276527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138536" y="2759946"/>
            <a:ext cx="3062244" cy="6851848"/>
          </a:xfrm>
          <a:custGeom>
            <a:avLst/>
            <a:gdLst/>
            <a:ahLst/>
            <a:cxnLst/>
            <a:rect l="l" t="t" r="r" b="b"/>
            <a:pathLst>
              <a:path w="3062244" h="6851848">
                <a:moveTo>
                  <a:pt x="0" y="0"/>
                </a:moveTo>
                <a:lnTo>
                  <a:pt x="3062244" y="0"/>
                </a:lnTo>
                <a:lnTo>
                  <a:pt x="3062244" y="6851848"/>
                </a:lnTo>
                <a:lnTo>
                  <a:pt x="0" y="685184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657066" y="2832232"/>
            <a:ext cx="3840482" cy="6779562"/>
          </a:xfrm>
          <a:custGeom>
            <a:avLst/>
            <a:gdLst/>
            <a:ahLst/>
            <a:cxnLst/>
            <a:rect l="l" t="t" r="r" b="b"/>
            <a:pathLst>
              <a:path w="3840482" h="6779562">
                <a:moveTo>
                  <a:pt x="0" y="0"/>
                </a:moveTo>
                <a:lnTo>
                  <a:pt x="3840482" y="0"/>
                </a:lnTo>
                <a:lnTo>
                  <a:pt x="3840482" y="6779562"/>
                </a:lnTo>
                <a:lnTo>
                  <a:pt x="0" y="677956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pic>
        <p:nvPicPr>
          <p:cNvPr id="28" name="ttsmaker-file-2025-2-17-8-33-16">
            <a:hlinkClick r:id="" action="ppaction://media"/>
            <a:extLst>
              <a:ext uri="{FF2B5EF4-FFF2-40B4-BE49-F238E27FC236}">
                <a16:creationId xmlns:a16="http://schemas.microsoft.com/office/drawing/2014/main" id="{7EE85748-C25A-4D17-ACCB-C6503C61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724061" y="8908530"/>
            <a:ext cx="304800" cy="304800"/>
          </a:xfrm>
          <a:prstGeom prst="rect">
            <a:avLst/>
          </a:prstGeom>
        </p:spPr>
      </p:pic>
      <p:pic>
        <p:nvPicPr>
          <p:cNvPr id="29" name="ttsmaker-file-2025-2-17-8-35-35">
            <a:hlinkClick r:id="" action="ppaction://media"/>
            <a:extLst>
              <a:ext uri="{FF2B5EF4-FFF2-40B4-BE49-F238E27FC236}">
                <a16:creationId xmlns:a16="http://schemas.microsoft.com/office/drawing/2014/main" id="{C045DDC5-C648-4BC5-81EF-53B35A6091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853979" y="8656655"/>
            <a:ext cx="304800" cy="304800"/>
          </a:xfrm>
          <a:prstGeom prst="rect">
            <a:avLst/>
          </a:prstGeom>
        </p:spPr>
      </p:pic>
      <p:pic>
        <p:nvPicPr>
          <p:cNvPr id="30" name="ttsmaker-file-2025-2-17-8-45-16 (mp3cut.net)">
            <a:hlinkClick r:id="" action="ppaction://media"/>
            <a:extLst>
              <a:ext uri="{FF2B5EF4-FFF2-40B4-BE49-F238E27FC236}">
                <a16:creationId xmlns:a16="http://schemas.microsoft.com/office/drawing/2014/main" id="{0EA3DBCE-CBA2-46B4-A557-EB846AE20C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4782800" y="8824232"/>
            <a:ext cx="304800" cy="304800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69604375-0CC1-4857-90CD-39A266632C9B}"/>
              </a:ext>
            </a:extLst>
          </p:cNvPr>
          <p:cNvSpPr/>
          <p:nvPr/>
        </p:nvSpPr>
        <p:spPr>
          <a:xfrm>
            <a:off x="76200" y="696530"/>
            <a:ext cx="5067460" cy="1613739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Quê tớ có đỉnh núi Phan-xi-păng cao 3143 m.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7038EDA8-8E27-4E0C-8895-09BB46109410}"/>
              </a:ext>
            </a:extLst>
          </p:cNvPr>
          <p:cNvSpPr/>
          <p:nvPr/>
        </p:nvSpPr>
        <p:spPr>
          <a:xfrm>
            <a:off x="5192674" y="744490"/>
            <a:ext cx="5475326" cy="1613739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Quê tớ có đỉnh núi Chư Yang Lăk cao 1634 m.</a:t>
            </a: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05B2EFBB-53D9-45CC-9AF8-EA57C6AC2A35}"/>
              </a:ext>
            </a:extLst>
          </p:cNvPr>
          <p:cNvSpPr/>
          <p:nvPr/>
        </p:nvSpPr>
        <p:spPr>
          <a:xfrm>
            <a:off x="11887200" y="952500"/>
            <a:ext cx="5294084" cy="2171736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Đỉnh núi nào cao hơn và cao hơn bao nhiêu mét nhỉ?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96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6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856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85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140C8C-C9F8-4C60-AC21-0B6505A5E685}"/>
              </a:ext>
            </a:extLst>
          </p:cNvPr>
          <p:cNvSpPr txBox="1"/>
          <p:nvPr/>
        </p:nvSpPr>
        <p:spPr>
          <a:xfrm>
            <a:off x="5943600" y="495300"/>
            <a:ext cx="830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3143 – 1634 = ?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080BB-1C4C-4246-8978-B23C2F79B585}"/>
              </a:ext>
            </a:extLst>
          </p:cNvPr>
          <p:cNvSpPr txBox="1"/>
          <p:nvPr/>
        </p:nvSpPr>
        <p:spPr>
          <a:xfrm>
            <a:off x="1676400" y="21717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3143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C9765-0B8F-4491-906D-DECC0A4E2F47}"/>
              </a:ext>
            </a:extLst>
          </p:cNvPr>
          <p:cNvSpPr txBox="1"/>
          <p:nvPr/>
        </p:nvSpPr>
        <p:spPr>
          <a:xfrm>
            <a:off x="1038225" y="2647444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3A2AC-5A21-4583-8A9B-1C8BD3DF3415}"/>
              </a:ext>
            </a:extLst>
          </p:cNvPr>
          <p:cNvSpPr txBox="1"/>
          <p:nvPr/>
        </p:nvSpPr>
        <p:spPr>
          <a:xfrm>
            <a:off x="1676400" y="3442037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1634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20F667-70E1-4DC4-B910-48C450F7FEBB}"/>
              </a:ext>
            </a:extLst>
          </p:cNvPr>
          <p:cNvCxnSpPr/>
          <p:nvPr/>
        </p:nvCxnSpPr>
        <p:spPr>
          <a:xfrm>
            <a:off x="1447800" y="4457700"/>
            <a:ext cx="2286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460B629-E081-4C56-889C-551ED6350CD4}"/>
              </a:ext>
            </a:extLst>
          </p:cNvPr>
          <p:cNvSpPr txBox="1"/>
          <p:nvPr/>
        </p:nvSpPr>
        <p:spPr>
          <a:xfrm>
            <a:off x="2819400" y="4813637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A6B106-4921-490D-B777-50B31A294303}"/>
              </a:ext>
            </a:extLst>
          </p:cNvPr>
          <p:cNvSpPr txBox="1"/>
          <p:nvPr/>
        </p:nvSpPr>
        <p:spPr>
          <a:xfrm>
            <a:off x="2438400" y="4813636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04C0BF-70BD-4081-960C-F3E8C47DD519}"/>
              </a:ext>
            </a:extLst>
          </p:cNvPr>
          <p:cNvSpPr txBox="1"/>
          <p:nvPr/>
        </p:nvSpPr>
        <p:spPr>
          <a:xfrm>
            <a:off x="2057400" y="4813636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9196D-4991-4F1B-9A4B-4325FFBDEC31}"/>
              </a:ext>
            </a:extLst>
          </p:cNvPr>
          <p:cNvSpPr txBox="1"/>
          <p:nvPr/>
        </p:nvSpPr>
        <p:spPr>
          <a:xfrm>
            <a:off x="1676400" y="4813636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1EE18E-D642-42D8-9DA1-C17449BB6E76}"/>
              </a:ext>
            </a:extLst>
          </p:cNvPr>
          <p:cNvSpPr/>
          <p:nvPr/>
        </p:nvSpPr>
        <p:spPr>
          <a:xfrm>
            <a:off x="4267200" y="2146636"/>
            <a:ext cx="13106400" cy="533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2A3205-6E80-4F74-AAA0-7881FE98B706}"/>
              </a:ext>
            </a:extLst>
          </p:cNvPr>
          <p:cNvSpPr txBox="1"/>
          <p:nvPr/>
        </p:nvSpPr>
        <p:spPr>
          <a:xfrm>
            <a:off x="5638800" y="7713701"/>
            <a:ext cx="830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3143 – 1634 = 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vi-VN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6EB271-7C08-4DAE-AAEE-D8D868463D95}"/>
              </a:ext>
            </a:extLst>
          </p:cNvPr>
          <p:cNvSpPr txBox="1"/>
          <p:nvPr/>
        </p:nvSpPr>
        <p:spPr>
          <a:xfrm>
            <a:off x="4672013" y="2455677"/>
            <a:ext cx="12954000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trừ được 4, lấy 13 trừ 4 bằng 9, viết 9 nhớ 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71D042-8F57-4175-B8C6-9516E62B319A}"/>
              </a:ext>
            </a:extLst>
          </p:cNvPr>
          <p:cNvSpPr txBox="1"/>
          <p:nvPr/>
        </p:nvSpPr>
        <p:spPr>
          <a:xfrm>
            <a:off x="4672013" y="3429953"/>
            <a:ext cx="10872787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nhớ 1 là 4; 4 trừ 4 bằng 0, viết 0.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E68266-8770-4CB6-AB93-1D1E2B3D1E0A}"/>
              </a:ext>
            </a:extLst>
          </p:cNvPr>
          <p:cNvSpPr txBox="1"/>
          <p:nvPr/>
        </p:nvSpPr>
        <p:spPr>
          <a:xfrm>
            <a:off x="1038225" y="4455562"/>
            <a:ext cx="16487775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43350" lvl="8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không trừ được 6, lấy 11 trừ 6 bằng 5, viết 5 nhớ 1.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4BF1F8-D392-4D13-8066-A244C58CB75B}"/>
              </a:ext>
            </a:extLst>
          </p:cNvPr>
          <p:cNvSpPr txBox="1"/>
          <p:nvPr/>
        </p:nvSpPr>
        <p:spPr>
          <a:xfrm>
            <a:off x="4710113" y="5390589"/>
            <a:ext cx="12420600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nhớ 1 bằng 2; 3 trừ 2 bằng 1, viết 1.</a:t>
            </a:r>
          </a:p>
        </p:txBody>
      </p:sp>
    </p:spTree>
    <p:extLst>
      <p:ext uri="{BB962C8B-B14F-4D97-AF65-F5344CB8AC3E}">
        <p14:creationId xmlns:p14="http://schemas.microsoft.com/office/powerpoint/2010/main" val="233123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ư Yang Lak">
            <a:extLst>
              <a:ext uri="{FF2B5EF4-FFF2-40B4-BE49-F238E27FC236}">
                <a16:creationId xmlns:a16="http://schemas.microsoft.com/office/drawing/2014/main" id="{21388A76-DB26-4F68-8E82-8567ADAD1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" y="21322"/>
            <a:ext cx="8861571" cy="664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ển mây trên đỉnh Chư Yang Lăk">
            <a:extLst>
              <a:ext uri="{FF2B5EF4-FFF2-40B4-BE49-F238E27FC236}">
                <a16:creationId xmlns:a16="http://schemas.microsoft.com/office/drawing/2014/main" id="{F0CFFECE-47E6-4A38-A1AD-C4310673D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872" y="47538"/>
            <a:ext cx="9427128" cy="661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93742-DA25-4F05-8E7E-0960B5E8596B}"/>
              </a:ext>
            </a:extLst>
          </p:cNvPr>
          <p:cNvSpPr txBox="1"/>
          <p:nvPr/>
        </p:nvSpPr>
        <p:spPr>
          <a:xfrm>
            <a:off x="5165172" y="85725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latin typeface="+mj-lt"/>
              </a:rPr>
              <a:t>Núi Chư Yang Lăk</a:t>
            </a:r>
          </a:p>
        </p:txBody>
      </p:sp>
    </p:spTree>
    <p:extLst>
      <p:ext uri="{BB962C8B-B14F-4D97-AF65-F5344CB8AC3E}">
        <p14:creationId xmlns:p14="http://schemas.microsoft.com/office/powerpoint/2010/main" val="4244785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ới thiệu Phan Xi Păng">
            <a:extLst>
              <a:ext uri="{FF2B5EF4-FFF2-40B4-BE49-F238E27FC236}">
                <a16:creationId xmlns:a16="http://schemas.microsoft.com/office/drawing/2014/main" id="{791102C0-AAE3-4F44-B2AD-EA3A263FF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43"/>
            <a:ext cx="17678400" cy="91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E3A02-2A0C-420B-B9A5-5B3680716482}"/>
              </a:ext>
            </a:extLst>
          </p:cNvPr>
          <p:cNvSpPr txBox="1"/>
          <p:nvPr/>
        </p:nvSpPr>
        <p:spPr>
          <a:xfrm>
            <a:off x="5410200" y="93345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latin typeface="+mj-lt"/>
              </a:rPr>
              <a:t>Đỉnh núi Phan –xi-păng</a:t>
            </a:r>
          </a:p>
        </p:txBody>
      </p:sp>
    </p:spTree>
    <p:extLst>
      <p:ext uri="{BB962C8B-B14F-4D97-AF65-F5344CB8AC3E}">
        <p14:creationId xmlns:p14="http://schemas.microsoft.com/office/powerpoint/2010/main" val="1459339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A22FE0-F602-4E47-96CD-DAFE7FA0487B}"/>
              </a:ext>
            </a:extLst>
          </p:cNvPr>
          <p:cNvSpPr/>
          <p:nvPr/>
        </p:nvSpPr>
        <p:spPr>
          <a:xfrm>
            <a:off x="457200" y="571500"/>
            <a:ext cx="17526000" cy="9220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E0AE58-109F-468D-A450-AAC314C01536}"/>
              </a:ext>
            </a:extLst>
          </p:cNvPr>
          <p:cNvSpPr/>
          <p:nvPr/>
        </p:nvSpPr>
        <p:spPr>
          <a:xfrm>
            <a:off x="457200" y="190500"/>
            <a:ext cx="3962400" cy="1066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  <a:latin typeface="+mj-lt"/>
              </a:rPr>
              <a:t>Bài 1: Tính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8295E-DEEF-4C6C-964A-D0BE49F74058}"/>
              </a:ext>
            </a:extLst>
          </p:cNvPr>
          <p:cNvSpPr txBox="1"/>
          <p:nvPr/>
        </p:nvSpPr>
        <p:spPr>
          <a:xfrm>
            <a:off x="1390650" y="2433578"/>
            <a:ext cx="289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5274</a:t>
            </a:r>
          </a:p>
          <a:p>
            <a:endParaRPr lang="vi-VN" sz="5400" dirty="0">
              <a:latin typeface="+mj-lt"/>
            </a:endParaRPr>
          </a:p>
          <a:p>
            <a:r>
              <a:rPr lang="vi-VN" sz="5400" dirty="0">
                <a:latin typeface="+mj-lt"/>
              </a:rPr>
              <a:t>2928</a:t>
            </a:r>
          </a:p>
          <a:p>
            <a:endParaRPr lang="vi-VN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CEA81E-D835-465E-BC32-642AB295E761}"/>
              </a:ext>
            </a:extLst>
          </p:cNvPr>
          <p:cNvCxnSpPr/>
          <p:nvPr/>
        </p:nvCxnSpPr>
        <p:spPr>
          <a:xfrm flipH="1">
            <a:off x="1066800" y="5043428"/>
            <a:ext cx="2133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A824D2-D0F6-47A3-B1D6-8F5CE109CEE7}"/>
              </a:ext>
            </a:extLst>
          </p:cNvPr>
          <p:cNvCxnSpPr/>
          <p:nvPr/>
        </p:nvCxnSpPr>
        <p:spPr>
          <a:xfrm>
            <a:off x="762000" y="3443228"/>
            <a:ext cx="304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E2D4BC-5C7C-427B-BAF4-065409E4C47F}"/>
              </a:ext>
            </a:extLst>
          </p:cNvPr>
          <p:cNvSpPr txBox="1"/>
          <p:nvPr/>
        </p:nvSpPr>
        <p:spPr>
          <a:xfrm>
            <a:off x="5257800" y="2452628"/>
            <a:ext cx="289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7668</a:t>
            </a:r>
          </a:p>
          <a:p>
            <a:endParaRPr lang="vi-VN" sz="5400" dirty="0">
              <a:latin typeface="+mj-lt"/>
            </a:endParaRPr>
          </a:p>
          <a:p>
            <a:r>
              <a:rPr lang="vi-VN" sz="5400" dirty="0">
                <a:latin typeface="+mj-lt"/>
              </a:rPr>
              <a:t>5809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36F369-CCBB-496E-B5DF-8FEF207137DB}"/>
              </a:ext>
            </a:extLst>
          </p:cNvPr>
          <p:cNvCxnSpPr/>
          <p:nvPr/>
        </p:nvCxnSpPr>
        <p:spPr>
          <a:xfrm flipH="1">
            <a:off x="4933950" y="5062478"/>
            <a:ext cx="2133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B83E24-690C-4BE7-9DEC-A8377576BA64}"/>
              </a:ext>
            </a:extLst>
          </p:cNvPr>
          <p:cNvCxnSpPr/>
          <p:nvPr/>
        </p:nvCxnSpPr>
        <p:spPr>
          <a:xfrm>
            <a:off x="4629150" y="3462278"/>
            <a:ext cx="304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130326-F9A9-489C-B0C7-E735B41A0C8C}"/>
              </a:ext>
            </a:extLst>
          </p:cNvPr>
          <p:cNvSpPr txBox="1"/>
          <p:nvPr/>
        </p:nvSpPr>
        <p:spPr>
          <a:xfrm>
            <a:off x="9504947" y="2427566"/>
            <a:ext cx="31432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2384</a:t>
            </a:r>
          </a:p>
          <a:p>
            <a:endParaRPr lang="vi-VN" sz="5400" dirty="0">
              <a:latin typeface="+mj-lt"/>
            </a:endParaRPr>
          </a:p>
          <a:p>
            <a:r>
              <a:rPr lang="vi-VN" sz="5400" dirty="0">
                <a:latin typeface="+mj-lt"/>
              </a:rPr>
              <a:t>  827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DFE248-3087-4805-97D4-C3D7E3B4CF99}"/>
              </a:ext>
            </a:extLst>
          </p:cNvPr>
          <p:cNvCxnSpPr/>
          <p:nvPr/>
        </p:nvCxnSpPr>
        <p:spPr>
          <a:xfrm flipH="1">
            <a:off x="9201150" y="5062478"/>
            <a:ext cx="2133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239F75-9BCA-4AA7-AF4F-EB67812598DE}"/>
              </a:ext>
            </a:extLst>
          </p:cNvPr>
          <p:cNvCxnSpPr/>
          <p:nvPr/>
        </p:nvCxnSpPr>
        <p:spPr>
          <a:xfrm>
            <a:off x="8896350" y="3462278"/>
            <a:ext cx="304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0A4232F-C8BF-49C0-ADD0-07AB76BC828F}"/>
              </a:ext>
            </a:extLst>
          </p:cNvPr>
          <p:cNvSpPr txBox="1"/>
          <p:nvPr/>
        </p:nvSpPr>
        <p:spPr>
          <a:xfrm>
            <a:off x="13868400" y="2452628"/>
            <a:ext cx="289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6729</a:t>
            </a:r>
          </a:p>
          <a:p>
            <a:endParaRPr lang="vi-VN" sz="5400" dirty="0">
              <a:latin typeface="+mj-lt"/>
            </a:endParaRPr>
          </a:p>
          <a:p>
            <a:r>
              <a:rPr lang="vi-VN" sz="5400" dirty="0">
                <a:latin typeface="+mj-lt"/>
              </a:rPr>
              <a:t>    43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4DC8D1-B420-4C47-BF51-EC5B9ADA1DAD}"/>
              </a:ext>
            </a:extLst>
          </p:cNvPr>
          <p:cNvCxnSpPr/>
          <p:nvPr/>
        </p:nvCxnSpPr>
        <p:spPr>
          <a:xfrm flipH="1">
            <a:off x="13544550" y="5062478"/>
            <a:ext cx="2133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8C81D6-AB3E-4A27-A04D-FF69ACA2AAFE}"/>
              </a:ext>
            </a:extLst>
          </p:cNvPr>
          <p:cNvCxnSpPr/>
          <p:nvPr/>
        </p:nvCxnSpPr>
        <p:spPr>
          <a:xfrm>
            <a:off x="13239750" y="3462278"/>
            <a:ext cx="304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A3B711-88F5-4BEF-B0F6-F0627DF9B0D2}"/>
              </a:ext>
            </a:extLst>
          </p:cNvPr>
          <p:cNvSpPr/>
          <p:nvPr/>
        </p:nvSpPr>
        <p:spPr>
          <a:xfrm>
            <a:off x="457200" y="571500"/>
            <a:ext cx="17526000" cy="9220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8000" dirty="0">
                <a:solidFill>
                  <a:schemeClr val="tx1"/>
                </a:solidFill>
                <a:latin typeface="+mj-lt"/>
              </a:rPr>
              <a:t>4291 – 3864</a:t>
            </a:r>
          </a:p>
          <a:p>
            <a:pPr algn="ctr">
              <a:lnSpc>
                <a:spcPct val="150000"/>
              </a:lnSpc>
            </a:pPr>
            <a:r>
              <a:rPr lang="vi-VN" sz="8000" dirty="0">
                <a:solidFill>
                  <a:schemeClr val="tx1"/>
                </a:solidFill>
                <a:latin typeface="+mj-lt"/>
              </a:rPr>
              <a:t>8380 – 6425 </a:t>
            </a:r>
          </a:p>
          <a:p>
            <a:pPr algn="ctr">
              <a:lnSpc>
                <a:spcPct val="150000"/>
              </a:lnSpc>
            </a:pPr>
            <a:r>
              <a:rPr lang="vi-VN" sz="8000" dirty="0">
                <a:solidFill>
                  <a:schemeClr val="tx1"/>
                </a:solidFill>
                <a:latin typeface="+mj-lt"/>
              </a:rPr>
              <a:t>6635 – 807 </a:t>
            </a:r>
            <a:endParaRPr lang="vi-VN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3ED0EE-246A-4D12-9AEC-4579D2CD3722}"/>
              </a:ext>
            </a:extLst>
          </p:cNvPr>
          <p:cNvSpPr/>
          <p:nvPr/>
        </p:nvSpPr>
        <p:spPr>
          <a:xfrm>
            <a:off x="457200" y="190500"/>
            <a:ext cx="7543800" cy="1066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  <a:latin typeface="+mj-lt"/>
              </a:rPr>
              <a:t>Bài 2: Đặt tính rồi tính</a:t>
            </a:r>
          </a:p>
        </p:txBody>
      </p:sp>
    </p:spTree>
    <p:extLst>
      <p:ext uri="{BB962C8B-B14F-4D97-AF65-F5344CB8AC3E}">
        <p14:creationId xmlns:p14="http://schemas.microsoft.com/office/powerpoint/2010/main" val="3101310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323</Words>
  <Application>Microsoft Office PowerPoint</Application>
  <PresentationFormat>Custom</PresentationFormat>
  <Paragraphs>92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.VnTime</vt:lpstr>
      <vt:lpstr>Calibri</vt:lpstr>
      <vt:lpstr>Nunito Bold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Hương Giang Lương</cp:lastModifiedBy>
  <cp:revision>22</cp:revision>
  <dcterms:created xsi:type="dcterms:W3CDTF">2006-08-16T00:00:00Z</dcterms:created>
  <dcterms:modified xsi:type="dcterms:W3CDTF">2025-02-19T02:53:48Z</dcterms:modified>
  <dc:identifier>DAGfUB7zA5Y</dc:identifier>
</cp:coreProperties>
</file>