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69" r:id="rId4"/>
    <p:sldId id="258" r:id="rId5"/>
    <p:sldId id="259" r:id="rId6"/>
    <p:sldId id="272" r:id="rId7"/>
    <p:sldId id="262" r:id="rId8"/>
    <p:sldId id="270" r:id="rId9"/>
    <p:sldId id="265" r:id="rId10"/>
    <p:sldId id="268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94622" autoAdjust="0"/>
  </p:normalViewPr>
  <p:slideViewPr>
    <p:cSldViewPr>
      <p:cViewPr varScale="1">
        <p:scale>
          <a:sx n="45" d="100"/>
          <a:sy n="45" d="100"/>
        </p:scale>
        <p:origin x="45" y="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11" Type="http://schemas.openxmlformats.org/officeDocument/2006/relationships/image" Target="../media/image30.sv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584873" y="7652768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62497" y="2212403"/>
            <a:ext cx="15593720" cy="6207698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0601" y="2085237"/>
            <a:ext cx="15593720" cy="6207698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692913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681" y="-18477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39396" y="7333992"/>
            <a:ext cx="1598697" cy="1604156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992485" y="7574755"/>
            <a:ext cx="974577" cy="701432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12616" y="2752428"/>
            <a:ext cx="682463" cy="47427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E3F55795-82A4-4740-BA42-C6031CC543F6}"/>
              </a:ext>
            </a:extLst>
          </p:cNvPr>
          <p:cNvSpPr/>
          <p:nvPr/>
        </p:nvSpPr>
        <p:spPr>
          <a:xfrm>
            <a:off x="14670169" y="1651165"/>
            <a:ext cx="1678182" cy="982823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51F514-2994-49D0-8D0C-B77B4F459650}"/>
              </a:ext>
            </a:extLst>
          </p:cNvPr>
          <p:cNvSpPr/>
          <p:nvPr/>
        </p:nvSpPr>
        <p:spPr>
          <a:xfrm>
            <a:off x="2312609" y="5200388"/>
            <a:ext cx="12257630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vi-VN" sz="4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i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i="1" dirty="0">
                <a:ln w="11430"/>
                <a:solidFill>
                  <a:srgbClr val="C86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Hương Giang</a:t>
            </a:r>
            <a:endParaRPr lang="en-US" sz="4000" b="1" i="1" dirty="0">
              <a:ln w="11430"/>
              <a:solidFill>
                <a:srgbClr val="C866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800" b="1" dirty="0">
              <a:ln w="11430"/>
              <a:solidFill>
                <a:srgbClr val="5998A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382728-43C9-428F-B12B-6D4316C516D5}"/>
              </a:ext>
            </a:extLst>
          </p:cNvPr>
          <p:cNvSpPr/>
          <p:nvPr/>
        </p:nvSpPr>
        <p:spPr>
          <a:xfrm>
            <a:off x="601944" y="3325606"/>
            <a:ext cx="16443532" cy="19812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90175"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 Toán lớp 3</a:t>
            </a:r>
          </a:p>
          <a:p>
            <a:pPr indent="90175" algn="ctr"/>
            <a:r>
              <a:rPr lang="vi-VN" sz="44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</a:rPr>
              <a:t>Bài 71: Chia số có năm chữ số cho số có một chữ số (Tiết 2)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90175" algn="ctr"/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41F016-0FF8-40D3-9D3E-2239BBD601CB}"/>
              </a:ext>
            </a:extLst>
          </p:cNvPr>
          <p:cNvSpPr txBox="1"/>
          <p:nvPr/>
        </p:nvSpPr>
        <p:spPr>
          <a:xfrm>
            <a:off x="1702957" y="764893"/>
            <a:ext cx="156629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sz="4800" spc="5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CHÀO MỪNG CÁC THẦY CÔ GIÁO VỀ DỰ GIỜ LỚP 3A</a:t>
            </a:r>
            <a:endParaRPr lang="en-US" sz="4800" b="1" spc="50" dirty="0">
              <a:ln w="12700" cmpd="sng">
                <a:solidFill>
                  <a:srgbClr val="70AD47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5">
            <a:hlinkClick r:id="" action="ppaction://media"/>
            <a:extLst>
              <a:ext uri="{FF2B5EF4-FFF2-40B4-BE49-F238E27FC236}">
                <a16:creationId xmlns:a16="http://schemas.microsoft.com/office/drawing/2014/main" id="{48EE0970-4181-41C4-90BF-DDF2BA85D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015"/>
            <a:ext cx="18295144" cy="102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2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197414" y="3904828"/>
            <a:ext cx="705344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vi-VN" sz="12000" dirty="0">
                <a:solidFill>
                  <a:srgbClr val="000000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Vận dụng</a:t>
            </a:r>
            <a:endParaRPr lang="en-US" sz="12000" dirty="0">
              <a:solidFill>
                <a:srgbClr val="000000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1">
            <a:hlinkClick r:id="" action="ppaction://media"/>
            <a:extLst>
              <a:ext uri="{FF2B5EF4-FFF2-40B4-BE49-F238E27FC236}">
                <a16:creationId xmlns:a16="http://schemas.microsoft.com/office/drawing/2014/main" id="{B8F307E1-521C-4D53-8236-458FDA2B3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015"/>
            <a:ext cx="18227358" cy="102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4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21FAA2-D2C7-4D40-8DCB-E1B103C6E25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8930E8C1-0998-41F0-903B-C1C9328E39CE}"/>
              </a:ext>
            </a:extLst>
          </p:cNvPr>
          <p:cNvGrpSpPr/>
          <p:nvPr/>
        </p:nvGrpSpPr>
        <p:grpSpPr>
          <a:xfrm>
            <a:off x="4000689" y="1181100"/>
            <a:ext cx="9827543" cy="8229600"/>
            <a:chOff x="0" y="0"/>
            <a:chExt cx="2588324" cy="2167467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0BB1581-2D63-4BCC-B47B-48DDBFD89A26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4DCCCD2B-0591-4E61-8182-FD190B5C535F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76A9D12A-D7F7-4FB3-BC84-7C2CC6790D21}"/>
              </a:ext>
            </a:extLst>
          </p:cNvPr>
          <p:cNvGrpSpPr/>
          <p:nvPr/>
        </p:nvGrpSpPr>
        <p:grpSpPr>
          <a:xfrm>
            <a:off x="3848289" y="1028700"/>
            <a:ext cx="9833403" cy="8229600"/>
            <a:chOff x="0" y="0"/>
            <a:chExt cx="2589867" cy="2167467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0FB6BBEC-D0FC-4DC1-95AB-DBFFCD1FAA8F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3D445045-BCBB-430E-8A2B-939F230C8A3B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13">
            <a:extLst>
              <a:ext uri="{FF2B5EF4-FFF2-40B4-BE49-F238E27FC236}">
                <a16:creationId xmlns:a16="http://schemas.microsoft.com/office/drawing/2014/main" id="{DB66A30B-1CD0-4BB5-8CD9-F8394BEE6CCA}"/>
              </a:ext>
            </a:extLst>
          </p:cNvPr>
          <p:cNvSpPr/>
          <p:nvPr/>
        </p:nvSpPr>
        <p:spPr>
          <a:xfrm>
            <a:off x="12258469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040D123-876E-40B6-99E6-BEE7E697FAD3}"/>
              </a:ext>
            </a:extLst>
          </p:cNvPr>
          <p:cNvSpPr txBox="1"/>
          <p:nvPr/>
        </p:nvSpPr>
        <p:spPr>
          <a:xfrm>
            <a:off x="4458852" y="2009500"/>
            <a:ext cx="887128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vi-VN" sz="6399" dirty="0">
                <a:solidFill>
                  <a:srgbClr val="000000"/>
                </a:solidFill>
                <a:latin typeface="+mj-lt"/>
                <a:ea typeface="More Sugar"/>
                <a:cs typeface="More Sugar"/>
                <a:sym typeface="More Sugar"/>
              </a:rPr>
              <a:t>Thực hiện phép tính sau: </a:t>
            </a:r>
            <a:endParaRPr lang="en-US" sz="6399" dirty="0">
              <a:solidFill>
                <a:srgbClr val="000000"/>
              </a:solidFill>
              <a:latin typeface="+mj-lt"/>
              <a:ea typeface="More Sugar"/>
              <a:cs typeface="More Sugar"/>
              <a:sym typeface="More Sugar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7839CC53-D9C5-429D-97FA-021589FB903A}"/>
              </a:ext>
            </a:extLst>
          </p:cNvPr>
          <p:cNvSpPr txBox="1"/>
          <p:nvPr/>
        </p:nvSpPr>
        <p:spPr>
          <a:xfrm>
            <a:off x="7162800" y="4293848"/>
            <a:ext cx="8699799" cy="54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44524 : 4</a:t>
            </a:r>
          </a:p>
        </p:txBody>
      </p:sp>
    </p:spTree>
    <p:extLst>
      <p:ext uri="{BB962C8B-B14F-4D97-AF65-F5344CB8AC3E}">
        <p14:creationId xmlns:p14="http://schemas.microsoft.com/office/powerpoint/2010/main" val="109852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2102957"/>
            <a:ext cx="11633471" cy="5744912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768457" y="2883298"/>
            <a:ext cx="10524661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    Một xưởng may có 10 450 m vải, người ta dùng số vải đó để may quần áo, mỗi bộ quần áo may hết 3 m vải. Hỏi may được nhiều nhất bao nhiêu bộ quần áo và còn thừa mấy mét vải?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Dreaming Outloud Sans Alt"/>
              <a:cs typeface="Times New Roman" panose="02020603050405020304" pitchFamily="18" charset="0"/>
              <a:sym typeface="Dreaming Outloud Sans Alt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4" name="a1">
            <a:hlinkClick r:id="" action="ppaction://media"/>
            <a:extLst>
              <a:ext uri="{FF2B5EF4-FFF2-40B4-BE49-F238E27FC236}">
                <a16:creationId xmlns:a16="http://schemas.microsoft.com/office/drawing/2014/main" id="{F477175D-7757-4B37-9ED3-F183D6A8C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543" y="114300"/>
            <a:ext cx="4209755" cy="27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54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95400" y="952500"/>
            <a:ext cx="5867400" cy="8382000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1576" y="826501"/>
            <a:ext cx="5867400" cy="8352587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285650" y="7581899"/>
            <a:ext cx="2381349" cy="1911551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542" y="3399747"/>
            <a:ext cx="1185755" cy="676953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86519" y="210113"/>
            <a:ext cx="998404" cy="657088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id="{541B2BDA-4C22-4486-8ABA-2078C58DE238}"/>
              </a:ext>
            </a:extLst>
          </p:cNvPr>
          <p:cNvGrpSpPr/>
          <p:nvPr/>
        </p:nvGrpSpPr>
        <p:grpSpPr>
          <a:xfrm>
            <a:off x="1141576" y="565230"/>
            <a:ext cx="4163658" cy="1267107"/>
            <a:chOff x="0" y="-38100"/>
            <a:chExt cx="6981221" cy="2629345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BD855570-1855-4FD3-A17C-A1B7E4C41199}"/>
                </a:ext>
              </a:extLst>
            </p:cNvPr>
            <p:cNvSpPr/>
            <p:nvPr/>
          </p:nvSpPr>
          <p:spPr>
            <a:xfrm>
              <a:off x="0" y="0"/>
              <a:ext cx="6981221" cy="2591245"/>
            </a:xfrm>
            <a:custGeom>
              <a:avLst/>
              <a:gdLst/>
              <a:ahLst/>
              <a:cxnLst/>
              <a:rect l="l" t="t" r="r" b="b"/>
              <a:pathLst>
                <a:path w="2306150" h="2167467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22374"/>
                  </a:lnTo>
                  <a:cubicBezTo>
                    <a:pt x="2306150" y="2147278"/>
                    <a:pt x="2285961" y="2167467"/>
                    <a:pt x="2261057" y="2167467"/>
                  </a:cubicBezTo>
                  <a:lnTo>
                    <a:pt x="45093" y="2167467"/>
                  </a:lnTo>
                  <a:cubicBezTo>
                    <a:pt x="20189" y="2167467"/>
                    <a:pt x="0" y="2147278"/>
                    <a:pt x="0" y="2122374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10 450 : 3</a:t>
              </a:r>
              <a:endParaRPr lang="vi-VN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897F6072-3851-4DB1-8028-0623F15045B5}"/>
                </a:ext>
              </a:extLst>
            </p:cNvPr>
            <p:cNvSpPr txBox="1"/>
            <p:nvPr/>
          </p:nvSpPr>
          <p:spPr>
            <a:xfrm>
              <a:off x="0" y="-38100"/>
              <a:ext cx="230615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B610A9AE-8C63-449C-8C48-5CF64C761175}"/>
              </a:ext>
            </a:extLst>
          </p:cNvPr>
          <p:cNvGrpSpPr/>
          <p:nvPr/>
        </p:nvGrpSpPr>
        <p:grpSpPr>
          <a:xfrm>
            <a:off x="8610600" y="1104900"/>
            <a:ext cx="9296400" cy="8382000"/>
            <a:chOff x="0" y="0"/>
            <a:chExt cx="2187652" cy="894539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B2D06787-5494-4203-BE1A-D7E90132C1F5}"/>
                </a:ext>
              </a:extLst>
            </p:cNvPr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9D1F74ED-ECD6-4AE5-AAE6-F9725188ECD6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grpSp>
        <p:nvGrpSpPr>
          <p:cNvPr id="41" name="Group 7">
            <a:extLst>
              <a:ext uri="{FF2B5EF4-FFF2-40B4-BE49-F238E27FC236}">
                <a16:creationId xmlns:a16="http://schemas.microsoft.com/office/drawing/2014/main" id="{D073D567-3076-4FF7-B76C-45881CEC7FBA}"/>
              </a:ext>
            </a:extLst>
          </p:cNvPr>
          <p:cNvGrpSpPr/>
          <p:nvPr/>
        </p:nvGrpSpPr>
        <p:grpSpPr>
          <a:xfrm>
            <a:off x="8458200" y="1183505"/>
            <a:ext cx="9296400" cy="8352587"/>
            <a:chOff x="0" y="0"/>
            <a:chExt cx="2187652" cy="891400"/>
          </a:xfrm>
        </p:grpSpPr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7BA1EEAF-B08B-4AC2-B583-56E353860CE8}"/>
                </a:ext>
              </a:extLst>
            </p:cNvPr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2D1A4F6B-C05C-4A1C-9D0A-72BA1E6DCD43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404B067-7E27-4E81-93D7-392E401568F9}"/>
              </a:ext>
            </a:extLst>
          </p:cNvPr>
          <p:cNvCxnSpPr/>
          <p:nvPr/>
        </p:nvCxnSpPr>
        <p:spPr>
          <a:xfrm>
            <a:off x="3812383" y="2628900"/>
            <a:ext cx="0" cy="18277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7D2BCD3-E492-4305-8A3E-C08964098EA8}"/>
              </a:ext>
            </a:extLst>
          </p:cNvPr>
          <p:cNvCxnSpPr>
            <a:cxnSpLocks/>
          </p:cNvCxnSpPr>
          <p:nvPr/>
        </p:nvCxnSpPr>
        <p:spPr>
          <a:xfrm>
            <a:off x="3812383" y="3403664"/>
            <a:ext cx="18264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D864F14-3D4A-487D-8026-A091FC22BB5B}"/>
              </a:ext>
            </a:extLst>
          </p:cNvPr>
          <p:cNvSpPr txBox="1"/>
          <p:nvPr/>
        </p:nvSpPr>
        <p:spPr>
          <a:xfrm>
            <a:off x="1714392" y="2551998"/>
            <a:ext cx="2457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10 450</a:t>
            </a:r>
            <a:endParaRPr lang="vi-VN" sz="5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D3E8302-6A12-4066-B28F-6724913909AB}"/>
              </a:ext>
            </a:extLst>
          </p:cNvPr>
          <p:cNvSpPr txBox="1"/>
          <p:nvPr/>
        </p:nvSpPr>
        <p:spPr>
          <a:xfrm>
            <a:off x="4202576" y="2563043"/>
            <a:ext cx="1247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1F2B5B3-A9F7-4FCB-9671-73011F884541}"/>
              </a:ext>
            </a:extLst>
          </p:cNvPr>
          <p:cNvSpPr txBox="1"/>
          <p:nvPr/>
        </p:nvSpPr>
        <p:spPr>
          <a:xfrm>
            <a:off x="2077588" y="3619009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E7470D0-D31D-4684-84FE-EA4B10AE8982}"/>
              </a:ext>
            </a:extLst>
          </p:cNvPr>
          <p:cNvSpPr txBox="1"/>
          <p:nvPr/>
        </p:nvSpPr>
        <p:spPr>
          <a:xfrm>
            <a:off x="4038934" y="3559820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082C04-A4DD-4AA0-8397-6E4683223992}"/>
              </a:ext>
            </a:extLst>
          </p:cNvPr>
          <p:cNvSpPr txBox="1"/>
          <p:nvPr/>
        </p:nvSpPr>
        <p:spPr>
          <a:xfrm>
            <a:off x="2573547" y="2562141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11484C5-5828-4836-BF00-B80F84878AE3}"/>
              </a:ext>
            </a:extLst>
          </p:cNvPr>
          <p:cNvSpPr txBox="1"/>
          <p:nvPr/>
        </p:nvSpPr>
        <p:spPr>
          <a:xfrm>
            <a:off x="2907405" y="2561848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9F7D6FA-E11D-411D-B9CF-1DEEBCBC40CD}"/>
              </a:ext>
            </a:extLst>
          </p:cNvPr>
          <p:cNvSpPr txBox="1"/>
          <p:nvPr/>
        </p:nvSpPr>
        <p:spPr>
          <a:xfrm>
            <a:off x="3262299" y="2560726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0DB2C6-44D3-4BFE-B2FA-80C16FB60025}"/>
              </a:ext>
            </a:extLst>
          </p:cNvPr>
          <p:cNvSpPr txBox="1"/>
          <p:nvPr/>
        </p:nvSpPr>
        <p:spPr>
          <a:xfrm>
            <a:off x="2573547" y="4655733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4926D0D-9C51-4C2C-821D-F4D29B669AF8}"/>
              </a:ext>
            </a:extLst>
          </p:cNvPr>
          <p:cNvSpPr txBox="1"/>
          <p:nvPr/>
        </p:nvSpPr>
        <p:spPr>
          <a:xfrm>
            <a:off x="9374404" y="1630754"/>
            <a:ext cx="685619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chia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91AEE20-DE47-40ED-866E-C7AB6D8937D0}"/>
              </a:ext>
            </a:extLst>
          </p:cNvPr>
          <p:cNvSpPr txBox="1"/>
          <p:nvPr/>
        </p:nvSpPr>
        <p:spPr>
          <a:xfrm>
            <a:off x="9438652" y="3221266"/>
            <a:ext cx="338497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06F71D6-A0AF-4F08-8636-657B3B27DBA7}"/>
              </a:ext>
            </a:extLst>
          </p:cNvPr>
          <p:cNvSpPr/>
          <p:nvPr/>
        </p:nvSpPr>
        <p:spPr>
          <a:xfrm>
            <a:off x="10401793" y="8036032"/>
            <a:ext cx="5714377" cy="620214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10 450 : 3 = 3483 (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 1)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8BDDAA0-891F-4307-9542-FD7697D01E00}"/>
              </a:ext>
            </a:extLst>
          </p:cNvPr>
          <p:cNvSpPr txBox="1"/>
          <p:nvPr/>
        </p:nvSpPr>
        <p:spPr>
          <a:xfrm>
            <a:off x="9475980" y="4795222"/>
            <a:ext cx="23370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011C87E-EB31-474C-9378-69B5211AE185}"/>
              </a:ext>
            </a:extLst>
          </p:cNvPr>
          <p:cNvSpPr txBox="1"/>
          <p:nvPr/>
        </p:nvSpPr>
        <p:spPr>
          <a:xfrm>
            <a:off x="9468316" y="2341004"/>
            <a:ext cx="424768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16E2ACD-6575-4066-9B02-38CA72762EE9}"/>
              </a:ext>
            </a:extLst>
          </p:cNvPr>
          <p:cNvSpPr txBox="1"/>
          <p:nvPr/>
        </p:nvSpPr>
        <p:spPr>
          <a:xfrm>
            <a:off x="13221719" y="2324100"/>
            <a:ext cx="38841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0144346-5B01-4D62-9426-C7EFDAFE951A}"/>
              </a:ext>
            </a:extLst>
          </p:cNvPr>
          <p:cNvSpPr txBox="1"/>
          <p:nvPr/>
        </p:nvSpPr>
        <p:spPr>
          <a:xfrm>
            <a:off x="11033772" y="3231800"/>
            <a:ext cx="595882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chia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A2AE6F9-812D-4D1C-9975-9BA6EB754D58}"/>
              </a:ext>
            </a:extLst>
          </p:cNvPr>
          <p:cNvSpPr txBox="1"/>
          <p:nvPr/>
        </p:nvSpPr>
        <p:spPr>
          <a:xfrm>
            <a:off x="9525959" y="3926012"/>
            <a:ext cx="417665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5121DB9-42D6-4593-8ECC-60543418F223}"/>
              </a:ext>
            </a:extLst>
          </p:cNvPr>
          <p:cNvSpPr txBox="1"/>
          <p:nvPr/>
        </p:nvSpPr>
        <p:spPr>
          <a:xfrm>
            <a:off x="13563637" y="3904421"/>
            <a:ext cx="38841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E5D7A98-6822-4A3E-A80A-823DB98378F9}"/>
              </a:ext>
            </a:extLst>
          </p:cNvPr>
          <p:cNvSpPr txBox="1"/>
          <p:nvPr/>
        </p:nvSpPr>
        <p:spPr>
          <a:xfrm>
            <a:off x="9533557" y="5487543"/>
            <a:ext cx="44709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633CF8E-4FE3-4A7F-B823-CD7094BF4DEB}"/>
              </a:ext>
            </a:extLst>
          </p:cNvPr>
          <p:cNvSpPr txBox="1"/>
          <p:nvPr/>
        </p:nvSpPr>
        <p:spPr>
          <a:xfrm>
            <a:off x="11015091" y="4801587"/>
            <a:ext cx="681570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chia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9E118D5-2E38-47BF-AE1A-26F03EF42B1E}"/>
              </a:ext>
            </a:extLst>
          </p:cNvPr>
          <p:cNvSpPr txBox="1"/>
          <p:nvPr/>
        </p:nvSpPr>
        <p:spPr>
          <a:xfrm>
            <a:off x="13760321" y="5465005"/>
            <a:ext cx="4572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8524045-E0C1-43D6-94F0-4FADA797A15D}"/>
              </a:ext>
            </a:extLst>
          </p:cNvPr>
          <p:cNvSpPr txBox="1"/>
          <p:nvPr/>
        </p:nvSpPr>
        <p:spPr>
          <a:xfrm>
            <a:off x="9101413" y="6186172"/>
            <a:ext cx="23370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47710" lvl="1" indent="-19051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6663D8C-0912-4C94-AFFF-E0C252AA7CE4}"/>
              </a:ext>
            </a:extLst>
          </p:cNvPr>
          <p:cNvSpPr txBox="1"/>
          <p:nvPr/>
        </p:nvSpPr>
        <p:spPr>
          <a:xfrm>
            <a:off x="9609801" y="6891128"/>
            <a:ext cx="45488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828ED1-E78E-4D61-A910-7385AEE57154}"/>
              </a:ext>
            </a:extLst>
          </p:cNvPr>
          <p:cNvSpPr txBox="1"/>
          <p:nvPr/>
        </p:nvSpPr>
        <p:spPr>
          <a:xfrm>
            <a:off x="11084082" y="6164651"/>
            <a:ext cx="66777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chia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D9A3C87-E31B-4A83-A0BD-F533EC31E128}"/>
              </a:ext>
            </a:extLst>
          </p:cNvPr>
          <p:cNvSpPr txBox="1"/>
          <p:nvPr/>
        </p:nvSpPr>
        <p:spPr>
          <a:xfrm>
            <a:off x="13444509" y="6868258"/>
            <a:ext cx="412241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F5DA66-BA9E-44AF-81CE-05A4D07E376F}"/>
              </a:ext>
            </a:extLst>
          </p:cNvPr>
          <p:cNvSpPr txBox="1"/>
          <p:nvPr/>
        </p:nvSpPr>
        <p:spPr>
          <a:xfrm>
            <a:off x="4389109" y="3566345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897D4A-33DD-4A5D-8EE4-00C42C27F9F3}"/>
              </a:ext>
            </a:extLst>
          </p:cNvPr>
          <p:cNvSpPr txBox="1"/>
          <p:nvPr/>
        </p:nvSpPr>
        <p:spPr>
          <a:xfrm>
            <a:off x="4783881" y="3559820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3A9ACD-B4BA-4394-A514-CC06D5CABD5F}"/>
              </a:ext>
            </a:extLst>
          </p:cNvPr>
          <p:cNvSpPr txBox="1"/>
          <p:nvPr/>
        </p:nvSpPr>
        <p:spPr>
          <a:xfrm>
            <a:off x="2895600" y="5601411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DCD326-9229-482D-A5AD-EE84ADA431F1}"/>
              </a:ext>
            </a:extLst>
          </p:cNvPr>
          <p:cNvSpPr txBox="1"/>
          <p:nvPr/>
        </p:nvSpPr>
        <p:spPr>
          <a:xfrm>
            <a:off x="5162497" y="3549976"/>
            <a:ext cx="95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D730FD-20A9-4E38-8CCE-1913566B63A7}"/>
              </a:ext>
            </a:extLst>
          </p:cNvPr>
          <p:cNvSpPr txBox="1"/>
          <p:nvPr/>
        </p:nvSpPr>
        <p:spPr>
          <a:xfrm>
            <a:off x="3271466" y="6446151"/>
            <a:ext cx="961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1.48148E-6 L 0.00061 0.10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2.83951E-6 L -2.63889E-6 0.2027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3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83951E-6 L 0.00087 0.2955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2" grpId="1"/>
      <p:bldP spid="73" grpId="0"/>
      <p:bldP spid="73" grpId="1"/>
      <p:bldP spid="74" grpId="0"/>
      <p:bldP spid="74" grpId="1"/>
      <p:bldP spid="75" grpId="0"/>
      <p:bldP spid="76" grpId="0"/>
      <p:bldP spid="77" grpId="0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2102957"/>
            <a:ext cx="11633471" cy="5744912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768457" y="2883298"/>
            <a:ext cx="10524661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0"/>
              </a:lnSpc>
            </a:pP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    Một xưởng may có 10 450 m vải, người ta dùng số vải đó để may quần áo, mỗi bộ quần áo may hết 3 m vải. Hỏi may được nhiều nhất bao nhiêu bộ quần áo và còn thừa mấy mét vải?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Dreaming Outloud Sans Alt"/>
              <a:cs typeface="Times New Roman" panose="02020603050405020304" pitchFamily="18" charset="0"/>
              <a:sym typeface="Dreaming Outloud Sans Alt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0481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514850" y="1500658"/>
            <a:ext cx="13754100" cy="3356183"/>
            <a:chOff x="0" y="0"/>
            <a:chExt cx="1351092" cy="1462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92319" y="5519076"/>
            <a:ext cx="14771681" cy="5034623"/>
            <a:chOff x="0" y="0"/>
            <a:chExt cx="1351092" cy="14628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1092" cy="1462813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EEDA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588558" y="2351961"/>
            <a:ext cx="6042224" cy="2486447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2732" y="18002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33442" y="2677393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75995" y="53340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23748" y="1014077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896371" y="9658210"/>
            <a:ext cx="1158573" cy="100071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-522531" y="651611"/>
            <a:ext cx="5660646" cy="857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vi-VN" sz="5600" b="1" dirty="0">
                <a:solidFill>
                  <a:srgbClr val="000000"/>
                </a:solidFill>
                <a:latin typeface="+mj-lt"/>
                <a:ea typeface="More Sugar"/>
                <a:cs typeface="More Sugar"/>
                <a:sym typeface="More Sugar"/>
              </a:rPr>
              <a:t>Bài 1</a:t>
            </a:r>
            <a:endParaRPr lang="en-US" sz="5600" b="1" dirty="0">
              <a:solidFill>
                <a:srgbClr val="000000"/>
              </a:solidFill>
              <a:latin typeface="+mj-lt"/>
              <a:ea typeface="More Sugar"/>
              <a:cs typeface="More Sugar"/>
              <a:sym typeface="More Suga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588558" y="1557988"/>
            <a:ext cx="1592073" cy="623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a.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47131" y="3136690"/>
            <a:ext cx="2667000" cy="44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15 827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EE21B3-C95A-4801-ACBC-67D4DF9B44C6}"/>
              </a:ext>
            </a:extLst>
          </p:cNvPr>
          <p:cNvCxnSpPr/>
          <p:nvPr/>
        </p:nvCxnSpPr>
        <p:spPr>
          <a:xfrm>
            <a:off x="5486400" y="2677393"/>
            <a:ext cx="0" cy="204385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52E8E2-382C-44C3-BF75-0B1BBB311946}"/>
              </a:ext>
            </a:extLst>
          </p:cNvPr>
          <p:cNvCxnSpPr>
            <a:cxnSpLocks/>
          </p:cNvCxnSpPr>
          <p:nvPr/>
        </p:nvCxnSpPr>
        <p:spPr>
          <a:xfrm>
            <a:off x="5486400" y="3699319"/>
            <a:ext cx="1447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26">
            <a:extLst>
              <a:ext uri="{FF2B5EF4-FFF2-40B4-BE49-F238E27FC236}">
                <a16:creationId xmlns:a16="http://schemas.microsoft.com/office/drawing/2014/main" id="{14160785-2165-4648-A4C6-8B0A45823944}"/>
              </a:ext>
            </a:extLst>
          </p:cNvPr>
          <p:cNvSpPr txBox="1"/>
          <p:nvPr/>
        </p:nvSpPr>
        <p:spPr>
          <a:xfrm>
            <a:off x="4876800" y="3138934"/>
            <a:ext cx="2667000" cy="44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5</a:t>
            </a: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82A8B3A2-EB79-46F2-903E-03567AC9E7B5}"/>
              </a:ext>
            </a:extLst>
          </p:cNvPr>
          <p:cNvSpPr/>
          <p:nvPr/>
        </p:nvSpPr>
        <p:spPr>
          <a:xfrm>
            <a:off x="9654976" y="2247900"/>
            <a:ext cx="6042224" cy="2486447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E0A7716D-2113-4B69-AE43-8AE727514F31}"/>
              </a:ext>
            </a:extLst>
          </p:cNvPr>
          <p:cNvSpPr txBox="1"/>
          <p:nvPr/>
        </p:nvSpPr>
        <p:spPr>
          <a:xfrm>
            <a:off x="9913549" y="3032629"/>
            <a:ext cx="2667000" cy="44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26167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44EAB0-990D-47FA-A01A-61E1F2273F12}"/>
              </a:ext>
            </a:extLst>
          </p:cNvPr>
          <p:cNvCxnSpPr/>
          <p:nvPr/>
        </p:nvCxnSpPr>
        <p:spPr>
          <a:xfrm>
            <a:off x="12552818" y="2573332"/>
            <a:ext cx="0" cy="204385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2696136-4A22-4E3C-AB8E-61DBD9B81DD2}"/>
              </a:ext>
            </a:extLst>
          </p:cNvPr>
          <p:cNvCxnSpPr>
            <a:cxnSpLocks/>
          </p:cNvCxnSpPr>
          <p:nvPr/>
        </p:nvCxnSpPr>
        <p:spPr>
          <a:xfrm>
            <a:off x="12552818" y="3595258"/>
            <a:ext cx="1447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26">
            <a:extLst>
              <a:ext uri="{FF2B5EF4-FFF2-40B4-BE49-F238E27FC236}">
                <a16:creationId xmlns:a16="http://schemas.microsoft.com/office/drawing/2014/main" id="{1CEB057E-5C00-44BB-98BD-3FBAB6C5ADC3}"/>
              </a:ext>
            </a:extLst>
          </p:cNvPr>
          <p:cNvSpPr txBox="1"/>
          <p:nvPr/>
        </p:nvSpPr>
        <p:spPr>
          <a:xfrm>
            <a:off x="11943218" y="3034873"/>
            <a:ext cx="2667000" cy="441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4</a:t>
            </a:r>
          </a:p>
        </p:txBody>
      </p:sp>
      <p:graphicFrame>
        <p:nvGraphicFramePr>
          <p:cNvPr id="41" name="Table 41">
            <a:extLst>
              <a:ext uri="{FF2B5EF4-FFF2-40B4-BE49-F238E27FC236}">
                <a16:creationId xmlns:a16="http://schemas.microsoft.com/office/drawing/2014/main" id="{E06A44F1-2348-4479-8A3D-532008CFE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19109"/>
              </p:ext>
            </p:extLst>
          </p:nvPr>
        </p:nvGraphicFramePr>
        <p:xfrm>
          <a:off x="2494424" y="6925613"/>
          <a:ext cx="13888575" cy="3205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715">
                  <a:extLst>
                    <a:ext uri="{9D8B030D-6E8A-4147-A177-3AD203B41FA5}">
                      <a16:colId xmlns:a16="http://schemas.microsoft.com/office/drawing/2014/main" val="4241590953"/>
                    </a:ext>
                  </a:extLst>
                </a:gridCol>
                <a:gridCol w="2777715">
                  <a:extLst>
                    <a:ext uri="{9D8B030D-6E8A-4147-A177-3AD203B41FA5}">
                      <a16:colId xmlns:a16="http://schemas.microsoft.com/office/drawing/2014/main" val="3703838915"/>
                    </a:ext>
                  </a:extLst>
                </a:gridCol>
                <a:gridCol w="2777715">
                  <a:extLst>
                    <a:ext uri="{9D8B030D-6E8A-4147-A177-3AD203B41FA5}">
                      <a16:colId xmlns:a16="http://schemas.microsoft.com/office/drawing/2014/main" val="1073901925"/>
                    </a:ext>
                  </a:extLst>
                </a:gridCol>
                <a:gridCol w="2777715">
                  <a:extLst>
                    <a:ext uri="{9D8B030D-6E8A-4147-A177-3AD203B41FA5}">
                      <a16:colId xmlns:a16="http://schemas.microsoft.com/office/drawing/2014/main" val="1633836089"/>
                    </a:ext>
                  </a:extLst>
                </a:gridCol>
                <a:gridCol w="2777715">
                  <a:extLst>
                    <a:ext uri="{9D8B030D-6E8A-4147-A177-3AD203B41FA5}">
                      <a16:colId xmlns:a16="http://schemas.microsoft.com/office/drawing/2014/main" val="300066342"/>
                    </a:ext>
                  </a:extLst>
                </a:gridCol>
              </a:tblGrid>
              <a:tr h="1068625"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chia</a:t>
                      </a:r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bị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9797"/>
                  </a:ext>
                </a:extLst>
              </a:tr>
              <a:tr h="1068625"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665379"/>
                  </a:ext>
                </a:extLst>
              </a:tr>
              <a:tr h="1068625"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1913"/>
                  </a:ext>
                </a:extLst>
              </a:tr>
            </a:tbl>
          </a:graphicData>
        </a:graphic>
      </p:graphicFrame>
      <p:sp>
        <p:nvSpPr>
          <p:cNvPr id="42" name="TextBox 23">
            <a:extLst>
              <a:ext uri="{FF2B5EF4-FFF2-40B4-BE49-F238E27FC236}">
                <a16:creationId xmlns:a16="http://schemas.microsoft.com/office/drawing/2014/main" id="{418D1135-708B-4594-A8B8-228E69627B3A}"/>
              </a:ext>
            </a:extLst>
          </p:cNvPr>
          <p:cNvSpPr txBox="1"/>
          <p:nvPr/>
        </p:nvSpPr>
        <p:spPr>
          <a:xfrm>
            <a:off x="2286000" y="5967347"/>
            <a:ext cx="1592073" cy="623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Dreaming Outloud Sans Alt"/>
                <a:cs typeface="Times New Roman" panose="02020603050405020304" pitchFamily="18" charset="0"/>
                <a:sym typeface="Dreaming Outloud Sans Alt"/>
              </a:rPr>
              <a:t>b.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96A8D3-CE7E-4938-A1CB-47E8DF7D1C0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pic>
        <p:nvPicPr>
          <p:cNvPr id="3" name="c2">
            <a:hlinkClick r:id="" action="ppaction://media"/>
            <a:extLst>
              <a:ext uri="{FF2B5EF4-FFF2-40B4-BE49-F238E27FC236}">
                <a16:creationId xmlns:a16="http://schemas.microsoft.com/office/drawing/2014/main" id="{3BE3C9CF-8BB5-40EC-BB73-CCB9E90B63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0"/>
            <a:ext cx="5286375" cy="3429000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7EF76A77-A097-4D3F-90E5-02DEBBBB6E17}"/>
              </a:ext>
            </a:extLst>
          </p:cNvPr>
          <p:cNvGrpSpPr/>
          <p:nvPr/>
        </p:nvGrpSpPr>
        <p:grpSpPr>
          <a:xfrm>
            <a:off x="1089520" y="647700"/>
            <a:ext cx="15522080" cy="6897290"/>
            <a:chOff x="0" y="0"/>
            <a:chExt cx="1192260" cy="1042170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3F9463FE-4531-4430-84F2-8D5215FA46DC}"/>
                </a:ext>
              </a:extLst>
            </p:cNvPr>
            <p:cNvSpPr/>
            <p:nvPr/>
          </p:nvSpPr>
          <p:spPr>
            <a:xfrm>
              <a:off x="0" y="0"/>
              <a:ext cx="1207449" cy="1046408"/>
            </a:xfrm>
            <a:custGeom>
              <a:avLst/>
              <a:gdLst/>
              <a:ahLst/>
              <a:cxnLst/>
              <a:rect l="l" t="t" r="r" b="b"/>
              <a:pathLst>
                <a:path w="1207449" h="1046408">
                  <a:moveTo>
                    <a:pt x="676939" y="0"/>
                  </a:moveTo>
                  <a:cubicBezTo>
                    <a:pt x="690017" y="0"/>
                    <a:pt x="703172" y="0"/>
                    <a:pt x="716224" y="0"/>
                  </a:cubicBezTo>
                  <a:cubicBezTo>
                    <a:pt x="820280" y="17406"/>
                    <a:pt x="885311" y="75348"/>
                    <a:pt x="914931" y="170158"/>
                  </a:cubicBezTo>
                  <a:cubicBezTo>
                    <a:pt x="1088410" y="157514"/>
                    <a:pt x="1207449" y="336787"/>
                    <a:pt x="1137673" y="512735"/>
                  </a:cubicBezTo>
                  <a:cubicBezTo>
                    <a:pt x="1163234" y="549707"/>
                    <a:pt x="1184559" y="591064"/>
                    <a:pt x="1192260" y="646572"/>
                  </a:cubicBezTo>
                  <a:cubicBezTo>
                    <a:pt x="1192260" y="662473"/>
                    <a:pt x="1192260" y="678336"/>
                    <a:pt x="1192260" y="694234"/>
                  </a:cubicBezTo>
                  <a:cubicBezTo>
                    <a:pt x="1169309" y="835507"/>
                    <a:pt x="1070551" y="930970"/>
                    <a:pt x="908416" y="905271"/>
                  </a:cubicBezTo>
                  <a:cubicBezTo>
                    <a:pt x="866700" y="977808"/>
                    <a:pt x="792471" y="1046408"/>
                    <a:pt x="676963" y="1041403"/>
                  </a:cubicBezTo>
                  <a:cubicBezTo>
                    <a:pt x="617259" y="1036641"/>
                    <a:pt x="575724" y="1009059"/>
                    <a:pt x="539358" y="975548"/>
                  </a:cubicBezTo>
                  <a:cubicBezTo>
                    <a:pt x="501055" y="1003403"/>
                    <a:pt x="459571" y="1025264"/>
                    <a:pt x="399634" y="1025505"/>
                  </a:cubicBezTo>
                  <a:cubicBezTo>
                    <a:pt x="260969" y="1025917"/>
                    <a:pt x="168207" y="918601"/>
                    <a:pt x="165958" y="771399"/>
                  </a:cubicBezTo>
                  <a:cubicBezTo>
                    <a:pt x="76815" y="736963"/>
                    <a:pt x="16438" y="672683"/>
                    <a:pt x="0" y="562692"/>
                  </a:cubicBezTo>
                  <a:cubicBezTo>
                    <a:pt x="0" y="546794"/>
                    <a:pt x="0" y="530861"/>
                    <a:pt x="0" y="515030"/>
                  </a:cubicBezTo>
                  <a:cubicBezTo>
                    <a:pt x="18144" y="406037"/>
                    <a:pt x="75238" y="337574"/>
                    <a:pt x="170301" y="308552"/>
                  </a:cubicBezTo>
                  <a:cubicBezTo>
                    <a:pt x="164589" y="124689"/>
                    <a:pt x="354740" y="9800"/>
                    <a:pt x="510954" y="90801"/>
                  </a:cubicBezTo>
                  <a:cubicBezTo>
                    <a:pt x="548147" y="50746"/>
                    <a:pt x="600769" y="7059"/>
                    <a:pt x="676939" y="0"/>
                  </a:cubicBezTo>
                  <a:close/>
                </a:path>
              </a:pathLst>
            </a:custGeom>
            <a:solidFill>
              <a:srgbClr val="F0B3A7"/>
            </a:solidFill>
          </p:spPr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9A66204D-CA7C-43E8-BBA1-FD8284FC5E05}"/>
                </a:ext>
              </a:extLst>
            </p:cNvPr>
            <p:cNvSpPr txBox="1"/>
            <p:nvPr/>
          </p:nvSpPr>
          <p:spPr>
            <a:xfrm>
              <a:off x="55887" y="135595"/>
              <a:ext cx="1080485" cy="75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428D4E45-40CC-4229-B1CC-42DCEEAAC2AF}"/>
              </a:ext>
            </a:extLst>
          </p:cNvPr>
          <p:cNvGrpSpPr/>
          <p:nvPr/>
        </p:nvGrpSpPr>
        <p:grpSpPr>
          <a:xfrm>
            <a:off x="937120" y="495300"/>
            <a:ext cx="15522080" cy="6897290"/>
            <a:chOff x="0" y="0"/>
            <a:chExt cx="1192260" cy="1042170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04802E76-FA51-4A68-990A-FF744701ADC5}"/>
                </a:ext>
              </a:extLst>
            </p:cNvPr>
            <p:cNvSpPr/>
            <p:nvPr/>
          </p:nvSpPr>
          <p:spPr>
            <a:xfrm>
              <a:off x="0" y="0"/>
              <a:ext cx="1207449" cy="1046408"/>
            </a:xfrm>
            <a:custGeom>
              <a:avLst/>
              <a:gdLst/>
              <a:ahLst/>
              <a:cxnLst/>
              <a:rect l="l" t="t" r="r" b="b"/>
              <a:pathLst>
                <a:path w="1207449" h="1046408">
                  <a:moveTo>
                    <a:pt x="676939" y="0"/>
                  </a:moveTo>
                  <a:cubicBezTo>
                    <a:pt x="690017" y="0"/>
                    <a:pt x="703172" y="0"/>
                    <a:pt x="716224" y="0"/>
                  </a:cubicBezTo>
                  <a:cubicBezTo>
                    <a:pt x="820280" y="17406"/>
                    <a:pt x="885311" y="75348"/>
                    <a:pt x="914931" y="170158"/>
                  </a:cubicBezTo>
                  <a:cubicBezTo>
                    <a:pt x="1088410" y="157514"/>
                    <a:pt x="1207449" y="336787"/>
                    <a:pt x="1137673" y="512735"/>
                  </a:cubicBezTo>
                  <a:cubicBezTo>
                    <a:pt x="1163234" y="549707"/>
                    <a:pt x="1184559" y="591064"/>
                    <a:pt x="1192260" y="646572"/>
                  </a:cubicBezTo>
                  <a:cubicBezTo>
                    <a:pt x="1192260" y="662473"/>
                    <a:pt x="1192260" y="678336"/>
                    <a:pt x="1192260" y="694234"/>
                  </a:cubicBezTo>
                  <a:cubicBezTo>
                    <a:pt x="1169309" y="835507"/>
                    <a:pt x="1070551" y="930970"/>
                    <a:pt x="908416" y="905271"/>
                  </a:cubicBezTo>
                  <a:cubicBezTo>
                    <a:pt x="866700" y="977808"/>
                    <a:pt x="792471" y="1046408"/>
                    <a:pt x="676963" y="1041403"/>
                  </a:cubicBezTo>
                  <a:cubicBezTo>
                    <a:pt x="617259" y="1036641"/>
                    <a:pt x="575724" y="1009059"/>
                    <a:pt x="539358" y="975548"/>
                  </a:cubicBezTo>
                  <a:cubicBezTo>
                    <a:pt x="501055" y="1003403"/>
                    <a:pt x="459571" y="1025264"/>
                    <a:pt x="399634" y="1025505"/>
                  </a:cubicBezTo>
                  <a:cubicBezTo>
                    <a:pt x="260969" y="1025917"/>
                    <a:pt x="168207" y="918601"/>
                    <a:pt x="165958" y="771399"/>
                  </a:cubicBezTo>
                  <a:cubicBezTo>
                    <a:pt x="76815" y="736963"/>
                    <a:pt x="16438" y="672683"/>
                    <a:pt x="0" y="562692"/>
                  </a:cubicBezTo>
                  <a:cubicBezTo>
                    <a:pt x="0" y="546794"/>
                    <a:pt x="0" y="530861"/>
                    <a:pt x="0" y="515030"/>
                  </a:cubicBezTo>
                  <a:cubicBezTo>
                    <a:pt x="18144" y="406037"/>
                    <a:pt x="75238" y="337574"/>
                    <a:pt x="170301" y="308552"/>
                  </a:cubicBezTo>
                  <a:cubicBezTo>
                    <a:pt x="164589" y="124689"/>
                    <a:pt x="354740" y="9800"/>
                    <a:pt x="510954" y="90801"/>
                  </a:cubicBezTo>
                  <a:cubicBezTo>
                    <a:pt x="548147" y="50746"/>
                    <a:pt x="600769" y="7059"/>
                    <a:pt x="676939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7FC4AA81-03E9-49D6-94A5-E4C75D4064AC}"/>
                </a:ext>
              </a:extLst>
            </p:cNvPr>
            <p:cNvSpPr txBox="1"/>
            <p:nvPr/>
          </p:nvSpPr>
          <p:spPr>
            <a:xfrm>
              <a:off x="55887" y="135595"/>
              <a:ext cx="1080485" cy="757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F2B11A-0E19-41B6-8358-2D0A337C708B}"/>
              </a:ext>
            </a:extLst>
          </p:cNvPr>
          <p:cNvSpPr txBox="1"/>
          <p:nvPr/>
        </p:nvSpPr>
        <p:spPr>
          <a:xfrm>
            <a:off x="3962400" y="3615864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21 437 :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E137C-A3E6-404A-B8C0-980DCB7139D4}"/>
              </a:ext>
            </a:extLst>
          </p:cNvPr>
          <p:cNvSpPr txBox="1"/>
          <p:nvPr/>
        </p:nvSpPr>
        <p:spPr>
          <a:xfrm>
            <a:off x="10924882" y="3493957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36 095 : 8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1FCDA67A-7829-4BCF-91BF-097BA659C235}"/>
              </a:ext>
            </a:extLst>
          </p:cNvPr>
          <p:cNvSpPr/>
          <p:nvPr/>
        </p:nvSpPr>
        <p:spPr>
          <a:xfrm>
            <a:off x="3657600" y="1373415"/>
            <a:ext cx="9490274" cy="1270933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AD0D36-DEB2-41F2-B28A-21918EBDC3A1}"/>
              </a:ext>
            </a:extLst>
          </p:cNvPr>
          <p:cNvSpPr txBox="1"/>
          <p:nvPr/>
        </p:nvSpPr>
        <p:spPr>
          <a:xfrm>
            <a:off x="4495800" y="1564737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Đặt tính rồi tính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14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11274" y="588006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E4C48DD0-A1A7-4064-9913-E5F5F6FF3C3E}"/>
              </a:ext>
            </a:extLst>
          </p:cNvPr>
          <p:cNvSpPr/>
          <p:nvPr/>
        </p:nvSpPr>
        <p:spPr>
          <a:xfrm>
            <a:off x="1024075" y="777679"/>
            <a:ext cx="16383000" cy="4747657"/>
          </a:xfrm>
          <a:custGeom>
            <a:avLst/>
            <a:gdLst/>
            <a:ahLst/>
            <a:cxnLst/>
            <a:rect l="l" t="t" r="r" b="b"/>
            <a:pathLst>
              <a:path w="4222276" h="4114800">
                <a:moveTo>
                  <a:pt x="0" y="0"/>
                </a:moveTo>
                <a:lnTo>
                  <a:pt x="4222276" y="0"/>
                </a:lnTo>
                <a:lnTo>
                  <a:pt x="4222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38">
            <a:extLst>
              <a:ext uri="{FF2B5EF4-FFF2-40B4-BE49-F238E27FC236}">
                <a16:creationId xmlns:a16="http://schemas.microsoft.com/office/drawing/2014/main" id="{649819D2-CB12-4BE7-B7E3-6D54E1998645}"/>
              </a:ext>
            </a:extLst>
          </p:cNvPr>
          <p:cNvSpPr txBox="1"/>
          <p:nvPr/>
        </p:nvSpPr>
        <p:spPr>
          <a:xfrm>
            <a:off x="2500066" y="1181100"/>
            <a:ext cx="13959133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0"/>
            <a:r>
              <a:rPr lang="vi-VN" sz="6000" dirty="0">
                <a:solidFill>
                  <a:srgbClr val="000000"/>
                </a:solidFill>
                <a:latin typeface="+mj-lt"/>
                <a:ea typeface="More Sugar"/>
                <a:cs typeface="Times New Roman" panose="02020603050405020304" pitchFamily="18" charset="0"/>
                <a:sym typeface="More Sugar"/>
              </a:rPr>
              <a:t>Bài 3: </a:t>
            </a:r>
            <a:r>
              <a:rPr lang="vi-VN" sz="6000" b="0" i="0" dirty="0">
                <a:solidFill>
                  <a:srgbClr val="242424"/>
                </a:solidFill>
                <a:effectLst/>
                <a:latin typeface="+mj-lt"/>
              </a:rPr>
              <a:t>Có 10243 viên thuốc, Người ta đóng vào các vỉ, mỗi vỉ 8 viên thuốc. Hỏi đóng được nhiều nhất bao nhiêu vỉ thuốc và còn thừa mấy viên?</a:t>
            </a:r>
          </a:p>
          <a:p>
            <a:br>
              <a:rPr lang="vi-VN" sz="8800" b="0" i="0" dirty="0">
                <a:solidFill>
                  <a:srgbClr val="242424"/>
                </a:solidFill>
                <a:effectLst/>
                <a:latin typeface="SF Pro"/>
              </a:rPr>
            </a:br>
            <a:r>
              <a:rPr lang="vi-VN" sz="8000" dirty="0">
                <a:solidFill>
                  <a:srgbClr val="000000"/>
                </a:solidFill>
                <a:latin typeface="Times New Roman" panose="02020603050405020304" pitchFamily="18" charset="0"/>
                <a:ea typeface="More Sugar"/>
                <a:cs typeface="Times New Roman" panose="02020603050405020304" pitchFamily="18" charset="0"/>
                <a:sym typeface="More Sugar"/>
              </a:rPr>
              <a:t> </a:t>
            </a:r>
            <a:endParaRPr lang="en-US" sz="8000" dirty="0">
              <a:solidFill>
                <a:srgbClr val="000000"/>
              </a:solidFill>
              <a:latin typeface="Times New Roman" panose="02020603050405020304" pitchFamily="18" charset="0"/>
              <a:ea typeface="More Sugar"/>
              <a:cs typeface="Times New Roman" panose="02020603050405020304" pitchFamily="18" charset="0"/>
              <a:sym typeface="More Sugar"/>
            </a:endParaRPr>
          </a:p>
        </p:txBody>
      </p:sp>
      <p:pic>
        <p:nvPicPr>
          <p:cNvPr id="41" name="c3">
            <a:hlinkClick r:id="" action="ppaction://media"/>
            <a:extLst>
              <a:ext uri="{FF2B5EF4-FFF2-40B4-BE49-F238E27FC236}">
                <a16:creationId xmlns:a16="http://schemas.microsoft.com/office/drawing/2014/main" id="{6C91D91B-8D91-4FE8-907C-32A05708C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514" y="6596088"/>
            <a:ext cx="528637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349</Words>
  <Application>Microsoft Office PowerPoint</Application>
  <PresentationFormat>Custom</PresentationFormat>
  <Paragraphs>59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Arial</vt:lpstr>
      <vt:lpstr>SF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Giang Lương</cp:lastModifiedBy>
  <cp:revision>23</cp:revision>
  <dcterms:created xsi:type="dcterms:W3CDTF">2006-08-16T00:00:00Z</dcterms:created>
  <dcterms:modified xsi:type="dcterms:W3CDTF">2025-04-26T13:18:00Z</dcterms:modified>
  <dc:identifier>DAGk2gbrhH8</dc:identifier>
</cp:coreProperties>
</file>