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93" r:id="rId2"/>
    <p:sldId id="409" r:id="rId3"/>
    <p:sldId id="394" r:id="rId4"/>
    <p:sldId id="410" r:id="rId5"/>
    <p:sldId id="408" r:id="rId6"/>
    <p:sldId id="407" r:id="rId7"/>
    <p:sldId id="406" r:id="rId8"/>
    <p:sldId id="405" r:id="rId9"/>
    <p:sldId id="403" r:id="rId10"/>
    <p:sldId id="402" r:id="rId11"/>
    <p:sldId id="404" r:id="rId12"/>
    <p:sldId id="401" r:id="rId13"/>
    <p:sldId id="400" r:id="rId14"/>
    <p:sldId id="399" r:id="rId15"/>
    <p:sldId id="398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63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0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098" y="1653058"/>
            <a:ext cx="7292382" cy="262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9461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881" y="923413"/>
            <a:ext cx="5249008" cy="5525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828" y="1475940"/>
            <a:ext cx="7339655" cy="490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677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500" y="874453"/>
            <a:ext cx="3391373" cy="5144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91" y="1721691"/>
            <a:ext cx="4720951" cy="3891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5193" y="923501"/>
            <a:ext cx="3712035" cy="548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0273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09" y="202358"/>
            <a:ext cx="9149309" cy="47550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78" y="4892733"/>
            <a:ext cx="1505160" cy="12288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8738" y="5461166"/>
            <a:ext cx="7272049" cy="66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8230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061" y="1645348"/>
            <a:ext cx="8034939" cy="302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679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104" y="273004"/>
            <a:ext cx="8269896" cy="19693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104" y="2286773"/>
            <a:ext cx="4582164" cy="4572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5188" y="2744037"/>
            <a:ext cx="6376028" cy="414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4258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0356"/>
            <a:ext cx="4601217" cy="9621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0882" y="1870747"/>
            <a:ext cx="6560249" cy="498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393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21958" y="1473620"/>
            <a:ext cx="7693050" cy="487428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b="1" dirty="0">
                <a:solidFill>
                  <a:schemeClr val="tx1"/>
                </a:solidFill>
              </a:rPr>
              <a:t>Trò chơi gợi ý: </a:t>
            </a:r>
            <a:r>
              <a:rPr lang="en-US" b="1" dirty="0" err="1">
                <a:solidFill>
                  <a:schemeClr val="tx1"/>
                </a:solidFill>
              </a:rPr>
              <a:t>Màu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đậm</a:t>
            </a:r>
            <a:r>
              <a:rPr lang="en-US" b="1" dirty="0">
                <a:solidFill>
                  <a:schemeClr val="tx1"/>
                </a:solidFill>
              </a:rPr>
              <a:t> – </a:t>
            </a:r>
            <a:r>
              <a:rPr lang="en-US" b="1" dirty="0" err="1">
                <a:solidFill>
                  <a:schemeClr val="tx1"/>
                </a:solidFill>
              </a:rPr>
              <a:t>màu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nhạt</a:t>
            </a:r>
            <a:endParaRPr lang="en-US" b="1" dirty="0">
              <a:solidFill>
                <a:schemeClr val="tx1"/>
              </a:solidFill>
            </a:endParaRPr>
          </a:p>
          <a:p>
            <a:r>
              <a:rPr lang="vi-VN" sz="2400" b="1" dirty="0">
                <a:solidFill>
                  <a:schemeClr val="tx1"/>
                </a:solidFill>
              </a:rPr>
              <a:t>Mục đích: </a:t>
            </a:r>
            <a:r>
              <a:rPr lang="vi-VN" sz="2400" dirty="0">
                <a:solidFill>
                  <a:schemeClr val="tx1"/>
                </a:solidFill>
              </a:rPr>
              <a:t>Học sinh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quen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với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việc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xác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định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màu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đậm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màu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nhạt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trong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tác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phẩm</a:t>
            </a:r>
            <a:r>
              <a:rPr lang="en-US" sz="2400" dirty="0">
                <a:solidFill>
                  <a:schemeClr val="tx1"/>
                </a:solidFill>
              </a:rPr>
              <a:t>/ </a:t>
            </a:r>
            <a:r>
              <a:rPr lang="en-US" sz="2400" dirty="0" err="1">
                <a:solidFill>
                  <a:schemeClr val="tx1"/>
                </a:solidFill>
              </a:rPr>
              <a:t>sản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phẩm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mĩ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thuật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vi-VN" sz="2400" b="1" dirty="0">
                <a:solidFill>
                  <a:schemeClr val="tx1"/>
                </a:solidFill>
              </a:rPr>
              <a:t>Cách chơi</a:t>
            </a:r>
            <a:r>
              <a:rPr lang="en-US" sz="2400" b="1" dirty="0">
                <a:solidFill>
                  <a:schemeClr val="tx1"/>
                </a:solidFill>
              </a:rPr>
              <a:t>: </a:t>
            </a:r>
            <a:r>
              <a:rPr lang="en-US" sz="2400" dirty="0" err="1">
                <a:solidFill>
                  <a:schemeClr val="tx1"/>
                </a:solidFill>
              </a:rPr>
              <a:t>Giáo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viên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chuẩn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bị</a:t>
            </a:r>
            <a:r>
              <a:rPr lang="en-US" sz="2400" dirty="0">
                <a:solidFill>
                  <a:schemeClr val="tx1"/>
                </a:solidFill>
              </a:rPr>
              <a:t> video clip/ </a:t>
            </a:r>
            <a:r>
              <a:rPr lang="en-US" sz="2400" dirty="0" err="1">
                <a:solidFill>
                  <a:schemeClr val="tx1"/>
                </a:solidFill>
              </a:rPr>
              <a:t>hình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ảnh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một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số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tác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phẩm</a:t>
            </a:r>
            <a:r>
              <a:rPr lang="en-US" sz="2400" dirty="0">
                <a:solidFill>
                  <a:schemeClr val="tx1"/>
                </a:solidFill>
              </a:rPr>
              <a:t>/ </a:t>
            </a:r>
            <a:r>
              <a:rPr lang="en-US" sz="2400" dirty="0" err="1">
                <a:solidFill>
                  <a:schemeClr val="tx1"/>
                </a:solidFill>
              </a:rPr>
              <a:t>sản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phẩm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mĩ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thuật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có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màu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đậm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màu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nhạt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rõ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ràng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  <a:p>
            <a:r>
              <a:rPr lang="en-US" sz="2400" b="1" dirty="0" err="1">
                <a:solidFill>
                  <a:schemeClr val="tx1"/>
                </a:solidFill>
              </a:rPr>
              <a:t>Cách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tiến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hành</a:t>
            </a:r>
            <a:r>
              <a:rPr lang="en-US" sz="2400" b="1" dirty="0">
                <a:solidFill>
                  <a:schemeClr val="tx1"/>
                </a:solidFill>
              </a:rPr>
              <a:t>: </a:t>
            </a:r>
            <a:r>
              <a:rPr lang="en-US" sz="2400" dirty="0" err="1">
                <a:solidFill>
                  <a:schemeClr val="tx1"/>
                </a:solidFill>
              </a:rPr>
              <a:t>Tổ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chức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chơi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theo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nhóm</a:t>
            </a:r>
            <a:r>
              <a:rPr lang="en-US" sz="2400" dirty="0">
                <a:solidFill>
                  <a:schemeClr val="tx1"/>
                </a:solidFill>
              </a:rPr>
              <a:t>/ </a:t>
            </a:r>
            <a:r>
              <a:rPr lang="en-US" sz="2400" dirty="0" err="1">
                <a:solidFill>
                  <a:schemeClr val="tx1"/>
                </a:solidFill>
              </a:rPr>
              <a:t>cá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nhân</a:t>
            </a:r>
            <a:r>
              <a:rPr lang="en-US" sz="2400" dirty="0">
                <a:solidFill>
                  <a:schemeClr val="tx1"/>
                </a:solidFill>
              </a:rPr>
              <a:t>. </a:t>
            </a:r>
            <a:r>
              <a:rPr lang="en-US" sz="2400" dirty="0" err="1">
                <a:solidFill>
                  <a:schemeClr val="tx1"/>
                </a:solidFill>
              </a:rPr>
              <a:t>Giáo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viên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học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sinh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xem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từng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hình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trong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mỗi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hình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chỉ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ra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màu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đậm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màu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nhạt</a:t>
            </a:r>
            <a:r>
              <a:rPr lang="en-US" sz="2400" dirty="0">
                <a:solidFill>
                  <a:schemeClr val="tx1"/>
                </a:solidFill>
              </a:rPr>
              <a:t>. </a:t>
            </a:r>
            <a:r>
              <a:rPr lang="en-US" sz="2400" dirty="0" err="1">
                <a:solidFill>
                  <a:schemeClr val="tx1"/>
                </a:solidFill>
              </a:rPr>
              <a:t>Nhóm</a:t>
            </a:r>
            <a:r>
              <a:rPr lang="en-US" sz="2400" dirty="0">
                <a:solidFill>
                  <a:schemeClr val="tx1"/>
                </a:solidFill>
              </a:rPr>
              <a:t>/ </a:t>
            </a:r>
            <a:r>
              <a:rPr lang="en-US" sz="2400" dirty="0" err="1">
                <a:solidFill>
                  <a:schemeClr val="tx1"/>
                </a:solidFill>
              </a:rPr>
              <a:t>cá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nhân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nào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chỉ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được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đúng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và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nhiều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sẽ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thắng</a:t>
            </a:r>
            <a:r>
              <a:rPr lang="en-US" sz="2400" dirty="0">
                <a:solidFill>
                  <a:schemeClr val="tx1"/>
                </a:solidFill>
              </a:rPr>
              <a:t>. 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Qua </a:t>
            </a:r>
            <a:r>
              <a:rPr lang="en-US" sz="2400" b="1" dirty="0" err="1">
                <a:solidFill>
                  <a:schemeClr val="tx1"/>
                </a:solidFill>
              </a:rPr>
              <a:t>trò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chơi</a:t>
            </a:r>
            <a:r>
              <a:rPr lang="en-US" sz="2400" b="1" dirty="0">
                <a:solidFill>
                  <a:schemeClr val="tx1"/>
                </a:solidFill>
              </a:rPr>
              <a:t>, </a:t>
            </a:r>
            <a:r>
              <a:rPr lang="en-US" sz="2400" b="1" dirty="0" err="1">
                <a:solidFill>
                  <a:schemeClr val="tx1"/>
                </a:solidFill>
              </a:rPr>
              <a:t>Giáo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viên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giải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thích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thêm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việc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sử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dụng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màu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đậm</a:t>
            </a:r>
            <a:r>
              <a:rPr lang="en-US" sz="2400" b="1" dirty="0">
                <a:solidFill>
                  <a:schemeClr val="tx1"/>
                </a:solidFill>
              </a:rPr>
              <a:t>, </a:t>
            </a:r>
            <a:r>
              <a:rPr lang="en-US" sz="2400" b="1" dirty="0" err="1">
                <a:solidFill>
                  <a:schemeClr val="tx1"/>
                </a:solidFill>
              </a:rPr>
              <a:t>màu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nhạt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đem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lại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hiệu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quả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sinh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động</a:t>
            </a:r>
            <a:r>
              <a:rPr lang="en-US" sz="2400" b="1" dirty="0">
                <a:solidFill>
                  <a:schemeClr val="tx1"/>
                </a:solidFill>
              </a:rPr>
              <a:t>, </a:t>
            </a:r>
            <a:r>
              <a:rPr lang="en-US" sz="2400" b="1" dirty="0" err="1">
                <a:solidFill>
                  <a:schemeClr val="tx1"/>
                </a:solidFill>
              </a:rPr>
              <a:t>hấp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dẫn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hơn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là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việc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sử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dụng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màu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bị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đều</a:t>
            </a:r>
            <a:r>
              <a:rPr lang="en-US" sz="2400" b="1" dirty="0">
                <a:solidFill>
                  <a:schemeClr val="tx1"/>
                </a:solidFill>
              </a:rPr>
              <a:t>, </a:t>
            </a:r>
            <a:r>
              <a:rPr lang="en-US" sz="2400" b="1" dirty="0" err="1">
                <a:solidFill>
                  <a:schemeClr val="tx1"/>
                </a:solidFill>
              </a:rPr>
              <a:t>không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có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điểm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nhấn</a:t>
            </a:r>
            <a:r>
              <a:rPr lang="en-US" sz="24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921958" y="876810"/>
            <a:ext cx="1957270" cy="52143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Tổ</a:t>
            </a:r>
            <a:r>
              <a:rPr lang="en-US" dirty="0"/>
              <a:t> </a:t>
            </a:r>
            <a:r>
              <a:rPr lang="en-US" dirty="0" err="1"/>
              <a:t>chức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606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182" y="509203"/>
            <a:ext cx="1257475" cy="12860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886" y="1290362"/>
            <a:ext cx="3924848" cy="5048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12" y="4226042"/>
            <a:ext cx="3763398" cy="2508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6586" y="2749892"/>
            <a:ext cx="4735138" cy="24812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201" y="1913928"/>
            <a:ext cx="3070820" cy="219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878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5597" y="965410"/>
            <a:ext cx="3924848" cy="5048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412824"/>
            <a:ext cx="3924848" cy="22901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10" y="1583393"/>
            <a:ext cx="3613543" cy="25948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999" y="1583393"/>
            <a:ext cx="3924848" cy="25948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610" y="4412824"/>
            <a:ext cx="3613543" cy="229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977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727" y="853112"/>
            <a:ext cx="4124901" cy="6477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105" y="1582307"/>
            <a:ext cx="2247213" cy="45285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1903" y="1582306"/>
            <a:ext cx="5591511" cy="452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2019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003" y="785099"/>
            <a:ext cx="4124901" cy="6477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7787" y="2093296"/>
            <a:ext cx="4776375" cy="32944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37" y="1662347"/>
            <a:ext cx="3593312" cy="20417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37" y="3933577"/>
            <a:ext cx="3593312" cy="239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059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4044944"/>
              </p:ext>
            </p:extLst>
          </p:nvPr>
        </p:nvGraphicFramePr>
        <p:xfrm>
          <a:off x="883085" y="918176"/>
          <a:ext cx="7377830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77830">
                  <a:extLst>
                    <a:ext uri="{9D8B030D-6E8A-4147-A177-3AD203B41FA5}">
                      <a16:colId xmlns:a16="http://schemas.microsoft.com/office/drawing/2014/main" val="242416846"/>
                    </a:ext>
                  </a:extLst>
                </a:gridCol>
              </a:tblGrid>
              <a:tr h="466734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 err="1"/>
                        <a:t>Nội</a:t>
                      </a:r>
                      <a:r>
                        <a:rPr lang="en-US" sz="3200" baseline="0" dirty="0"/>
                        <a:t> dung </a:t>
                      </a:r>
                      <a:r>
                        <a:rPr lang="en-US" sz="3200" dirty="0" err="1"/>
                        <a:t>thảo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luận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gợi</a:t>
                      </a:r>
                      <a:r>
                        <a:rPr lang="en-US" sz="3200" baseline="0" dirty="0"/>
                        <a:t> ý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0169456"/>
                  </a:ext>
                </a:extLst>
              </a:tr>
              <a:tr h="663254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i="0" dirty="0" err="1"/>
                        <a:t>Màu</a:t>
                      </a:r>
                      <a:r>
                        <a:rPr lang="en-US" sz="2800" i="0" baseline="0" dirty="0"/>
                        <a:t> </a:t>
                      </a:r>
                      <a:r>
                        <a:rPr lang="en-US" sz="2800" i="0" baseline="0" dirty="0" err="1"/>
                        <a:t>sắc</a:t>
                      </a:r>
                      <a:r>
                        <a:rPr lang="en-US" sz="2800" i="0" baseline="0" dirty="0"/>
                        <a:t> </a:t>
                      </a:r>
                      <a:r>
                        <a:rPr lang="en-US" sz="2800" i="0" baseline="0" dirty="0" err="1"/>
                        <a:t>có</a:t>
                      </a:r>
                      <a:r>
                        <a:rPr lang="en-US" sz="2800" i="0" baseline="0" dirty="0"/>
                        <a:t> ở </a:t>
                      </a:r>
                      <a:r>
                        <a:rPr lang="en-US" sz="2800" i="0" baseline="0" dirty="0" err="1"/>
                        <a:t>đâu</a:t>
                      </a:r>
                      <a:r>
                        <a:rPr lang="en-US" sz="2800" i="0" baseline="0" dirty="0"/>
                        <a:t>? </a:t>
                      </a:r>
                      <a:r>
                        <a:rPr lang="en-US" sz="2800" i="0" baseline="0" dirty="0" err="1"/>
                        <a:t>Em</a:t>
                      </a:r>
                      <a:r>
                        <a:rPr lang="en-US" sz="2800" i="0" baseline="0" dirty="0"/>
                        <a:t> </a:t>
                      </a:r>
                      <a:r>
                        <a:rPr lang="en-US" sz="2800" i="0" baseline="0" dirty="0" err="1"/>
                        <a:t>nhận</a:t>
                      </a:r>
                      <a:r>
                        <a:rPr lang="en-US" sz="2800" i="0" baseline="0" dirty="0"/>
                        <a:t> </a:t>
                      </a:r>
                      <a:r>
                        <a:rPr lang="en-US" sz="2800" i="0" baseline="0" dirty="0" err="1"/>
                        <a:t>ra</a:t>
                      </a:r>
                      <a:r>
                        <a:rPr lang="en-US" sz="2800" i="0" baseline="0" dirty="0"/>
                        <a:t> </a:t>
                      </a:r>
                      <a:r>
                        <a:rPr lang="en-US" sz="2800" i="0" baseline="0" dirty="0" err="1"/>
                        <a:t>những</a:t>
                      </a:r>
                      <a:r>
                        <a:rPr lang="en-US" sz="2800" i="0" baseline="0" dirty="0"/>
                        <a:t> </a:t>
                      </a:r>
                      <a:r>
                        <a:rPr lang="en-US" sz="2800" i="0" baseline="0" dirty="0" err="1"/>
                        <a:t>màu</a:t>
                      </a:r>
                      <a:r>
                        <a:rPr lang="en-US" sz="2800" i="0" baseline="0" dirty="0"/>
                        <a:t> </a:t>
                      </a:r>
                      <a:r>
                        <a:rPr lang="en-US" sz="2800" i="0" baseline="0" dirty="0" err="1"/>
                        <a:t>gì</a:t>
                      </a:r>
                      <a:r>
                        <a:rPr lang="en-US" sz="2800" i="0" baseline="0" dirty="0"/>
                        <a:t>? </a:t>
                      </a:r>
                      <a:r>
                        <a:rPr lang="en-US" sz="2800" i="0" baseline="0" dirty="0" err="1"/>
                        <a:t>Hãy</a:t>
                      </a:r>
                      <a:r>
                        <a:rPr lang="en-US" sz="2800" i="0" baseline="0" dirty="0"/>
                        <a:t> </a:t>
                      </a:r>
                      <a:r>
                        <a:rPr lang="en-US" sz="2800" i="0" baseline="0" dirty="0" err="1"/>
                        <a:t>đọc</a:t>
                      </a:r>
                      <a:r>
                        <a:rPr lang="en-US" sz="2800" i="0" baseline="0" dirty="0"/>
                        <a:t> </a:t>
                      </a:r>
                      <a:r>
                        <a:rPr lang="en-US" sz="2800" i="0" baseline="0" dirty="0" err="1"/>
                        <a:t>tên</a:t>
                      </a:r>
                      <a:r>
                        <a:rPr lang="en-US" sz="2800" i="0" baseline="0" dirty="0"/>
                        <a:t> </a:t>
                      </a:r>
                      <a:r>
                        <a:rPr lang="en-US" sz="2800" i="0" baseline="0" dirty="0" err="1"/>
                        <a:t>các</a:t>
                      </a:r>
                      <a:r>
                        <a:rPr lang="en-US" sz="2800" i="0" baseline="0" dirty="0"/>
                        <a:t> </a:t>
                      </a:r>
                      <a:r>
                        <a:rPr lang="en-US" sz="2800" i="0" baseline="0" dirty="0" err="1"/>
                        <a:t>màu</a:t>
                      </a:r>
                      <a:r>
                        <a:rPr lang="en-US" sz="2800" i="0" baseline="0" dirty="0"/>
                        <a:t> </a:t>
                      </a:r>
                      <a:r>
                        <a:rPr lang="en-US" sz="2800" i="0" baseline="0" dirty="0" err="1"/>
                        <a:t>em</a:t>
                      </a:r>
                      <a:r>
                        <a:rPr lang="en-US" sz="2800" i="0" baseline="0" dirty="0"/>
                        <a:t> </a:t>
                      </a:r>
                      <a:r>
                        <a:rPr lang="en-US" sz="2800" i="0" baseline="0" dirty="0" err="1"/>
                        <a:t>biết</a:t>
                      </a:r>
                      <a:r>
                        <a:rPr lang="en-US" sz="2800" i="0" baseline="0" dirty="0"/>
                        <a:t>.</a:t>
                      </a:r>
                      <a:endParaRPr lang="en-US" sz="280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711422"/>
                  </a:ext>
                </a:extLst>
              </a:tr>
              <a:tr h="6632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/>
                        <a:t>Trong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các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màu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đã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quan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sát</a:t>
                      </a:r>
                      <a:r>
                        <a:rPr lang="en-US" sz="2800" baseline="0" dirty="0"/>
                        <a:t>, </a:t>
                      </a:r>
                      <a:r>
                        <a:rPr lang="en-US" sz="2800" baseline="0" dirty="0" err="1"/>
                        <a:t>màu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nào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là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màu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cơ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bản</a:t>
                      </a:r>
                      <a:r>
                        <a:rPr lang="en-US" sz="2800" baseline="0" dirty="0"/>
                        <a:t>, </a:t>
                      </a:r>
                      <a:r>
                        <a:rPr lang="en-US" sz="2800" baseline="0" dirty="0" err="1"/>
                        <a:t>màu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nào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không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phải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là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màu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cơ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bản</a:t>
                      </a:r>
                      <a:r>
                        <a:rPr lang="en-US" sz="2800" baseline="0" dirty="0"/>
                        <a:t>?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4327231"/>
                  </a:ext>
                </a:extLst>
              </a:tr>
              <a:tr h="3684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/>
                        <a:t>Trong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những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màu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này</a:t>
                      </a:r>
                      <a:r>
                        <a:rPr lang="en-US" sz="2800" baseline="0" dirty="0"/>
                        <a:t>, </a:t>
                      </a:r>
                      <a:r>
                        <a:rPr lang="en-US" sz="2800" baseline="0" dirty="0" err="1"/>
                        <a:t>em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thích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màu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nào</a:t>
                      </a:r>
                      <a:r>
                        <a:rPr lang="en-US" sz="2800" baseline="0" dirty="0"/>
                        <a:t>?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457261"/>
                  </a:ext>
                </a:extLst>
              </a:tr>
              <a:tr h="517252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 err="1"/>
                        <a:t>Hãy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liên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tưởng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đến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đồ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vật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có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màu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em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thích</a:t>
                      </a:r>
                      <a:r>
                        <a:rPr lang="en-US" sz="2800" baseline="0" dirty="0"/>
                        <a:t>.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79281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14712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997" y="782639"/>
            <a:ext cx="5216542" cy="6003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87" y="1591065"/>
            <a:ext cx="4279364" cy="34948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186454"/>
            <a:ext cx="4401164" cy="389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79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993067"/>
              </p:ext>
            </p:extLst>
          </p:nvPr>
        </p:nvGraphicFramePr>
        <p:xfrm>
          <a:off x="883085" y="1545409"/>
          <a:ext cx="7377830" cy="29419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77830">
                  <a:extLst>
                    <a:ext uri="{9D8B030D-6E8A-4147-A177-3AD203B41FA5}">
                      <a16:colId xmlns:a16="http://schemas.microsoft.com/office/drawing/2014/main" val="242416846"/>
                    </a:ext>
                  </a:extLst>
                </a:gridCol>
              </a:tblGrid>
              <a:tr h="466734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 err="1"/>
                        <a:t>Nội</a:t>
                      </a:r>
                      <a:r>
                        <a:rPr lang="en-US" sz="3200" baseline="0" dirty="0"/>
                        <a:t> dung </a:t>
                      </a:r>
                      <a:r>
                        <a:rPr lang="en-US" sz="3200" dirty="0" err="1"/>
                        <a:t>thảo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luận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gợi</a:t>
                      </a:r>
                      <a:r>
                        <a:rPr lang="en-US" sz="3200" baseline="0" dirty="0"/>
                        <a:t> ý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0169456"/>
                  </a:ext>
                </a:extLst>
              </a:tr>
              <a:tr h="663254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i="0" dirty="0" err="1"/>
                        <a:t>Trong</a:t>
                      </a:r>
                      <a:r>
                        <a:rPr lang="en-US" sz="2800" i="0" dirty="0"/>
                        <a:t> </a:t>
                      </a:r>
                      <a:r>
                        <a:rPr lang="en-US" sz="2800" i="0" dirty="0" err="1"/>
                        <a:t>bức</a:t>
                      </a:r>
                      <a:r>
                        <a:rPr lang="en-US" sz="2800" i="0" baseline="0" dirty="0"/>
                        <a:t> </a:t>
                      </a:r>
                      <a:r>
                        <a:rPr lang="en-US" sz="2800" i="0" baseline="0" dirty="0" err="1"/>
                        <a:t>tranh</a:t>
                      </a:r>
                      <a:r>
                        <a:rPr lang="en-US" sz="2800" i="0" baseline="0" dirty="0"/>
                        <a:t> </a:t>
                      </a:r>
                      <a:r>
                        <a:rPr lang="en-US" sz="2800" i="0" baseline="0" dirty="0" err="1"/>
                        <a:t>thể</a:t>
                      </a:r>
                      <a:r>
                        <a:rPr lang="en-US" sz="2800" i="0" baseline="0" dirty="0"/>
                        <a:t> </a:t>
                      </a:r>
                      <a:r>
                        <a:rPr lang="en-US" sz="2800" i="0" baseline="0" dirty="0" err="1"/>
                        <a:t>hiện</a:t>
                      </a:r>
                      <a:r>
                        <a:rPr lang="en-US" sz="2800" i="0" baseline="0" dirty="0"/>
                        <a:t> </a:t>
                      </a:r>
                      <a:r>
                        <a:rPr lang="en-US" sz="2800" i="0" baseline="0" dirty="0" err="1"/>
                        <a:t>hình</a:t>
                      </a:r>
                      <a:r>
                        <a:rPr lang="en-US" sz="2800" i="0" baseline="0" dirty="0"/>
                        <a:t> </a:t>
                      </a:r>
                      <a:r>
                        <a:rPr lang="en-US" sz="2800" i="0" baseline="0" dirty="0" err="1"/>
                        <a:t>ảnh</a:t>
                      </a:r>
                      <a:r>
                        <a:rPr lang="en-US" sz="2800" i="0" baseline="0" dirty="0"/>
                        <a:t> </a:t>
                      </a:r>
                      <a:r>
                        <a:rPr lang="en-US" sz="2800" i="0" baseline="0" dirty="0" err="1"/>
                        <a:t>gì</a:t>
                      </a:r>
                      <a:r>
                        <a:rPr lang="en-US" sz="2800" i="0" baseline="0" dirty="0"/>
                        <a:t>?</a:t>
                      </a:r>
                      <a:endParaRPr lang="en-US" sz="280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711422"/>
                  </a:ext>
                </a:extLst>
              </a:tr>
              <a:tr h="6632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/>
                        <a:t>Hình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ảnh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này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có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màu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gì</a:t>
                      </a:r>
                      <a:r>
                        <a:rPr lang="en-US" sz="2800" baseline="0" dirty="0"/>
                        <a:t>?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4327231"/>
                  </a:ext>
                </a:extLst>
              </a:tr>
              <a:tr h="3684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/>
                        <a:t>Màu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nào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em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đã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biết</a:t>
                      </a:r>
                      <a:r>
                        <a:rPr lang="en-US" sz="2800" baseline="0" dirty="0"/>
                        <a:t>? </a:t>
                      </a:r>
                      <a:r>
                        <a:rPr lang="en-US" sz="2800" baseline="0" dirty="0" err="1"/>
                        <a:t>Màu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nào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em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chưa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biết</a:t>
                      </a:r>
                      <a:r>
                        <a:rPr lang="en-US" sz="2800" baseline="0" dirty="0"/>
                        <a:t>?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457261"/>
                  </a:ext>
                </a:extLst>
              </a:tr>
              <a:tr h="517252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 err="1"/>
                        <a:t>Hãy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đọc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tên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màu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em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đã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biết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trong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bức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tranh</a:t>
                      </a:r>
                      <a:r>
                        <a:rPr lang="en-US" sz="2800" baseline="0" dirty="0"/>
                        <a:t>.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79281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48321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967</TotalTime>
  <Words>269</Words>
  <Application>Microsoft Office PowerPoint</Application>
  <PresentationFormat>On-screen Show (4:3)</PresentationFormat>
  <Paragraphs>16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Bình Minh Hoàng</cp:lastModifiedBy>
  <cp:revision>126</cp:revision>
  <dcterms:created xsi:type="dcterms:W3CDTF">2021-01-29T04:19:07Z</dcterms:created>
  <dcterms:modified xsi:type="dcterms:W3CDTF">2025-12-24T07:29:18Z</dcterms:modified>
</cp:coreProperties>
</file>