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audio2.wav" ContentType="audio/wav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7" r:id="rId2"/>
    <p:sldId id="285" r:id="rId3"/>
    <p:sldId id="286" r:id="rId4"/>
    <p:sldId id="288" r:id="rId5"/>
    <p:sldId id="256" r:id="rId6"/>
    <p:sldId id="287" r:id="rId7"/>
    <p:sldId id="289" r:id="rId8"/>
    <p:sldId id="290" r:id="rId9"/>
    <p:sldId id="291" r:id="rId10"/>
    <p:sldId id="295" r:id="rId11"/>
    <p:sldId id="292" r:id="rId12"/>
    <p:sldId id="293" r:id="rId13"/>
    <p:sldId id="294" r:id="rId14"/>
    <p:sldId id="297" r:id="rId15"/>
    <p:sldId id="296" r:id="rId16"/>
    <p:sldId id="298" r:id="rId17"/>
    <p:sldId id="299" r:id="rId18"/>
    <p:sldId id="300" r:id="rId19"/>
    <p:sldId id="302" r:id="rId20"/>
    <p:sldId id="303" r:id="rId21"/>
    <p:sldId id="310" r:id="rId22"/>
    <p:sldId id="309" r:id="rId23"/>
    <p:sldId id="308" r:id="rId24"/>
    <p:sldId id="311" r:id="rId25"/>
    <p:sldId id="284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DC7E"/>
    <a:srgbClr val="C4E59F"/>
    <a:srgbClr val="A9DA74"/>
    <a:srgbClr val="F6C6E3"/>
    <a:srgbClr val="FF0066"/>
    <a:srgbClr val="FF33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64" autoAdjust="0"/>
    <p:restoredTop sz="90305" autoAdjust="0"/>
  </p:normalViewPr>
  <p:slideViewPr>
    <p:cSldViewPr>
      <p:cViewPr>
        <p:scale>
          <a:sx n="60" d="100"/>
          <a:sy n="60" d="100"/>
        </p:scale>
        <p:origin x="-1290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68E7C-2E0D-4225-8786-A48541B06C56}" type="datetimeFigureOut">
              <a:rPr lang="en-US" smtClean="0"/>
              <a:t>08/04/2020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9BC6D-6A59-433B-A3C0-652FCC141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74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XWRT0JZd5k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Warm-up song:</a:t>
            </a:r>
            <a:r>
              <a:rPr lang="en-US" baseline="0" dirty="0" smtClean="0"/>
              <a:t> </a:t>
            </a:r>
            <a:r>
              <a:rPr lang="en-US" b="1" baseline="0" dirty="0" smtClean="0"/>
              <a:t>Baby shark new version: </a:t>
            </a:r>
            <a:r>
              <a:rPr lang="en-US" dirty="0" smtClean="0">
                <a:hlinkClick r:id="rId3"/>
              </a:rPr>
              <a:t>https://www.youtube.com/watch?v=3XWRT0JZd5k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warm –up: T 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ivides class into 4 groups: horse, bee, cow and rabbit.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4343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Has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Ss</a:t>
            </a:r>
            <a:r>
              <a:rPr lang="en-US" baseline="0" dirty="0" smtClean="0"/>
              <a:t> p</a:t>
            </a:r>
            <a:r>
              <a:rPr lang="en-US" dirty="0" smtClean="0"/>
              <a:t>ractice</a:t>
            </a:r>
            <a:r>
              <a:rPr lang="en-US" baseline="0" dirty="0" smtClean="0"/>
              <a:t> writing letter f in the air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Calls each team to practice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64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Turn</a:t>
            </a:r>
            <a:r>
              <a:rPr lang="en-US" baseline="0" dirty="0" smtClean="0"/>
              <a:t> right and write on the friend’s back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158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round</a:t>
            </a:r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 give commands: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Wrtie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Big F,  big F, small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After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1-2 minutes, 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raise the board 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 check with whole class</a:t>
            </a:r>
            <a:endParaRPr 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Correct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answer: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Big F,  big F, small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2578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round: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 r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eads aloud slowly the commands: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Write small f, big F, small f</a:t>
            </a:r>
            <a:endParaRPr 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Students will write on their own boards, then raise their board for teacher’s checking.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47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0393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Asks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Ss</a:t>
            </a:r>
            <a:r>
              <a:rPr lang="en-US" baseline="0" dirty="0" smtClean="0"/>
              <a:t> to open the book and trace letter </a:t>
            </a:r>
            <a:r>
              <a:rPr lang="en-US" baseline="0" dirty="0" err="1" smtClean="0"/>
              <a:t>Ff</a:t>
            </a:r>
            <a:r>
              <a:rPr lang="en-US" baseline="0" dirty="0" smtClean="0"/>
              <a:t> 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651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Review some words</a:t>
            </a:r>
            <a:r>
              <a:rPr lang="en-US" baseline="0" dirty="0" smtClean="0"/>
              <a:t> before doing part 2: </a:t>
            </a:r>
            <a:r>
              <a:rPr lang="en-US" b="1" baseline="0" dirty="0" smtClean="0"/>
              <a:t>fish, frog, cow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Play small game: Show half of the flashcard and ask </a:t>
            </a:r>
            <a:r>
              <a:rPr lang="en-US" baseline="0" dirty="0" err="1" smtClean="0"/>
              <a:t>Ss</a:t>
            </a:r>
            <a:r>
              <a:rPr lang="en-US" baseline="0" dirty="0" smtClean="0"/>
              <a:t> if they know what the animal it is.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Check the answer by clicking to reveal the other half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 has </a:t>
            </a:r>
            <a:r>
              <a:rPr lang="en-US" baseline="0" dirty="0" err="1" smtClean="0"/>
              <a:t>Ss</a:t>
            </a:r>
            <a:r>
              <a:rPr lang="en-US" baseline="0" dirty="0" smtClean="0"/>
              <a:t> read the words twice.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1049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T asks </a:t>
            </a:r>
            <a:r>
              <a:rPr lang="en-US" baseline="0" dirty="0" err="1" smtClean="0"/>
              <a:t>Ss</a:t>
            </a:r>
            <a:r>
              <a:rPr lang="en-US" baseline="0" dirty="0" smtClean="0"/>
              <a:t> to open the book p28.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Instructs </a:t>
            </a:r>
            <a:r>
              <a:rPr lang="en-US" baseline="0" dirty="0" err="1" smtClean="0"/>
              <a:t>Ss</a:t>
            </a:r>
            <a:r>
              <a:rPr lang="en-US" baseline="0" dirty="0" smtClean="0"/>
              <a:t> to do the task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Reminds </a:t>
            </a:r>
            <a:r>
              <a:rPr lang="en-US" baseline="0" dirty="0" err="1" smtClean="0"/>
              <a:t>Ss</a:t>
            </a:r>
            <a:r>
              <a:rPr lang="en-US" baseline="0" dirty="0" smtClean="0"/>
              <a:t> to use the structure “ I see….”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 can do an example with the picture “cow” by clicking to the cow in the picture -&gt; The sentence will show up.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 has </a:t>
            </a:r>
            <a:r>
              <a:rPr lang="en-US" baseline="0" dirty="0" err="1" smtClean="0"/>
              <a:t>Ss</a:t>
            </a:r>
            <a:r>
              <a:rPr lang="en-US" baseline="0" dirty="0" smtClean="0"/>
              <a:t> read point to the cow in their book and repeat the sentence.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 click to the cow again to hide the sentence.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** With the frog and fish picture, T repeat the process.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6489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Give hat of animals for 3 players.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stands behind players and act out a word.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Whole class say : I see ....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players look and say .: A .... can ...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faster will be the winner.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535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025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</a:t>
            </a:r>
            <a:r>
              <a:rPr lang="en-US" baseline="0" dirty="0" smtClean="0"/>
              <a:t> asks </a:t>
            </a:r>
            <a:r>
              <a:rPr lang="en-US" baseline="0" dirty="0" err="1" smtClean="0"/>
              <a:t>Ss</a:t>
            </a:r>
            <a:r>
              <a:rPr lang="en-US" baseline="0" dirty="0" smtClean="0"/>
              <a:t> “ Where your finger?” </a:t>
            </a:r>
          </a:p>
          <a:p>
            <a:r>
              <a:rPr lang="en-US" baseline="0" dirty="0" smtClean="0"/>
              <a:t>- </a:t>
            </a:r>
            <a:r>
              <a:rPr lang="en-US" baseline="0" dirty="0" err="1" smtClean="0"/>
              <a:t>Intructs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Ss</a:t>
            </a:r>
            <a:r>
              <a:rPr lang="en-US" baseline="0" dirty="0" smtClean="0"/>
              <a:t> to raise index finger and response “ Here </a:t>
            </a:r>
            <a:r>
              <a:rPr lang="en-US" baseline="0" dirty="0" err="1" smtClean="0"/>
              <a:t>here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here</a:t>
            </a:r>
            <a:r>
              <a:rPr lang="en-US" baseline="0" dirty="0" smtClean="0"/>
              <a:t>”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3492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9965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0162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T asks </a:t>
            </a:r>
            <a:r>
              <a:rPr lang="en-US" baseline="0" dirty="0" err="1" smtClean="0"/>
              <a:t>Ss</a:t>
            </a:r>
            <a:r>
              <a:rPr lang="en-US" baseline="0" dirty="0" smtClean="0"/>
              <a:t> to open the book p28.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Instructs </a:t>
            </a:r>
            <a:r>
              <a:rPr lang="en-US" baseline="0" dirty="0" err="1" smtClean="0"/>
              <a:t>Ss</a:t>
            </a:r>
            <a:r>
              <a:rPr lang="en-US" baseline="0" dirty="0" smtClean="0"/>
              <a:t> to do the task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Reminds </a:t>
            </a:r>
            <a:r>
              <a:rPr lang="en-US" baseline="0" dirty="0" err="1" smtClean="0"/>
              <a:t>Ss</a:t>
            </a:r>
            <a:r>
              <a:rPr lang="en-US" baseline="0" dirty="0" smtClean="0"/>
              <a:t> to use the structure “ I see….”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 can do an example with the picture “cow” by clicking to the cow in the picture -&gt; The sentence will show up.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 has </a:t>
            </a:r>
            <a:r>
              <a:rPr lang="en-US" baseline="0" dirty="0" err="1" smtClean="0"/>
              <a:t>Ss</a:t>
            </a:r>
            <a:r>
              <a:rPr lang="en-US" baseline="0" dirty="0" smtClean="0"/>
              <a:t> read point to the cow in their book and repeat the sentence.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 click to the cow again to hide the sentence.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** With the frog and fish picture, T repeat the process.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358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49E964E1-94C8-49B7-955C-B4608F72BC1A}" type="slidenum">
              <a:rPr lang="en-US" altLang="en-US" smtClean="0"/>
              <a:pPr/>
              <a:t>25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41903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80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</a:t>
            </a:r>
            <a:r>
              <a:rPr lang="en-US" baseline="0" dirty="0" smtClean="0"/>
              <a:t> to write big F?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920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Has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Ss</a:t>
            </a:r>
            <a:r>
              <a:rPr lang="en-US" baseline="0" dirty="0" smtClean="0"/>
              <a:t> p</a:t>
            </a:r>
            <a:r>
              <a:rPr lang="en-US" dirty="0" smtClean="0"/>
              <a:t>ractice</a:t>
            </a:r>
            <a:r>
              <a:rPr lang="en-US" baseline="0" dirty="0" smtClean="0"/>
              <a:t> writing letter F in the air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Calls each team to practice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911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Has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Ss</a:t>
            </a:r>
            <a:r>
              <a:rPr lang="en-US" baseline="0" dirty="0" smtClean="0"/>
              <a:t> p</a:t>
            </a:r>
            <a:r>
              <a:rPr lang="en-US" dirty="0" smtClean="0"/>
              <a:t>ractice</a:t>
            </a:r>
            <a:r>
              <a:rPr lang="en-US" baseline="0" dirty="0" smtClean="0"/>
              <a:t> writing letter F in the palm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Calls each team to practice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41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Turn</a:t>
            </a:r>
            <a:r>
              <a:rPr lang="en-US" baseline="0" dirty="0" smtClean="0"/>
              <a:t> left and write on the friend’s back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35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to take out their own boards and chalks.</a:t>
            </a:r>
          </a:p>
          <a:p>
            <a:pPr marL="17145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will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give some commands along with writing on the board, for example: “ Write big F, write small f”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 Students will write on their own boards, then raise their board for teacher’s checking.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29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</a:t>
            </a:r>
            <a:r>
              <a:rPr lang="en-US" baseline="0" dirty="0" smtClean="0"/>
              <a:t> to write small F?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290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413511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368450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08/04/2020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21.tmp"/><Relationship Id="rId5" Type="http://schemas.microsoft.com/office/2007/relationships/hdphoto" Target="../media/hdphoto9.wdp"/><Relationship Id="rId10" Type="http://schemas.openxmlformats.org/officeDocument/2006/relationships/image" Target="../media/image14.tmp"/><Relationship Id="rId4" Type="http://schemas.openxmlformats.org/officeDocument/2006/relationships/image" Target="../media/image20.png"/><Relationship Id="rId9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1.tm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.jpeg"/><Relationship Id="rId3" Type="http://schemas.openxmlformats.org/officeDocument/2006/relationships/audio" Target="../media/audio1.wav"/><Relationship Id="rId7" Type="http://schemas.microsoft.com/office/2007/relationships/hdphoto" Target="../media/hdphoto7.wdp"/><Relationship Id="rId12" Type="http://schemas.openxmlformats.org/officeDocument/2006/relationships/image" Target="../media/image21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microsoft.com/office/2007/relationships/hdphoto" Target="../media/hdphoto6.wdp"/><Relationship Id="rId5" Type="http://schemas.microsoft.com/office/2007/relationships/hdphoto" Target="../media/hdphoto5.wdp"/><Relationship Id="rId10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microsoft.com/office/2007/relationships/hdphoto" Target="../media/hdphoto6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4.jpeg"/><Relationship Id="rId5" Type="http://schemas.microsoft.com/office/2007/relationships/hdphoto" Target="../media/hdphoto5.wdp"/><Relationship Id="rId10" Type="http://schemas.openxmlformats.org/officeDocument/2006/relationships/image" Target="../media/image21.tmp"/><Relationship Id="rId4" Type="http://schemas.openxmlformats.org/officeDocument/2006/relationships/image" Target="../media/image15.png"/><Relationship Id="rId9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microsoft.com/office/2007/relationships/hdphoto" Target="../media/hdphoto9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microsoft.com/office/2007/relationships/hdphoto" Target="../media/hdphoto9.wdp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13" Type="http://schemas.openxmlformats.org/officeDocument/2006/relationships/image" Target="../media/image4.jpeg"/><Relationship Id="rId3" Type="http://schemas.microsoft.com/office/2007/relationships/media" Target="../media/media3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6.jpeg"/><Relationship Id="rId2" Type="http://schemas.openxmlformats.org/officeDocument/2006/relationships/audio" Target="../media/media2.mp3"/><Relationship Id="rId16" Type="http://schemas.openxmlformats.org/officeDocument/2006/relationships/image" Target="../media/image29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5.jpeg"/><Relationship Id="rId5" Type="http://schemas.microsoft.com/office/2007/relationships/media" Target="../media/media4.mp3"/><Relationship Id="rId15" Type="http://schemas.openxmlformats.org/officeDocument/2006/relationships/image" Target="../media/image28.png"/><Relationship Id="rId10" Type="http://schemas.openxmlformats.org/officeDocument/2006/relationships/image" Target="../media/image24.jpeg"/><Relationship Id="rId4" Type="http://schemas.openxmlformats.org/officeDocument/2006/relationships/audio" Target="../media/media3.mp3"/><Relationship Id="rId9" Type="http://schemas.openxmlformats.org/officeDocument/2006/relationships/audio" Target="../media/audio1.wav"/><Relationship Id="rId1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microsoft.com/office/2007/relationships/hdphoto" Target="../media/hdphoto12.wdp"/><Relationship Id="rId12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microsoft.com/office/2007/relationships/hdphoto" Target="../media/hdphoto15.wdp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5" Type="http://schemas.openxmlformats.org/officeDocument/2006/relationships/image" Target="../media/image36.pn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5" Type="http://schemas.openxmlformats.org/officeDocument/2006/relationships/image" Target="../media/image36.pn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microsoft.com/office/2007/relationships/hdphoto" Target="../media/hdphoto13.wdp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microsoft.com/office/2007/relationships/hdphoto" Target="../media/hdphoto3.wdp"/><Relationship Id="rId5" Type="http://schemas.microsoft.com/office/2007/relationships/hdphoto" Target="../media/hdphoto17.wdp"/><Relationship Id="rId10" Type="http://schemas.openxmlformats.org/officeDocument/2006/relationships/image" Target="../media/image12.png"/><Relationship Id="rId4" Type="http://schemas.openxmlformats.org/officeDocument/2006/relationships/image" Target="../media/image39.png"/><Relationship Id="rId9" Type="http://schemas.microsoft.com/office/2007/relationships/hdphoto" Target="../media/hdphoto14.wdp"/><Relationship Id="rId1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hyperlink" Target="mailto:phonics.hcm@vpbox.edu.vn" TargetMode="External"/><Relationship Id="rId5" Type="http://schemas.openxmlformats.org/officeDocument/2006/relationships/hyperlink" Target="mailto:phonics.hanoi@vpbox.edu.vn" TargetMode="Externa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tm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s://www.youtube.com/watch?v=3XWRT0JZd5k" TargetMode="External"/><Relationship Id="rId11" Type="http://schemas.openxmlformats.org/officeDocument/2006/relationships/image" Target="../media/image4.jpeg"/><Relationship Id="rId5" Type="http://schemas.openxmlformats.org/officeDocument/2006/relationships/audio" Target="../media/audio1.wav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4.jpeg"/><Relationship Id="rId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4.tm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mp"/><Relationship Id="rId13" Type="http://schemas.openxmlformats.org/officeDocument/2006/relationships/image" Target="../media/image4.jpeg"/><Relationship Id="rId3" Type="http://schemas.openxmlformats.org/officeDocument/2006/relationships/audio" Target="../media/audio1.wav"/><Relationship Id="rId7" Type="http://schemas.microsoft.com/office/2007/relationships/hdphoto" Target="../media/hdphoto6.wdp"/><Relationship Id="rId12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8.png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15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openxmlformats.org/officeDocument/2006/relationships/image" Target="../media/image4.jpeg"/><Relationship Id="rId4" Type="http://schemas.openxmlformats.org/officeDocument/2006/relationships/image" Target="../media/image18.jpeg"/><Relationship Id="rId9" Type="http://schemas.openxmlformats.org/officeDocument/2006/relationships/image" Target="../media/image14.tm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microsoft.com/office/2007/relationships/hdphoto" Target="../media/hdphoto6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4.jpeg"/><Relationship Id="rId5" Type="http://schemas.microsoft.com/office/2007/relationships/hdphoto" Target="../media/hdphoto5.wdp"/><Relationship Id="rId10" Type="http://schemas.openxmlformats.org/officeDocument/2006/relationships/image" Target="../media/image14.tmp"/><Relationship Id="rId4" Type="http://schemas.openxmlformats.org/officeDocument/2006/relationships/image" Target="../media/image15.png"/><Relationship Id="rId9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542738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21709" y="100008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6: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02738" y="108938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</a:t>
            </a:r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1242" y="1066800"/>
            <a:ext cx="50840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Trace the letters.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01680" y="2735728"/>
            <a:ext cx="3845851" cy="2222126"/>
            <a:chOff x="899826" y="3264088"/>
            <a:chExt cx="3810000" cy="2330623"/>
          </a:xfrm>
        </p:grpSpPr>
        <p:pic>
          <p:nvPicPr>
            <p:cNvPr id="3074" name="Picture 2" descr="Blackboard Slate , small blackboard transparent background PNG ...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00" t="26367" r="25000" b="26306"/>
            <a:stretch/>
          </p:blipFill>
          <p:spPr bwMode="auto">
            <a:xfrm>
              <a:off x="899826" y="3264088"/>
              <a:ext cx="3810000" cy="2330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229895" y="3449619"/>
              <a:ext cx="1892780" cy="1839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Let’s write  </a:t>
              </a:r>
              <a:endParaRPr lang="en-US" sz="54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028" name="Picture 4" descr="Index finger Index Point , hand transparent background PNG clipart ...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937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52930">
              <a:off x="2976869" y="3854150"/>
              <a:ext cx="1370049" cy="1277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4" descr="Index finger Index Point , hand transparent background PNG clipart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3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9500">
            <a:off x="13273209" y="11052567"/>
            <a:ext cx="221639" cy="28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7" t="26137" r="29167" b="6247"/>
          <a:stretch/>
        </p:blipFill>
        <p:spPr>
          <a:xfrm>
            <a:off x="4509308" y="2907175"/>
            <a:ext cx="2649598" cy="282155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4985514" y="3826527"/>
            <a:ext cx="0" cy="120015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5"/>
          <p:cNvSpPr txBox="1"/>
          <p:nvPr/>
        </p:nvSpPr>
        <p:spPr>
          <a:xfrm>
            <a:off x="4642614" y="4131327"/>
            <a:ext cx="266700" cy="390525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200" b="1" dirty="0">
                <a:effectLst/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endParaRPr lang="en-US" sz="1100" b="1" dirty="0">
              <a:effectLst/>
              <a:latin typeface="+mj-lt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439917" y="3139809"/>
            <a:ext cx="110353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582059" y="4178034"/>
            <a:ext cx="94297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742262" y="2712849"/>
            <a:ext cx="327334" cy="4546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b="1" dirty="0"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675535" y="3741948"/>
            <a:ext cx="301687" cy="454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b="1" dirty="0"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2" name="Picture 21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4" t="24613" r="26390" b="11244"/>
          <a:stretch/>
        </p:blipFill>
        <p:spPr>
          <a:xfrm>
            <a:off x="6845794" y="3256052"/>
            <a:ext cx="2286000" cy="2458948"/>
          </a:xfrm>
          <a:prstGeom prst="rect">
            <a:avLst/>
          </a:prstGeom>
        </p:spPr>
      </p:pic>
      <p:sp>
        <p:nvSpPr>
          <p:cNvPr id="23" name="Text Box 5"/>
          <p:cNvSpPr txBox="1"/>
          <p:nvPr/>
        </p:nvSpPr>
        <p:spPr>
          <a:xfrm>
            <a:off x="7512349" y="3108618"/>
            <a:ext cx="266700" cy="390525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200" b="1" dirty="0">
                <a:effectLst/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endParaRPr lang="en-US" sz="1100" b="1" dirty="0">
              <a:effectLst/>
              <a:latin typeface="+mj-lt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319437" y="3846791"/>
            <a:ext cx="327334" cy="4546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b="1" dirty="0"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7369013" y="4231544"/>
            <a:ext cx="87186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7255369" y="3474663"/>
            <a:ext cx="772109" cy="2088345"/>
            <a:chOff x="0" y="0"/>
            <a:chExt cx="704850" cy="2276475"/>
          </a:xfrm>
        </p:grpSpPr>
        <p:cxnSp>
          <p:nvCxnSpPr>
            <p:cNvPr id="27" name="Curved Connector 26"/>
            <p:cNvCxnSpPr/>
            <p:nvPr/>
          </p:nvCxnSpPr>
          <p:spPr>
            <a:xfrm flipH="1">
              <a:off x="19050" y="0"/>
              <a:ext cx="685800" cy="590550"/>
            </a:xfrm>
            <a:prstGeom prst="curvedConnector3">
              <a:avLst>
                <a:gd name="adj1" fmla="val 100223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>
              <a:off x="0" y="561975"/>
              <a:ext cx="19050" cy="17145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Picture 3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3890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3" name="chimes.wav"/>
          </p:stSnd>
        </p:sndAc>
      </p:transition>
    </mc:Choice>
    <mc:Fallback>
      <p:transition spd="slow"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4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/>
      <p:bldP spid="21" grpId="0"/>
      <p:bldP spid="23" grpId="0" animBg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21709" y="100008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6: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02738" y="108938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</a:t>
            </a:r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1242" y="1066800"/>
            <a:ext cx="50840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Trace the letters.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8625" y="1756201"/>
            <a:ext cx="604171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a. How to write </a:t>
            </a:r>
            <a:r>
              <a:rPr lang="en-US" sz="48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small</a:t>
            </a:r>
            <a:r>
              <a:rPr lang="en-US" sz="4800" b="1" cap="none" spc="0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F</a:t>
            </a:r>
            <a:endParaRPr lang="en-US" sz="4800" b="1" cap="none" spc="0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3" name="Picture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714063"/>
            <a:ext cx="5486400" cy="3833495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243463" y="3897217"/>
            <a:ext cx="733425" cy="2286000"/>
            <a:chOff x="0" y="0"/>
            <a:chExt cx="704850" cy="2276475"/>
          </a:xfrm>
        </p:grpSpPr>
        <p:cxnSp>
          <p:nvCxnSpPr>
            <p:cNvPr id="24" name="Curved Connector 23"/>
            <p:cNvCxnSpPr/>
            <p:nvPr/>
          </p:nvCxnSpPr>
          <p:spPr>
            <a:xfrm flipH="1">
              <a:off x="19050" y="0"/>
              <a:ext cx="685800" cy="590550"/>
            </a:xfrm>
            <a:prstGeom prst="curvedConnector3">
              <a:avLst>
                <a:gd name="adj1" fmla="val 100223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0" y="561975"/>
              <a:ext cx="19050" cy="17145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 Box 5"/>
          <p:cNvSpPr txBox="1"/>
          <p:nvPr/>
        </p:nvSpPr>
        <p:spPr>
          <a:xfrm>
            <a:off x="4486736" y="3463816"/>
            <a:ext cx="266700" cy="390525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200" b="1" dirty="0">
                <a:effectLst/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endParaRPr lang="en-US" sz="1100" b="1" dirty="0">
              <a:effectLst/>
              <a:latin typeface="+mj-lt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93824" y="4201989"/>
            <a:ext cx="327334" cy="4546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b="1" dirty="0"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343400" y="4586742"/>
            <a:ext cx="87186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170692"/>
      </p:ext>
    </p:extLst>
  </p:cSld>
  <p:clrMapOvr>
    <a:masterClrMapping/>
  </p:clrMapOvr>
  <p:transition spd="slow">
    <p:fad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6" grpId="1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21709" y="100008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6: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02738" y="108938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</a:t>
            </a:r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1242" y="1066800"/>
            <a:ext cx="50840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Trace the letters.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9" name="Picture 4" descr="Index finger Index Point , hand transparent background PNG clipart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9500">
            <a:off x="14220883" y="11343641"/>
            <a:ext cx="221639" cy="28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14433" y="3035504"/>
            <a:ext cx="4824102" cy="3147433"/>
            <a:chOff x="104838" y="2273505"/>
            <a:chExt cx="4824102" cy="3147433"/>
          </a:xfrm>
        </p:grpSpPr>
        <p:pic>
          <p:nvPicPr>
            <p:cNvPr id="2050" name="Picture 2" descr="Clouds Clipart For Kid Png - Cloud Clipart PNG Image | Transparent ...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729" b="94766" l="854" r="9902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838" y="2273505"/>
              <a:ext cx="4824102" cy="3147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Index finger Index Point , hand transparent background PNG clipart ...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937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59500">
              <a:off x="3312168" y="3591613"/>
              <a:ext cx="800765" cy="1088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1273170" y="3308612"/>
              <a:ext cx="252977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Let’s write in the air</a:t>
              </a:r>
              <a:endParaRPr lang="en-US" sz="32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 rot="21239560">
            <a:off x="6392425" y="1142360"/>
            <a:ext cx="2209708" cy="1678519"/>
            <a:chOff x="21336" y="2033592"/>
            <a:chExt cx="4550664" cy="4519608"/>
          </a:xfrm>
        </p:grpSpPr>
        <p:sp>
          <p:nvSpPr>
            <p:cNvPr id="25" name="Explosion 2 24"/>
            <p:cNvSpPr/>
            <p:nvPr/>
          </p:nvSpPr>
          <p:spPr>
            <a:xfrm rot="2462551">
              <a:off x="21336" y="2033592"/>
              <a:ext cx="4550664" cy="4519608"/>
            </a:xfrm>
            <a:prstGeom prst="irregularSeal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52416" y="3068432"/>
              <a:ext cx="2700472" cy="2045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Comic Sans MS" panose="030F0702030302020204" pitchFamily="66" charset="0"/>
                </a:rPr>
                <a:t>WHERE’S YOUR FINGER? </a:t>
              </a:r>
              <a:endParaRPr lang="en-US" sz="1400" dirty="0">
                <a:latin typeface="Comic Sans MS" panose="030F0702030302020204" pitchFamily="66" charset="0"/>
              </a:endParaRPr>
            </a:p>
          </p:txBody>
        </p:sp>
        <p:pic>
          <p:nvPicPr>
            <p:cNvPr id="27" name="Picture 4" descr="Index finger Index Point , hand transparent background PNG clipart ...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937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19940">
              <a:off x="2444318" y="3304982"/>
              <a:ext cx="1409348" cy="1655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Rectangle 27"/>
          <p:cNvSpPr/>
          <p:nvPr/>
        </p:nvSpPr>
        <p:spPr>
          <a:xfrm>
            <a:off x="511906" y="1756201"/>
            <a:ext cx="595515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a. How to write </a:t>
            </a:r>
            <a:r>
              <a:rPr lang="en-US" sz="48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small f</a:t>
            </a:r>
            <a:endParaRPr lang="en-US" sz="4800" b="1" cap="none" spc="0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2" name="Picture 21"/>
          <p:cNvPicPr/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4" t="24613" r="26390" b="5816"/>
          <a:stretch/>
        </p:blipFill>
        <p:spPr>
          <a:xfrm>
            <a:off x="5898613" y="3199478"/>
            <a:ext cx="2286000" cy="2667000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6321895" y="3485445"/>
            <a:ext cx="733425" cy="2286000"/>
            <a:chOff x="0" y="0"/>
            <a:chExt cx="704850" cy="2276475"/>
          </a:xfrm>
        </p:grpSpPr>
        <p:cxnSp>
          <p:nvCxnSpPr>
            <p:cNvPr id="37" name="Curved Connector 36"/>
            <p:cNvCxnSpPr/>
            <p:nvPr/>
          </p:nvCxnSpPr>
          <p:spPr>
            <a:xfrm flipH="1">
              <a:off x="19050" y="0"/>
              <a:ext cx="685800" cy="590550"/>
            </a:xfrm>
            <a:prstGeom prst="curvedConnector3">
              <a:avLst>
                <a:gd name="adj1" fmla="val 100223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H="1">
              <a:off x="0" y="561975"/>
              <a:ext cx="19050" cy="17145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 Box 5"/>
          <p:cNvSpPr txBox="1"/>
          <p:nvPr/>
        </p:nvSpPr>
        <p:spPr>
          <a:xfrm>
            <a:off x="6565168" y="3052044"/>
            <a:ext cx="266700" cy="390525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200" b="1" dirty="0">
                <a:effectLst/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endParaRPr lang="en-US" sz="1100" b="1" dirty="0">
              <a:effectLst/>
              <a:latin typeface="+mj-lt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372256" y="3790217"/>
            <a:ext cx="327334" cy="4546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b="1" dirty="0"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6421832" y="4174970"/>
            <a:ext cx="87186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3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780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3" name="chimes.wav"/>
          </p:stSnd>
        </p:sndAc>
      </p:transition>
    </mc:Choice>
    <mc:Fallback>
      <p:transition spd="slow"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21709" y="100008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2: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02738" y="108938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</a:t>
            </a:r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1242" y="1066800"/>
            <a:ext cx="50840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Trace the letters.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9" name="Picture 4" descr="Index finger Index Point , hand transparent background PNG clipart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9500">
            <a:off x="13505404" y="11106483"/>
            <a:ext cx="221639" cy="28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511905" y="1756201"/>
            <a:ext cx="595515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a. How to write small f</a:t>
            </a:r>
            <a:endParaRPr lang="en-US" sz="4800" b="1" cap="none" spc="0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34" name="Group 33"/>
          <p:cNvGrpSpPr/>
          <p:nvPr/>
        </p:nvGrpSpPr>
        <p:grpSpPr>
          <a:xfrm rot="21239560">
            <a:off x="6392425" y="1142360"/>
            <a:ext cx="2209708" cy="1678519"/>
            <a:chOff x="21336" y="2033592"/>
            <a:chExt cx="4550664" cy="4519608"/>
          </a:xfrm>
        </p:grpSpPr>
        <p:sp>
          <p:nvSpPr>
            <p:cNvPr id="35" name="Explosion 2 34"/>
            <p:cNvSpPr/>
            <p:nvPr/>
          </p:nvSpPr>
          <p:spPr>
            <a:xfrm rot="2462551">
              <a:off x="21336" y="2033592"/>
              <a:ext cx="4550664" cy="4519608"/>
            </a:xfrm>
            <a:prstGeom prst="irregularSeal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52416" y="3068432"/>
              <a:ext cx="2700472" cy="2045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Comic Sans MS" panose="030F0702030302020204" pitchFamily="66" charset="0"/>
                </a:rPr>
                <a:t>WHERE’S YOUR FINGER? </a:t>
              </a:r>
              <a:endParaRPr lang="en-US" sz="1400" dirty="0">
                <a:latin typeface="Comic Sans MS" panose="030F0702030302020204" pitchFamily="66" charset="0"/>
              </a:endParaRPr>
            </a:p>
          </p:txBody>
        </p:sp>
        <p:pic>
          <p:nvPicPr>
            <p:cNvPr id="37" name="Picture 4" descr="Index finger Index Point , hand transparent background PNG clipart ...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937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19940">
              <a:off x="2444318" y="3304982"/>
              <a:ext cx="1409348" cy="1655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 flipH="1">
            <a:off x="389151" y="2809313"/>
            <a:ext cx="4284500" cy="4048687"/>
            <a:chOff x="10367" y="2820904"/>
            <a:chExt cx="4284500" cy="4048687"/>
          </a:xfrm>
        </p:grpSpPr>
        <p:pic>
          <p:nvPicPr>
            <p:cNvPr id="2052" name="Picture 4" descr="Back clipart body back, Back body back Transparent FREE for ...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12000" r="99000">
                          <a14:foregroundMark x1="21333" y1="43333" x2="21333" y2="43333"/>
                          <a14:foregroundMark x1="70000" y1="45000" x2="84667" y2="38667"/>
                          <a14:foregroundMark x1="24667" y1="46333" x2="24000" y2="48333"/>
                          <a14:backgroundMark x1="29333" y1="43000" x2="29333" y2="43000"/>
                          <a14:backgroundMark x1="22667" y1="44333" x2="30667" y2="45333"/>
                          <a14:backgroundMark x1="28000" y1="48000" x2="32000" y2="49333"/>
                          <a14:backgroundMark x1="21333" y1="24000" x2="24333" y2="23667"/>
                          <a14:backgroundMark x1="26333" y1="11667" x2="27000" y2="13333"/>
                          <a14:backgroundMark x1="61000" y1="11333" x2="64667" y2="12000"/>
                          <a14:backgroundMark x1="55667" y1="36333" x2="55667" y2="39000"/>
                          <a14:backgroundMark x1="24000" y1="39667" x2="24000" y2="39667"/>
                          <a14:backgroundMark x1="25667" y1="40667" x2="31333" y2="41667"/>
                          <a14:backgroundMark x1="32000" y1="42000" x2="30667" y2="45000"/>
                          <a14:backgroundMark x1="17667" y1="42333" x2="15667" y2="48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91"/>
            <a:stretch/>
          </p:blipFill>
          <p:spPr bwMode="auto">
            <a:xfrm>
              <a:off x="10367" y="3015192"/>
              <a:ext cx="3338285" cy="3854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 rot="1098184">
              <a:off x="2080325" y="2820904"/>
              <a:ext cx="221454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7030A0"/>
                  </a:solidFill>
                  <a:latin typeface="Comic Sans MS" panose="030F0702030302020204" pitchFamily="66" charset="0"/>
                </a:rPr>
                <a:t>Let’s turn right and write</a:t>
              </a:r>
              <a:endParaRPr lang="en-US" sz="3200" dirty="0">
                <a:solidFill>
                  <a:srgbClr val="7030A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21" name="Picture 20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4" t="24613" r="26390" b="5816"/>
          <a:stretch/>
        </p:blipFill>
        <p:spPr>
          <a:xfrm>
            <a:off x="5810319" y="3188613"/>
            <a:ext cx="2286000" cy="266700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6233601" y="3474580"/>
            <a:ext cx="733425" cy="2286000"/>
            <a:chOff x="0" y="0"/>
            <a:chExt cx="704850" cy="2276475"/>
          </a:xfrm>
        </p:grpSpPr>
        <p:cxnSp>
          <p:nvCxnSpPr>
            <p:cNvPr id="27" name="Curved Connector 26"/>
            <p:cNvCxnSpPr/>
            <p:nvPr/>
          </p:nvCxnSpPr>
          <p:spPr>
            <a:xfrm flipH="1">
              <a:off x="19050" y="0"/>
              <a:ext cx="685800" cy="590550"/>
            </a:xfrm>
            <a:prstGeom prst="curvedConnector3">
              <a:avLst>
                <a:gd name="adj1" fmla="val 100223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>
              <a:off x="0" y="561975"/>
              <a:ext cx="19050" cy="17145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 Box 5"/>
          <p:cNvSpPr txBox="1"/>
          <p:nvPr/>
        </p:nvSpPr>
        <p:spPr>
          <a:xfrm>
            <a:off x="6476874" y="3041179"/>
            <a:ext cx="266700" cy="390525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200" b="1" dirty="0">
                <a:effectLst/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endParaRPr lang="en-US" sz="1100" b="1" dirty="0">
              <a:effectLst/>
              <a:latin typeface="+mj-lt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283962" y="3779352"/>
            <a:ext cx="327334" cy="4546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b="1" dirty="0"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6333538" y="4164105"/>
            <a:ext cx="87186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3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2638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3" name="chimes.wav"/>
          </p:stSnd>
        </p:sndAc>
      </p:transition>
    </mc:Choice>
    <mc:Fallback>
      <p:transition spd="slow"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21709" y="100008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6: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02738" y="108938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</a:t>
            </a:r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1242" y="1066800"/>
            <a:ext cx="50840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Trace the letters.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4" name="Picture 2" descr="Blackboard Slate , small blackboard transparent background PNG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6367" r="25000" b="26306"/>
          <a:stretch/>
        </p:blipFill>
        <p:spPr bwMode="auto">
          <a:xfrm>
            <a:off x="685800" y="2005612"/>
            <a:ext cx="8001000" cy="462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19200" y="1752600"/>
            <a:ext cx="1750800" cy="33855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0" dirty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endParaRPr lang="en-US" sz="200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786638" y="1752600"/>
            <a:ext cx="1750800" cy="33855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0" dirty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endParaRPr lang="en-US" sz="200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373126" y="1771650"/>
            <a:ext cx="898003" cy="32194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0" dirty="0" smtClean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endParaRPr lang="en-US" sz="200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990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3" name="chimes.wav"/>
          </p:stSnd>
        </p:sndAc>
      </p:transition>
    </mc:Choice>
    <mc:Fallback>
      <p:transition spd="slow"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21709" y="100008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6: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02738" y="108938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</a:t>
            </a:r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1242" y="1066800"/>
            <a:ext cx="50840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Trace the letters.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4" name="Picture 2" descr="Blackboard Slate , small blackboard transparent background PNG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6367" r="25000" b="26306"/>
          <a:stretch/>
        </p:blipFill>
        <p:spPr bwMode="auto">
          <a:xfrm>
            <a:off x="685800" y="2005612"/>
            <a:ext cx="8001000" cy="462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19200" y="1752600"/>
            <a:ext cx="1750800" cy="33855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0" dirty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endParaRPr lang="en-US" sz="200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786638" y="1752600"/>
            <a:ext cx="1750800" cy="33855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0" dirty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endParaRPr lang="en-US" sz="200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373126" y="1771650"/>
            <a:ext cx="898003" cy="32194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0" dirty="0" smtClean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endParaRPr lang="en-US" sz="200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72707" y="3962400"/>
            <a:ext cx="898003" cy="32194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0" dirty="0" smtClean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endParaRPr lang="en-US" sz="200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810900" y="3962400"/>
            <a:ext cx="1750800" cy="33855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0" dirty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endParaRPr lang="en-US" sz="200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397388" y="3962399"/>
            <a:ext cx="898003" cy="32194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0" dirty="0" smtClean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endParaRPr lang="en-US" sz="200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2474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3" name="chimes.wav"/>
          </p:stSnd>
        </p:sndAc>
      </p:transition>
    </mc:Choice>
    <mc:Fallback>
      <p:transition spd="slow"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3400" y="533400"/>
            <a:ext cx="8400177" cy="5310923"/>
            <a:chOff x="614894" y="1482298"/>
            <a:chExt cx="8400177" cy="5310923"/>
          </a:xfrm>
        </p:grpSpPr>
        <p:pic>
          <p:nvPicPr>
            <p:cNvPr id="3074" name="Picture 2" descr="Blackboard Slate , small blackboard transparent background PNG ...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00" t="26367" r="25000" b="26306"/>
            <a:stretch/>
          </p:blipFill>
          <p:spPr bwMode="auto">
            <a:xfrm>
              <a:off x="614894" y="2855261"/>
              <a:ext cx="8148106" cy="3651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Group 11"/>
            <p:cNvGrpSpPr/>
            <p:nvPr/>
          </p:nvGrpSpPr>
          <p:grpSpPr>
            <a:xfrm>
              <a:off x="936738" y="1482298"/>
              <a:ext cx="8078333" cy="5310923"/>
              <a:chOff x="100860" y="762000"/>
              <a:chExt cx="9797127" cy="6589479"/>
            </a:xfrm>
          </p:grpSpPr>
          <p:sp>
            <p:nvSpPr>
              <p:cNvPr id="14" name="Cloud 13"/>
              <p:cNvSpPr/>
              <p:nvPr/>
            </p:nvSpPr>
            <p:spPr>
              <a:xfrm rot="199853">
                <a:off x="100860" y="2109799"/>
                <a:ext cx="9797127" cy="5241680"/>
              </a:xfrm>
              <a:prstGeom prst="cloud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 dirty="0" smtClean="0">
                    <a:solidFill>
                      <a:srgbClr val="92D050"/>
                    </a:solidFill>
                    <a:latin typeface="Comic Sans MS" panose="030F0702030302020204" pitchFamily="66" charset="0"/>
                  </a:rPr>
                  <a:t>Well done</a:t>
                </a:r>
                <a:endParaRPr lang="en-US" sz="8800" b="1" dirty="0">
                  <a:solidFill>
                    <a:srgbClr val="92D050"/>
                  </a:solidFill>
                  <a:latin typeface="Comic Sans MS" panose="030F0702030302020204" pitchFamily="66" charset="0"/>
                </a:endParaRPr>
              </a:p>
            </p:txBody>
          </p:sp>
          <p:pic>
            <p:nvPicPr>
              <p:cNvPr id="13" name="Picture 2" descr="7 Key Steps to Raising Inclusive Kids - Adoption Information Services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2639" b="86343" l="0" r="99020">
                            <a14:foregroundMark x1="9804" y1="62269" x2="82680" y2="61111"/>
                            <a14:foregroundMark x1="29412" y1="72917" x2="80719" y2="68056"/>
                            <a14:foregroundMark x1="11438" y1="54398" x2="72059" y2="51157"/>
                            <a14:foregroundMark x1="28595" y1="45602" x2="45425" y2="54630"/>
                            <a14:foregroundMark x1="72712" y1="50463" x2="89542" y2="52315"/>
                            <a14:foregroundMark x1="29739" y1="67824" x2="57516" y2="67130"/>
                            <a14:foregroundMark x1="16667" y1="68981" x2="41176" y2="82639"/>
                            <a14:foregroundMark x1="44608" y1="78935" x2="86928" y2="74769"/>
                            <a14:foregroundMark x1="71895" y1="82407" x2="81209" y2="79861"/>
                            <a14:foregroundMark x1="12582" y1="70602" x2="11438" y2="83796"/>
                            <a14:foregroundMark x1="4412" y1="65972" x2="10458" y2="63657"/>
                            <a14:foregroundMark x1="3105" y1="63657" x2="4902" y2="70602"/>
                            <a14:foregroundMark x1="2124" y1="64352" x2="9641" y2="52083"/>
                            <a14:foregroundMark x1="81209" y1="49074" x2="97222" y2="49074"/>
                            <a14:foregroundMark x1="91503" y1="48148" x2="97876" y2="55324"/>
                            <a14:foregroundMark x1="42157" y1="79630" x2="45261" y2="75000"/>
                            <a14:foregroundMark x1="23856" y1="72454" x2="38562" y2="8356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377" b="12757"/>
              <a:stretch/>
            </p:blipFill>
            <p:spPr bwMode="auto">
              <a:xfrm>
                <a:off x="1695450" y="762000"/>
                <a:ext cx="5905500" cy="2362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7" name="Picture 3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628904"/>
      </p:ext>
    </p:extLst>
  </p:cSld>
  <p:clrMapOvr>
    <a:masterClrMapping/>
  </p:clrMapOvr>
  <p:transition spd="slow">
    <p:fad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21709" y="100008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6: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02738" y="108938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</a:t>
            </a:r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939935"/>
            <a:ext cx="65635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Trace the letters. (p28)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" t="14445" r="4422" b="45556"/>
          <a:stretch/>
        </p:blipFill>
        <p:spPr>
          <a:xfrm>
            <a:off x="685800" y="1762002"/>
            <a:ext cx="8299548" cy="5151444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874906" y="1809750"/>
            <a:ext cx="654346" cy="2068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0" dirty="0" smtClean="0">
                <a:solidFill>
                  <a:srgbClr val="FF0000"/>
                </a:solidFill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endParaRPr lang="en-US" sz="12000" dirty="0">
              <a:solidFill>
                <a:srgbClr val="FF0000"/>
              </a:solidFill>
              <a:effectLst/>
              <a:latin typeface="+mj-lt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606957" y="3365209"/>
            <a:ext cx="654346" cy="2068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0" dirty="0" smtClean="0">
                <a:solidFill>
                  <a:srgbClr val="FF0000"/>
                </a:solidFill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endParaRPr lang="en-US" sz="12000" dirty="0">
              <a:solidFill>
                <a:srgbClr val="FF0000"/>
              </a:solidFill>
              <a:effectLst/>
              <a:latin typeface="+mj-lt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690805" y="3365209"/>
            <a:ext cx="654346" cy="2068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0" dirty="0" smtClean="0">
                <a:solidFill>
                  <a:srgbClr val="FF0000"/>
                </a:solidFill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endParaRPr lang="en-US" sz="12000" dirty="0">
              <a:solidFill>
                <a:srgbClr val="FF0000"/>
              </a:solidFill>
              <a:effectLst/>
              <a:latin typeface="+mj-lt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587907" y="4904041"/>
            <a:ext cx="654346" cy="2068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0" dirty="0" smtClean="0">
                <a:solidFill>
                  <a:srgbClr val="FF0000"/>
                </a:solidFill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endParaRPr lang="en-US" sz="12000" dirty="0">
              <a:solidFill>
                <a:srgbClr val="FF0000"/>
              </a:solidFill>
              <a:effectLst/>
              <a:latin typeface="+mj-lt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712238" y="4912232"/>
            <a:ext cx="654346" cy="2068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0" dirty="0" smtClean="0">
                <a:solidFill>
                  <a:srgbClr val="FF0000"/>
                </a:solidFill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endParaRPr lang="en-US" sz="12000" dirty="0">
              <a:solidFill>
                <a:srgbClr val="FF0000"/>
              </a:solidFill>
              <a:effectLst/>
              <a:latin typeface="+mj-lt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591438" y="1562759"/>
            <a:ext cx="1281120" cy="23975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endParaRPr lang="en-US" sz="14000" dirty="0">
              <a:solidFill>
                <a:srgbClr val="FF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334982" y="3112089"/>
            <a:ext cx="1281120" cy="23975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endParaRPr lang="en-US" sz="14000" dirty="0">
              <a:solidFill>
                <a:srgbClr val="FF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317129" y="4659594"/>
            <a:ext cx="1281120" cy="23975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endParaRPr lang="en-US" sz="14000" dirty="0">
              <a:solidFill>
                <a:srgbClr val="FF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7488097"/>
      </p:ext>
    </p:extLst>
  </p:cSld>
  <p:clrMapOvr>
    <a:masterClrMapping/>
  </p:clrMapOvr>
  <p:transition spd="slow">
    <p:fad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21709" y="100008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6: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02738" y="108938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</a:t>
            </a:r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3142" y="742950"/>
            <a:ext cx="50840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Trace the letters.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3475" y="1404942"/>
            <a:ext cx="433945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Point and say.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7" y="2188910"/>
            <a:ext cx="3176173" cy="22386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803" y="4424481"/>
            <a:ext cx="3452590" cy="24335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251" y="2188910"/>
            <a:ext cx="3171749" cy="223557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944076" y="3128477"/>
            <a:ext cx="2559888" cy="1043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031362" y="5673456"/>
            <a:ext cx="2912713" cy="939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721709" y="2488469"/>
            <a:ext cx="1309653" cy="1726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fis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302945" y="4724400"/>
            <a:ext cx="609600" cy="609600"/>
          </a:xfrm>
          <a:prstGeom prst="rect">
            <a:avLst/>
          </a:prstGeom>
        </p:spPr>
      </p:pic>
      <p:pic>
        <p:nvPicPr>
          <p:cNvPr id="7" name="fro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888821" y="2362200"/>
            <a:ext cx="609600" cy="609600"/>
          </a:xfrm>
          <a:prstGeom prst="rect">
            <a:avLst/>
          </a:prstGeom>
        </p:spPr>
      </p:pic>
      <p:pic>
        <p:nvPicPr>
          <p:cNvPr id="12" name="cow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425003" y="2362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917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9" name="chimes.wav"/>
          </p:stSnd>
        </p:sndAc>
      </p:transition>
    </mc:Choice>
    <mc:Fallback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9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9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3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9" grpId="0"/>
      <p:bldP spid="10" grpId="2" animBg="1"/>
      <p:bldP spid="30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21709" y="100008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6: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02738" y="108938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</a:t>
            </a:r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3142" y="742950"/>
            <a:ext cx="50840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Trace the letters.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3475" y="1404942"/>
            <a:ext cx="433945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Point and say.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237" b="99758" l="86" r="100000">
                        <a14:foregroundMark x1="30368" y1="62795" x2="47476" y2="62613"/>
                        <a14:foregroundMark x1="59538" y1="74350" x2="61677" y2="81367"/>
                        <a14:foregroundMark x1="57998" y1="75076" x2="61848" y2="80157"/>
                        <a14:foregroundMark x1="77673" y1="56261" x2="78785" y2="56564"/>
                        <a14:foregroundMark x1="82293" y1="54265" x2="84175" y2="54265"/>
                        <a14:foregroundMark x1="86655" y1="54507" x2="85885" y2="54688"/>
                        <a14:foregroundMark x1="92216" y1="57108" x2="90505" y2="58197"/>
                        <a14:foregroundMark x1="85115" y1="57471" x2="85458" y2="58016"/>
                        <a14:foregroundMark x1="86997" y1="56987" x2="87425" y2="56987"/>
                        <a14:foregroundMark x1="60308" y1="57653" x2="61249" y2="58439"/>
                        <a14:foregroundMark x1="65269" y1="56987" x2="64500" y2="58197"/>
                        <a14:foregroundMark x1="91446" y1="54144" x2="91788" y2="54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222"/>
          <a:stretch/>
        </p:blipFill>
        <p:spPr>
          <a:xfrm>
            <a:off x="0" y="1390765"/>
            <a:ext cx="9144000" cy="5510334"/>
          </a:xfrm>
          <a:prstGeom prst="rect">
            <a:avLst/>
          </a:prstGeom>
        </p:spPr>
      </p:pic>
      <p:pic>
        <p:nvPicPr>
          <p:cNvPr id="17" name="Picture 2" descr="Hand Emoji Clipart Index Finger - Pointing Finger Emoji - Png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56408" flipV="1">
            <a:off x="6173532" y="1332926"/>
            <a:ext cx="1239867" cy="76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lowchart: Alternate Process 12"/>
          <p:cNvSpPr/>
          <p:nvPr/>
        </p:nvSpPr>
        <p:spPr>
          <a:xfrm>
            <a:off x="2066452" y="2333832"/>
            <a:ext cx="3116686" cy="705874"/>
          </a:xfrm>
          <a:prstGeom prst="flowChartAlternateProcess">
            <a:avLst/>
          </a:prstGeom>
          <a:solidFill>
            <a:schemeClr val="bg1"/>
          </a:solidFill>
          <a:ln w="190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I see </a:t>
            </a:r>
            <a:r>
              <a:rPr lang="en-US" sz="4400" u="sng" dirty="0" smtClean="0">
                <a:solidFill>
                  <a:srgbClr val="FF0000"/>
                </a:solidFill>
              </a:rPr>
              <a:t>a cow</a:t>
            </a:r>
            <a:r>
              <a:rPr lang="en-US" sz="4400" dirty="0" smtClean="0">
                <a:solidFill>
                  <a:srgbClr val="FF0000"/>
                </a:solidFill>
              </a:rPr>
              <a:t>.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0" name="Flowchart: Alternate Process 19"/>
          <p:cNvSpPr/>
          <p:nvPr/>
        </p:nvSpPr>
        <p:spPr>
          <a:xfrm>
            <a:off x="2060476" y="2333832"/>
            <a:ext cx="3116686" cy="705874"/>
          </a:xfrm>
          <a:prstGeom prst="flowChartAlternateProcess">
            <a:avLst/>
          </a:prstGeom>
          <a:solidFill>
            <a:schemeClr val="bg1"/>
          </a:solidFill>
          <a:ln w="190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I see </a:t>
            </a:r>
            <a:r>
              <a:rPr lang="en-US" sz="4400" u="sng" dirty="0" smtClean="0">
                <a:solidFill>
                  <a:srgbClr val="FF0000"/>
                </a:solidFill>
              </a:rPr>
              <a:t>a frog</a:t>
            </a:r>
            <a:r>
              <a:rPr lang="en-US" sz="4400" dirty="0" smtClean="0">
                <a:solidFill>
                  <a:srgbClr val="FF0000"/>
                </a:solidFill>
              </a:rPr>
              <a:t>.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496" y="3619240"/>
            <a:ext cx="2438400" cy="1494079"/>
          </a:xfrm>
          <a:prstGeom prst="rect">
            <a:avLst/>
          </a:prstGeom>
        </p:spPr>
      </p:pic>
      <p:pic>
        <p:nvPicPr>
          <p:cNvPr id="22" name="Picture 2" descr="Hand Emoji Clipart Index Finger - Pointing Finger Emoji - Png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95856" flipV="1">
            <a:off x="6082738" y="3456352"/>
            <a:ext cx="1239867" cy="76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lowchart: Alternate Process 22"/>
          <p:cNvSpPr/>
          <p:nvPr/>
        </p:nvSpPr>
        <p:spPr>
          <a:xfrm>
            <a:off x="2057533" y="2333832"/>
            <a:ext cx="3116686" cy="705874"/>
          </a:xfrm>
          <a:prstGeom prst="flowChartAlternateProcess">
            <a:avLst/>
          </a:prstGeom>
          <a:solidFill>
            <a:schemeClr val="bg1"/>
          </a:solidFill>
          <a:ln w="190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I see </a:t>
            </a:r>
            <a:r>
              <a:rPr lang="en-US" sz="4400" u="sng" dirty="0" smtClean="0">
                <a:solidFill>
                  <a:srgbClr val="FF0000"/>
                </a:solidFill>
              </a:rPr>
              <a:t>a fish</a:t>
            </a:r>
            <a:r>
              <a:rPr lang="en-US" sz="4400" dirty="0" smtClean="0">
                <a:solidFill>
                  <a:srgbClr val="FF0000"/>
                </a:solidFill>
              </a:rPr>
              <a:t>.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16" name="Picture 15" descr="Screen Clipping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138" b="88966" l="5809" r="89627">
                        <a14:backgroundMark x1="17427" y1="83448" x2="17427" y2="834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789" y="4903121"/>
            <a:ext cx="2345949" cy="1281605"/>
          </a:xfrm>
          <a:prstGeom prst="rect">
            <a:avLst/>
          </a:prstGeom>
        </p:spPr>
      </p:pic>
      <p:pic>
        <p:nvPicPr>
          <p:cNvPr id="26" name="Picture 2" descr="Hand Emoji Clipart Index Finger - Pointing Finger Emoji - Png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04144" flipH="1" flipV="1">
            <a:off x="1223699" y="4385237"/>
            <a:ext cx="1239867" cy="76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8" y="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6291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3" name="chimes.wav"/>
          </p:stSnd>
        </p:sndAc>
      </p:transition>
    </mc:Choice>
    <mc:Fallback>
      <p:transition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5" b="61983"/>
          <a:stretch>
            <a:fillRect/>
          </a:stretch>
        </p:blipFill>
        <p:spPr bwMode="auto">
          <a:xfrm>
            <a:off x="260320" y="2612570"/>
            <a:ext cx="8634184" cy="355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759817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490231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28600" y="609600"/>
            <a:ext cx="9494200" cy="6248400"/>
            <a:chOff x="-228600" y="609600"/>
            <a:chExt cx="9494200" cy="6248400"/>
          </a:xfrm>
        </p:grpSpPr>
        <p:pic>
          <p:nvPicPr>
            <p:cNvPr id="8194" name="Picture 2" descr="Изображение Детские картинки от пользователя Ольга Казакова на ...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743" b="95359" l="1872" r="9921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8600" y="609600"/>
              <a:ext cx="9494200" cy="624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828800" y="4724400"/>
              <a:ext cx="7086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>
                  <a:solidFill>
                    <a:srgbClr val="C00000"/>
                  </a:solidFill>
                  <a:latin typeface="Comic Sans MS" panose="030F0702030302020204" pitchFamily="66" charset="0"/>
                </a:rPr>
                <a:t>SAY IT RIGHT?</a:t>
              </a:r>
              <a:endParaRPr lang="en-US" sz="5400" b="1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5" name="Picture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03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3" name="chimes.wav"/>
          </p:stSnd>
        </p:sndAc>
      </p:transition>
    </mc:Choice>
    <mc:Fallback>
      <p:transition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1" y="895089"/>
            <a:ext cx="5105397" cy="359848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18382" y="-18809"/>
            <a:ext cx="3123532" cy="1976286"/>
            <a:chOff x="19050" y="-152400"/>
            <a:chExt cx="4337459" cy="2407169"/>
          </a:xfrm>
        </p:grpSpPr>
        <p:pic>
          <p:nvPicPr>
            <p:cNvPr id="8194" name="Picture 2" descr="Изображение Детские картинки от пользователя Ольга Казакова на ...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743" b="95359" l="1872" r="9921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" y="-152400"/>
              <a:ext cx="3657600" cy="240716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13308" y="1348396"/>
              <a:ext cx="4243201" cy="527152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C00000"/>
                  </a:solidFill>
                  <a:latin typeface="Comic Sans MS" panose="030F0702030302020204" pitchFamily="66" charset="0"/>
                </a:rPr>
                <a:t>SAY IT RIGHT?</a:t>
              </a:r>
              <a:endParaRPr lang="en-US" sz="1400" b="1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857500" y="4510394"/>
            <a:ext cx="3619500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I see </a:t>
            </a:r>
            <a:r>
              <a:rPr lang="en-US" sz="5400" u="sng" dirty="0" smtClean="0">
                <a:solidFill>
                  <a:srgbClr val="FF0000"/>
                </a:solidFill>
              </a:rPr>
              <a:t>a fish</a:t>
            </a:r>
            <a:r>
              <a:rPr lang="en-US" sz="5400" dirty="0" smtClean="0"/>
              <a:t>.</a:t>
            </a:r>
            <a:endParaRPr lang="en-US" sz="5400" dirty="0"/>
          </a:p>
        </p:txBody>
      </p:sp>
      <p:sp>
        <p:nvSpPr>
          <p:cNvPr id="9" name="TextBox 8"/>
          <p:cNvSpPr txBox="1"/>
          <p:nvPr/>
        </p:nvSpPr>
        <p:spPr>
          <a:xfrm>
            <a:off x="2876550" y="5638800"/>
            <a:ext cx="4857750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A </a:t>
            </a:r>
            <a:r>
              <a:rPr lang="en-US" sz="5400" u="sng" dirty="0" smtClean="0">
                <a:solidFill>
                  <a:srgbClr val="FF0000"/>
                </a:solidFill>
              </a:rPr>
              <a:t>fish</a:t>
            </a:r>
            <a:r>
              <a:rPr lang="en-US" sz="5400" dirty="0" smtClean="0"/>
              <a:t> can </a:t>
            </a:r>
            <a:r>
              <a:rPr lang="en-US" sz="5400" u="sng" dirty="0" smtClean="0">
                <a:solidFill>
                  <a:srgbClr val="FF0000"/>
                </a:solidFill>
              </a:rPr>
              <a:t>swim</a:t>
            </a:r>
            <a:r>
              <a:rPr lang="en-US" sz="5400" dirty="0" smtClean="0"/>
              <a:t>.</a:t>
            </a:r>
            <a:endParaRPr lang="en-US" sz="5400" dirty="0"/>
          </a:p>
        </p:txBody>
      </p:sp>
      <p:sp>
        <p:nvSpPr>
          <p:cNvPr id="8" name="Flowchart: Preparation 7"/>
          <p:cNvSpPr/>
          <p:nvPr/>
        </p:nvSpPr>
        <p:spPr>
          <a:xfrm>
            <a:off x="236371" y="2079255"/>
            <a:ext cx="2167555" cy="1110376"/>
          </a:xfrm>
          <a:prstGeom prst="flowChartPreparation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Hide/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unhide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Flowchart: Preparation 9"/>
          <p:cNvSpPr/>
          <p:nvPr/>
        </p:nvSpPr>
        <p:spPr>
          <a:xfrm>
            <a:off x="236371" y="3383196"/>
            <a:ext cx="2167555" cy="1110376"/>
          </a:xfrm>
          <a:prstGeom prst="flowChartPreparati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Check answer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389" y="47364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1480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3" name="chimes.wav"/>
          </p:stSnd>
        </p:sndAc>
      </p:transition>
    </mc:Choice>
    <mc:Fallback>
      <p:transition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895089"/>
            <a:ext cx="5105399" cy="359848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18382" y="-18809"/>
            <a:ext cx="3123532" cy="1976286"/>
            <a:chOff x="19050" y="-152400"/>
            <a:chExt cx="4337459" cy="2407169"/>
          </a:xfrm>
        </p:grpSpPr>
        <p:pic>
          <p:nvPicPr>
            <p:cNvPr id="8194" name="Picture 2" descr="Изображение Детские картинки от пользователя Ольга Казакова на ...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743" b="95359" l="1872" r="9921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" y="-152400"/>
              <a:ext cx="3657600" cy="240716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13308" y="1348396"/>
              <a:ext cx="4243201" cy="527152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C00000"/>
                  </a:solidFill>
                  <a:latin typeface="Comic Sans MS" panose="030F0702030302020204" pitchFamily="66" charset="0"/>
                </a:rPr>
                <a:t>SAY IT RIGHT?</a:t>
              </a:r>
              <a:endParaRPr lang="en-US" sz="1400" b="1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857500" y="4510394"/>
            <a:ext cx="3619500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I see </a:t>
            </a:r>
            <a:r>
              <a:rPr lang="en-US" sz="5400" u="sng" dirty="0" smtClean="0">
                <a:solidFill>
                  <a:srgbClr val="FF0000"/>
                </a:solidFill>
              </a:rPr>
              <a:t>a bird</a:t>
            </a:r>
            <a:r>
              <a:rPr lang="en-US" sz="5400" dirty="0" smtClean="0"/>
              <a:t>.</a:t>
            </a:r>
            <a:endParaRPr lang="en-US" sz="5400" dirty="0"/>
          </a:p>
        </p:txBody>
      </p:sp>
      <p:sp>
        <p:nvSpPr>
          <p:cNvPr id="9" name="TextBox 8"/>
          <p:cNvSpPr txBox="1"/>
          <p:nvPr/>
        </p:nvSpPr>
        <p:spPr>
          <a:xfrm>
            <a:off x="2876550" y="5638800"/>
            <a:ext cx="4857750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A </a:t>
            </a:r>
            <a:r>
              <a:rPr lang="en-US" sz="5400" u="sng" dirty="0" smtClean="0">
                <a:solidFill>
                  <a:srgbClr val="FF0000"/>
                </a:solidFill>
              </a:rPr>
              <a:t>bird</a:t>
            </a:r>
            <a:r>
              <a:rPr lang="en-US" sz="5400" dirty="0" smtClean="0"/>
              <a:t> can </a:t>
            </a:r>
            <a:r>
              <a:rPr lang="en-US" sz="5400" u="sng" dirty="0" smtClean="0">
                <a:solidFill>
                  <a:srgbClr val="FF0000"/>
                </a:solidFill>
              </a:rPr>
              <a:t>fly</a:t>
            </a:r>
            <a:r>
              <a:rPr lang="en-US" sz="5400" dirty="0" smtClean="0"/>
              <a:t>.</a:t>
            </a:r>
            <a:endParaRPr lang="en-US" sz="5400" dirty="0"/>
          </a:p>
        </p:txBody>
      </p:sp>
      <p:sp>
        <p:nvSpPr>
          <p:cNvPr id="8" name="Flowchart: Preparation 7"/>
          <p:cNvSpPr/>
          <p:nvPr/>
        </p:nvSpPr>
        <p:spPr>
          <a:xfrm>
            <a:off x="236371" y="2079255"/>
            <a:ext cx="2167555" cy="1110376"/>
          </a:xfrm>
          <a:prstGeom prst="flowChartPreparation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Hide/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unhide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Flowchart: Preparation 9"/>
          <p:cNvSpPr/>
          <p:nvPr/>
        </p:nvSpPr>
        <p:spPr>
          <a:xfrm>
            <a:off x="236371" y="3383196"/>
            <a:ext cx="2167555" cy="1110376"/>
          </a:xfrm>
          <a:prstGeom prst="flowChartPreparati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Check answer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518" y="121609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2044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3" name="chimes.wav"/>
          </p:stSnd>
        </p:sndAc>
      </p:transition>
    </mc:Choice>
    <mc:Fallback>
      <p:transition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895089"/>
            <a:ext cx="5105399" cy="359848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18382" y="-18809"/>
            <a:ext cx="3123532" cy="1976286"/>
            <a:chOff x="19050" y="-152400"/>
            <a:chExt cx="4337459" cy="2407169"/>
          </a:xfrm>
        </p:grpSpPr>
        <p:pic>
          <p:nvPicPr>
            <p:cNvPr id="8194" name="Picture 2" descr="Изображение Детские картинки от пользователя Ольга Казакова на ...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743" b="95359" l="1872" r="9921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" y="-152400"/>
              <a:ext cx="3657600" cy="240716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13308" y="1348396"/>
              <a:ext cx="4243201" cy="527152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C00000"/>
                  </a:solidFill>
                  <a:latin typeface="Comic Sans MS" panose="030F0702030302020204" pitchFamily="66" charset="0"/>
                </a:rPr>
                <a:t>SAY IT RIGHT?</a:t>
              </a:r>
              <a:endParaRPr lang="en-US" sz="1400" b="1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857500" y="4510394"/>
            <a:ext cx="3619500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I see </a:t>
            </a:r>
            <a:r>
              <a:rPr lang="en-US" sz="5400" u="sng" dirty="0" smtClean="0">
                <a:solidFill>
                  <a:srgbClr val="FF0000"/>
                </a:solidFill>
              </a:rPr>
              <a:t>a frog</a:t>
            </a:r>
            <a:r>
              <a:rPr lang="en-US" sz="5400" dirty="0" smtClean="0"/>
              <a:t>.</a:t>
            </a:r>
            <a:endParaRPr lang="en-US" sz="5400" dirty="0"/>
          </a:p>
        </p:txBody>
      </p:sp>
      <p:sp>
        <p:nvSpPr>
          <p:cNvPr id="9" name="TextBox 8"/>
          <p:cNvSpPr txBox="1"/>
          <p:nvPr/>
        </p:nvSpPr>
        <p:spPr>
          <a:xfrm>
            <a:off x="2876550" y="5638800"/>
            <a:ext cx="4857750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A </a:t>
            </a:r>
            <a:r>
              <a:rPr lang="en-US" sz="5400" u="sng" dirty="0" smtClean="0">
                <a:solidFill>
                  <a:srgbClr val="FF0000"/>
                </a:solidFill>
              </a:rPr>
              <a:t>frog</a:t>
            </a:r>
            <a:r>
              <a:rPr lang="en-US" sz="5400" dirty="0" smtClean="0"/>
              <a:t> can </a:t>
            </a:r>
            <a:r>
              <a:rPr lang="en-US" sz="5400" u="sng" dirty="0" smtClean="0">
                <a:solidFill>
                  <a:srgbClr val="FF0000"/>
                </a:solidFill>
              </a:rPr>
              <a:t>jump</a:t>
            </a:r>
            <a:r>
              <a:rPr lang="en-US" sz="5400" dirty="0" smtClean="0"/>
              <a:t>.</a:t>
            </a:r>
            <a:endParaRPr lang="en-US" sz="5400" dirty="0"/>
          </a:p>
        </p:txBody>
      </p:sp>
      <p:sp>
        <p:nvSpPr>
          <p:cNvPr id="8" name="Flowchart: Preparation 7"/>
          <p:cNvSpPr/>
          <p:nvPr/>
        </p:nvSpPr>
        <p:spPr>
          <a:xfrm>
            <a:off x="236371" y="2079255"/>
            <a:ext cx="2167555" cy="1110376"/>
          </a:xfrm>
          <a:prstGeom prst="flowChartPreparation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Hide/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unhide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Flowchart: Preparation 9"/>
          <p:cNvSpPr/>
          <p:nvPr/>
        </p:nvSpPr>
        <p:spPr>
          <a:xfrm>
            <a:off x="236371" y="3383196"/>
            <a:ext cx="2167555" cy="1110376"/>
          </a:xfrm>
          <a:prstGeom prst="flowChartPreparati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Check answer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084" y="7135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047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3" name="chimes.wav"/>
          </p:stSnd>
        </p:sndAc>
      </p:transition>
    </mc:Choice>
    <mc:Fallback>
      <p:transition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21709" y="100008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6: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02738" y="108938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</a:t>
            </a:r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3142" y="742950"/>
            <a:ext cx="50840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Trace the letters.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3475" y="1404942"/>
            <a:ext cx="433945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Point and say.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967267" y="2662846"/>
            <a:ext cx="10820399" cy="4804435"/>
            <a:chOff x="-967267" y="2662846"/>
            <a:chExt cx="10820399" cy="4804435"/>
          </a:xfrm>
        </p:grpSpPr>
        <p:pic>
          <p:nvPicPr>
            <p:cNvPr id="16388" name="Picture 4" descr="Trees and rainbow illustration, Landscape Euclidean Drawing, lake ...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60" b="100000" l="250" r="99500">
                          <a14:foregroundMark x1="89500" y1="83582" x2="90000" y2="90672"/>
                          <a14:foregroundMark x1="88500" y1="65672" x2="90750" y2="72388"/>
                          <a14:foregroundMark x1="95750" y1="54104" x2="91000" y2="77612"/>
                          <a14:foregroundMark x1="31250" y1="10075" x2="40500" y2="8955"/>
                          <a14:foregroundMark x1="21250" y1="19776" x2="29750" y2="17537"/>
                          <a14:backgroundMark x1="48000" y1="53172" x2="71750" y2="59328"/>
                          <a14:backgroundMark x1="54750" y1="41045" x2="83250" y2="40858"/>
                          <a14:backgroundMark x1="74625" y1="46269" x2="87500" y2="53918"/>
                          <a14:backgroundMark x1="75375" y1="49254" x2="77750" y2="57463"/>
                          <a14:backgroundMark x1="57125" y1="55970" x2="63750" y2="63619"/>
                          <a14:backgroundMark x1="79875" y1="64552" x2="84500" y2="54104"/>
                          <a14:backgroundMark x1="54125" y1="55410" x2="61375" y2="62873"/>
                          <a14:backgroundMark x1="53250" y1="47761" x2="54500" y2="526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389"/>
            <a:stretch/>
          </p:blipFill>
          <p:spPr bwMode="auto">
            <a:xfrm>
              <a:off x="-967267" y="2662846"/>
              <a:ext cx="10820399" cy="4804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Screen Clipping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93" y="4386129"/>
              <a:ext cx="2438400" cy="1494079"/>
            </a:xfrm>
            <a:prstGeom prst="rect">
              <a:avLst/>
            </a:prstGeom>
          </p:spPr>
        </p:pic>
        <p:pic>
          <p:nvPicPr>
            <p:cNvPr id="21" name="Picture 20" descr="Screen Clipping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138" b="88966" l="5809" r="89627">
                          <a14:backgroundMark x1="17427" y1="83448" x2="17427" y2="834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4653" y="5576395"/>
              <a:ext cx="2345949" cy="1281605"/>
            </a:xfrm>
            <a:prstGeom prst="rect">
              <a:avLst/>
            </a:prstGeom>
          </p:spPr>
        </p:pic>
      </p:grpSp>
      <p:pic>
        <p:nvPicPr>
          <p:cNvPr id="24" name="Picture 23" descr="Screen Clipping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87" b="97880" l="3139" r="97758">
                        <a14:foregroundMark x1="46188" y1="9541" x2="46188" y2="9541"/>
                        <a14:foregroundMark x1="56951" y1="44170" x2="56951" y2="44170"/>
                        <a14:foregroundMark x1="14350" y1="38163" x2="14350" y2="38163"/>
                        <a14:foregroundMark x1="31839" y1="41343" x2="31839" y2="41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933" y="2865276"/>
            <a:ext cx="2094842" cy="265847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6456762" y="3177506"/>
            <a:ext cx="1517094" cy="2380268"/>
            <a:chOff x="4760546" y="3368754"/>
            <a:chExt cx="1517094" cy="2380268"/>
          </a:xfrm>
        </p:grpSpPr>
        <p:pic>
          <p:nvPicPr>
            <p:cNvPr id="27" name="Picture 26" descr="Screen Clipping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524" b="97436" l="9195" r="89080">
                          <a14:backgroundMark x1="32759" y1="32234" x2="32759" y2="32234"/>
                          <a14:backgroundMark x1="67241" y1="31502" x2="67241" y2="315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0546" y="3368754"/>
              <a:ext cx="1517094" cy="2380268"/>
            </a:xfrm>
            <a:prstGeom prst="rect">
              <a:avLst/>
            </a:prstGeom>
          </p:spPr>
        </p:pic>
        <p:grpSp>
          <p:nvGrpSpPr>
            <p:cNvPr id="28" name="Group 27"/>
            <p:cNvGrpSpPr/>
            <p:nvPr/>
          </p:nvGrpSpPr>
          <p:grpSpPr>
            <a:xfrm>
              <a:off x="5051101" y="3522326"/>
              <a:ext cx="868680" cy="2051704"/>
              <a:chOff x="0" y="0"/>
              <a:chExt cx="914400" cy="2286000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0" y="0"/>
                <a:ext cx="733425" cy="2286000"/>
                <a:chOff x="0" y="0"/>
                <a:chExt cx="704850" cy="2276475"/>
              </a:xfrm>
            </p:grpSpPr>
            <p:cxnSp>
              <p:nvCxnSpPr>
                <p:cNvPr id="33" name="Curved Connector 32"/>
                <p:cNvCxnSpPr/>
                <p:nvPr/>
              </p:nvCxnSpPr>
              <p:spPr>
                <a:xfrm flipH="1">
                  <a:off x="19050" y="0"/>
                  <a:ext cx="685800" cy="590550"/>
                </a:xfrm>
                <a:prstGeom prst="curvedConnector3">
                  <a:avLst>
                    <a:gd name="adj1" fmla="val 100223"/>
                  </a:avLst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Arrow Connector 33"/>
                <p:cNvCxnSpPr/>
                <p:nvPr/>
              </p:nvCxnSpPr>
              <p:spPr>
                <a:xfrm flipH="1">
                  <a:off x="0" y="561975"/>
                  <a:ext cx="19050" cy="171450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Straight Connector 30"/>
              <p:cNvCxnSpPr/>
              <p:nvPr/>
            </p:nvCxnSpPr>
            <p:spPr>
              <a:xfrm>
                <a:off x="95250" y="628650"/>
                <a:ext cx="1905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>
                <a:off x="552450" y="628650"/>
                <a:ext cx="36195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0" name="Picture 3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8185089"/>
      </p:ext>
    </p:extLst>
  </p:cSld>
  <p:clrMapOvr>
    <a:masterClrMapping/>
  </p:clrMapOvr>
  <p:transition spd="slow">
    <p:fade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11" name="Group 1"/>
          <p:cNvGrpSpPr>
            <a:grpSpLocks/>
          </p:cNvGrpSpPr>
          <p:nvPr/>
        </p:nvGrpSpPr>
        <p:grpSpPr bwMode="auto">
          <a:xfrm>
            <a:off x="2427288" y="649288"/>
            <a:ext cx="6209632" cy="4494212"/>
            <a:chOff x="2503432" y="1580346"/>
            <a:chExt cx="5899867" cy="4493226"/>
          </a:xfrm>
        </p:grpSpPr>
        <p:sp>
          <p:nvSpPr>
            <p:cNvPr id="43013" name="TextBox 2"/>
            <p:cNvSpPr txBox="1">
              <a:spLocks noChangeArrowheads="1"/>
            </p:cNvSpPr>
            <p:nvPr/>
          </p:nvSpPr>
          <p:spPr bwMode="auto">
            <a:xfrm>
              <a:off x="2503432" y="1580346"/>
              <a:ext cx="5899867" cy="1154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altLang="en-US" sz="2300" b="1">
                  <a:solidFill>
                    <a:srgbClr val="0000FF"/>
                  </a:solidFill>
                  <a:latin typeface="Arial" charset="0"/>
                </a:rPr>
                <a:t>CÔNG TY CỔ PHẦN PHÁT TRIỂN GIÁO DỤC </a:t>
              </a:r>
            </a:p>
            <a:p>
              <a:pPr algn="r" eaLnBrk="1" hangingPunct="1"/>
              <a:r>
                <a:rPr lang="en-US" altLang="en-US" sz="2300" b="1">
                  <a:solidFill>
                    <a:srgbClr val="0000FF"/>
                  </a:solidFill>
                  <a:latin typeface="Arial" charset="0"/>
                </a:rPr>
                <a:t>VIỆT NAM VPBOX</a:t>
              </a:r>
              <a:r>
                <a:rPr lang="en-US" altLang="en-US" sz="1600" b="1">
                  <a:solidFill>
                    <a:srgbClr val="00B050"/>
                  </a:solidFill>
                  <a:latin typeface="Arial" charset="0"/>
                </a:rPr>
                <a:t> 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992441" y="2835783"/>
              <a:ext cx="5410858" cy="323778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defRPr/>
              </a:pP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Hà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Nội</a:t>
              </a:r>
              <a:endParaRPr lang="en-US" b="1" dirty="0">
                <a:solidFill>
                  <a:srgbClr val="FF6600"/>
                </a:solidFill>
                <a:latin typeface="Arial" pitchFamily="34" charset="0"/>
                <a:cs typeface="Arial" panose="020B0604020202020204" pitchFamily="34" charset="0"/>
              </a:endParaRPr>
            </a:p>
            <a:p>
              <a:pPr algn="r" eaLnBrk="1" hangingPunct="1">
                <a:defRPr/>
              </a:pP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Biệt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thự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G2&amp;G28,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Làng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Quốc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Tế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Thăng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Long,</a:t>
              </a:r>
            </a:p>
            <a:p>
              <a:pPr algn="r" eaLnBrk="1" hangingPunct="1">
                <a:defRPr/>
              </a:pP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Quận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Cầu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Giấy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,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Hà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Nội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.</a:t>
              </a:r>
            </a:p>
            <a:p>
              <a:pPr algn="r" eaLnBrk="1" hangingPunct="1">
                <a:defRPr/>
              </a:pP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ĐT: (024) 3 3793 2405</a:t>
              </a:r>
            </a:p>
            <a:p>
              <a:pPr algn="r" eaLnBrk="1" hangingPunct="1">
                <a:lnSpc>
                  <a:spcPct val="120000"/>
                </a:lnSpc>
                <a:defRPr/>
              </a:pPr>
              <a:r>
                <a:rPr lang="en-US" sz="1600" u="sng" dirty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anose="020B0604020202020204" pitchFamily="34" charset="0"/>
                  <a:hlinkClick r:id="rId5"/>
                </a:rPr>
                <a:t>phonics.hanoi@vpbox.edu.vn</a:t>
              </a:r>
              <a:endParaRPr lang="en-US" sz="1600" u="sng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endParaRPr>
            </a:p>
            <a:p>
              <a:pPr algn="r" eaLnBrk="1" hangingPunct="1">
                <a:lnSpc>
                  <a:spcPct val="120000"/>
                </a:lnSpc>
                <a:defRPr/>
              </a:pPr>
              <a:endParaRPr lang="en-US" sz="1600" u="sng" dirty="0">
                <a:latin typeface="Arial" pitchFamily="34" charset="0"/>
                <a:cs typeface="Arial" panose="020B0604020202020204" pitchFamily="34" charset="0"/>
              </a:endParaRPr>
            </a:p>
            <a:p>
              <a:pPr algn="r" eaLnBrk="1" hangingPunct="1">
                <a:defRPr/>
              </a:pP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Thành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Phố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Hồ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Chí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Minh</a:t>
              </a:r>
            </a:p>
            <a:p>
              <a:pPr algn="r" eaLnBrk="1" hangingPunct="1">
                <a:defRPr/>
              </a:pP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Số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29 Mai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Thị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Lựu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,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Quận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1, TP. HCM.</a:t>
              </a:r>
            </a:p>
            <a:p>
              <a:pPr algn="r" eaLnBrk="1" hangingPunct="1">
                <a:defRPr/>
              </a:pP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ĐT: (028)  3 820 5934</a:t>
              </a:r>
            </a:p>
            <a:p>
              <a:pPr algn="r" eaLnBrk="1" hangingPunct="1">
                <a:defRPr/>
              </a:pPr>
              <a:r>
                <a:rPr lang="en-US" sz="1600" u="sng" dirty="0">
                  <a:latin typeface="Arial" pitchFamily="34" charset="0"/>
                  <a:cs typeface="Arial" panose="020B0604020202020204" pitchFamily="34" charset="0"/>
                  <a:hlinkClick r:id="rId6"/>
                </a:rPr>
                <a:t>phonics.hcm@vpbox.edu.vn</a:t>
              </a:r>
              <a:r>
                <a:rPr lang="en-US" sz="1600" u="sng" dirty="0">
                  <a:latin typeface="Arial" pitchFamily="34" charset="0"/>
                  <a:cs typeface="Arial" panose="020B0604020202020204" pitchFamily="34" charset="0"/>
                </a:rPr>
                <a:t/>
              </a:r>
              <a:br>
                <a:rPr lang="en-US" sz="1600" u="sng" dirty="0">
                  <a:latin typeface="Arial" pitchFamily="34" charset="0"/>
                  <a:cs typeface="Arial" panose="020B0604020202020204" pitchFamily="34" charset="0"/>
                </a:rPr>
              </a:br>
              <a:endParaRPr lang="en-US" sz="1600" u="sng" dirty="0">
                <a:latin typeface="Arial" pitchFamily="34" charset="0"/>
                <a:cs typeface="Arial" panose="020B0604020202020204" pitchFamily="34" charset="0"/>
              </a:endParaRPr>
            </a:p>
            <a:p>
              <a:pPr algn="r" eaLnBrk="1" hangingPunct="1">
                <a:defRPr/>
              </a:pPr>
              <a:r>
                <a:rPr lang="en-US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www.vpbox.edu.vn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 </a:t>
              </a:r>
            </a:p>
          </p:txBody>
        </p:sp>
      </p:grpSp>
      <p:pic>
        <p:nvPicPr>
          <p:cNvPr id="43012" name="Picture 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46" y="252775"/>
            <a:ext cx="2012950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8098016"/>
      </p:ext>
    </p:extLst>
  </p:cSld>
  <p:clrMapOvr>
    <a:masterClrMapping/>
  </p:clrMapOvr>
  <p:transition spd="med">
    <p:pull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6172200"/>
            <a:ext cx="525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https://www.youtube.com/watch?v=3XWRT0JZd5k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" y="-33867"/>
            <a:ext cx="9144000" cy="5977467"/>
            <a:chOff x="1" y="-33867"/>
            <a:chExt cx="9144000" cy="5977467"/>
          </a:xfrm>
        </p:grpSpPr>
        <p:pic>
          <p:nvPicPr>
            <p:cNvPr id="3" name="Picture 2" descr="Screen Clippi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549587"/>
              <a:ext cx="9144000" cy="4394013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914400" y="-33867"/>
              <a:ext cx="6248400" cy="1731599"/>
              <a:chOff x="914400" y="-33867"/>
              <a:chExt cx="6248400" cy="1731599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2616317" y="462678"/>
                <a:ext cx="454648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smtClean="0">
                    <a:solidFill>
                      <a:srgbClr val="FFC000"/>
                    </a:solidFill>
                    <a:latin typeface="Comic Sans MS" panose="030F0702030302020204" pitchFamily="66" charset="0"/>
                  </a:rPr>
                  <a:t>LET’S WARM UP</a:t>
                </a:r>
                <a:endParaRPr lang="en-US" sz="4000" b="1" dirty="0">
                  <a:solidFill>
                    <a:srgbClr val="FFC000"/>
                  </a:solidFill>
                  <a:latin typeface="Comic Sans MS" panose="030F0702030302020204" pitchFamily="66" charset="0"/>
                </a:endParaRPr>
              </a:p>
            </p:txBody>
          </p:sp>
          <p:pic>
            <p:nvPicPr>
              <p:cNvPr id="6" name="Picture 2" descr="Download Free png Free Kawaii Sun Clip Art /// - Kawaii Sun ...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0" r="99146">
                            <a14:foregroundMark x1="23537" y1="54073" x2="29512" y2="58914"/>
                            <a14:foregroundMark x1="78415" y1="48878" x2="76585" y2="60213"/>
                            <a14:foregroundMark x1="60732" y1="21606" x2="75244" y2="30460"/>
                            <a14:foregroundMark x1="72073" y1="29516" x2="81220" y2="44510"/>
                            <a14:foregroundMark x1="62073" y1="22904" x2="47561" y2="2030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750130">
                <a:off x="914400" y="-33867"/>
                <a:ext cx="1676400" cy="17315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" name="Baby Shark Meets Traditional Korean Music♪ - Animal Songs - Pinkfong Songs for Childr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22628" y="869042"/>
            <a:ext cx="609600" cy="60960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184" y="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1613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5" name="chimes.wav"/>
          </p:stSnd>
        </p:sndAc>
      </p:transition>
    </mc:Choice>
    <mc:Fallback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21709" y="100008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6: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02738" y="108938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</a:t>
            </a:r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1242" y="1066800"/>
            <a:ext cx="50840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Trace the letters.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14" name="Group 13"/>
          <p:cNvGrpSpPr/>
          <p:nvPr/>
        </p:nvGrpSpPr>
        <p:grpSpPr>
          <a:xfrm rot="21239560">
            <a:off x="2408084" y="2540365"/>
            <a:ext cx="5148131" cy="4059391"/>
            <a:chOff x="21336" y="2033592"/>
            <a:chExt cx="4550664" cy="4519608"/>
          </a:xfrm>
        </p:grpSpPr>
        <p:sp>
          <p:nvSpPr>
            <p:cNvPr id="2" name="Explosion 2 1"/>
            <p:cNvSpPr/>
            <p:nvPr/>
          </p:nvSpPr>
          <p:spPr>
            <a:xfrm rot="2462551">
              <a:off x="21336" y="2033592"/>
              <a:ext cx="4550664" cy="4519608"/>
            </a:xfrm>
            <a:prstGeom prst="irregularSeal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66247" y="3147581"/>
              <a:ext cx="2700472" cy="1543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Comic Sans MS" panose="030F0702030302020204" pitchFamily="66" charset="0"/>
                </a:rPr>
                <a:t>WHERE’S YOUR FINGER? </a:t>
              </a:r>
              <a:endParaRPr lang="en-US" sz="3200" dirty="0">
                <a:latin typeface="Comic Sans MS" panose="030F0702030302020204" pitchFamily="66" charset="0"/>
              </a:endParaRPr>
            </a:p>
          </p:txBody>
        </p:sp>
        <p:pic>
          <p:nvPicPr>
            <p:cNvPr id="1028" name="Picture 4" descr="Index finger Index Point , hand transparent background PNG clipart ...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37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19940">
              <a:off x="2444318" y="3304982"/>
              <a:ext cx="1409348" cy="1655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Rectangle 17"/>
          <p:cNvSpPr/>
          <p:nvPr/>
        </p:nvSpPr>
        <p:spPr>
          <a:xfrm>
            <a:off x="750753" y="1756201"/>
            <a:ext cx="547746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a. How to write Big F</a:t>
            </a:r>
            <a:endParaRPr lang="en-US" sz="4800" b="1" cap="none" spc="0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1313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3" name="chimes.wav"/>
          </p:stSnd>
        </p:sndAc>
      </p:transition>
    </mc:Choice>
    <mc:Fallback>
      <p:transition spd="slow"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676400"/>
            <a:ext cx="9238436" cy="5181600"/>
            <a:chOff x="0" y="1676400"/>
            <a:chExt cx="9238436" cy="5181600"/>
          </a:xfrm>
        </p:grpSpPr>
        <p:pic>
          <p:nvPicPr>
            <p:cNvPr id="1042" name="Picture 18" descr="Meadow with Trees PNG Clipart Picture | Gallery Yopriceville ...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76400"/>
              <a:ext cx="9238436" cy="518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1981200" y="2633695"/>
              <a:ext cx="5209376" cy="3538505"/>
              <a:chOff x="-304800" y="3048000"/>
              <a:chExt cx="11619943" cy="12585607"/>
            </a:xfrm>
          </p:grpSpPr>
          <p:pic>
            <p:nvPicPr>
              <p:cNvPr id="1038" name="Picture 14" descr="Green Butterfly Clip Art at Clker.com - vector clip art online ...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04800" y="3048000"/>
                <a:ext cx="1600200" cy="14771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4" descr="Green Butterfly Clip Art at Clker.com - vector clip art online ...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 flipV="1">
                <a:off x="9553480" y="14007457"/>
                <a:ext cx="1761663" cy="16261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6" name="Rectangle 15"/>
          <p:cNvSpPr/>
          <p:nvPr/>
        </p:nvSpPr>
        <p:spPr>
          <a:xfrm>
            <a:off x="3306121" y="381000"/>
            <a:ext cx="211949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6</a:t>
            </a:r>
            <a:endParaRPr lang="en-US" sz="60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22654" y="1320879"/>
            <a:ext cx="317426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</a:t>
            </a:r>
            <a:r>
              <a:rPr lang="en-US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en-US" sz="6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87" b="97880" l="3139" r="97758">
                        <a14:foregroundMark x1="46188" y1="9541" x2="46188" y2="9541"/>
                        <a14:foregroundMark x1="56951" y1="44170" x2="56951" y2="44170"/>
                        <a14:foregroundMark x1="14350" y1="38163" x2="14350" y2="38163"/>
                        <a14:foregroundMark x1="31839" y1="41343" x2="31839" y2="41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717" y="3056524"/>
            <a:ext cx="2094842" cy="265847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760546" y="3368754"/>
            <a:ext cx="1517094" cy="2380268"/>
            <a:chOff x="4760546" y="3368754"/>
            <a:chExt cx="1517094" cy="2380268"/>
          </a:xfrm>
        </p:grpSpPr>
        <p:pic>
          <p:nvPicPr>
            <p:cNvPr id="10" name="Picture 9" descr="Screen Clipping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524" b="97436" l="9195" r="89080">
                          <a14:backgroundMark x1="32759" y1="32234" x2="32759" y2="32234"/>
                          <a14:backgroundMark x1="67241" y1="31502" x2="67241" y2="315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0546" y="3368754"/>
              <a:ext cx="1517094" cy="2380268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5051101" y="3522326"/>
              <a:ext cx="868680" cy="2051704"/>
              <a:chOff x="0" y="0"/>
              <a:chExt cx="914400" cy="2286000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0" y="0"/>
                <a:ext cx="733425" cy="2286000"/>
                <a:chOff x="0" y="0"/>
                <a:chExt cx="704850" cy="2276475"/>
              </a:xfrm>
            </p:grpSpPr>
            <p:cxnSp>
              <p:nvCxnSpPr>
                <p:cNvPr id="24" name="Curved Connector 23"/>
                <p:cNvCxnSpPr/>
                <p:nvPr/>
              </p:nvCxnSpPr>
              <p:spPr>
                <a:xfrm flipH="1">
                  <a:off x="19050" y="0"/>
                  <a:ext cx="685800" cy="590550"/>
                </a:xfrm>
                <a:prstGeom prst="curvedConnector3">
                  <a:avLst>
                    <a:gd name="adj1" fmla="val 100223"/>
                  </a:avLst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/>
                <p:cNvCxnSpPr/>
                <p:nvPr/>
              </p:nvCxnSpPr>
              <p:spPr>
                <a:xfrm flipH="1">
                  <a:off x="0" y="561975"/>
                  <a:ext cx="19050" cy="171450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" name="Straight Connector 21"/>
              <p:cNvCxnSpPr/>
              <p:nvPr/>
            </p:nvCxnSpPr>
            <p:spPr>
              <a:xfrm>
                <a:off x="95250" y="628650"/>
                <a:ext cx="1905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>
                <a:off x="552450" y="628650"/>
                <a:ext cx="36195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8" name="Picture 3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2587809"/>
      </p:ext>
    </p:extLst>
  </p:cSld>
  <p:clrMapOvr>
    <a:masterClrMapping/>
  </p:clrMapOvr>
  <p:transition spd="slow">
    <p:fade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714063"/>
            <a:ext cx="5486400" cy="38315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21709" y="100008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6: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02738" y="108938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</a:t>
            </a:r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1242" y="1066800"/>
            <a:ext cx="50840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Trace the letters.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965197" y="4572918"/>
            <a:ext cx="0" cy="120015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5"/>
          <p:cNvSpPr txBox="1"/>
          <p:nvPr/>
        </p:nvSpPr>
        <p:spPr>
          <a:xfrm>
            <a:off x="3622297" y="4877718"/>
            <a:ext cx="266700" cy="390525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200" b="1" dirty="0">
                <a:effectLst/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endParaRPr lang="en-US" sz="1100" b="1" dirty="0">
              <a:effectLst/>
              <a:latin typeface="+mj-lt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0753" y="1756201"/>
            <a:ext cx="547746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a. How to write Big F</a:t>
            </a:r>
            <a:endParaRPr lang="en-US" sz="4800" b="1" cap="none" spc="0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343400" y="3886200"/>
            <a:ext cx="110353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542692" y="4848225"/>
            <a:ext cx="94297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645745" y="3459240"/>
            <a:ext cx="327334" cy="4546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b="1" dirty="0"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636168" y="4412139"/>
            <a:ext cx="301687" cy="454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b="1" dirty="0"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3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4348046"/>
      </p:ext>
    </p:extLst>
  </p:cSld>
  <p:clrMapOvr>
    <a:masterClrMapping/>
  </p:clrMapOvr>
  <p:transition spd="slow">
    <p:fad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1" grpId="0" animBg="1"/>
      <p:bldP spid="14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21709" y="100008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6: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02738" y="108938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</a:t>
            </a:r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1242" y="1066800"/>
            <a:ext cx="50840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Trace the letters.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9" name="Picture 4" descr="Index finger Index Point , hand transparent background PNG clipart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9500">
            <a:off x="14220883" y="11343641"/>
            <a:ext cx="221639" cy="28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 rot="21239560">
            <a:off x="6392425" y="1142360"/>
            <a:ext cx="2209708" cy="1678519"/>
            <a:chOff x="21336" y="2033592"/>
            <a:chExt cx="4550664" cy="4519608"/>
          </a:xfrm>
        </p:grpSpPr>
        <p:sp>
          <p:nvSpPr>
            <p:cNvPr id="25" name="Explosion 2 24"/>
            <p:cNvSpPr/>
            <p:nvPr/>
          </p:nvSpPr>
          <p:spPr>
            <a:xfrm rot="2462551">
              <a:off x="21336" y="2033592"/>
              <a:ext cx="4550664" cy="4519608"/>
            </a:xfrm>
            <a:prstGeom prst="irregularSeal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52416" y="3068432"/>
              <a:ext cx="2700472" cy="2045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Comic Sans MS" panose="030F0702030302020204" pitchFamily="66" charset="0"/>
                </a:rPr>
                <a:t>WHERE’S YOUR FINGER? </a:t>
              </a:r>
              <a:endParaRPr lang="en-US" sz="1400" dirty="0">
                <a:latin typeface="Comic Sans MS" panose="030F0702030302020204" pitchFamily="66" charset="0"/>
              </a:endParaRPr>
            </a:p>
          </p:txBody>
        </p:sp>
        <p:pic>
          <p:nvPicPr>
            <p:cNvPr id="27" name="Picture 4" descr="Index finger Index Point , hand transparent background PNG clipart ...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937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19940">
              <a:off x="2444318" y="3304982"/>
              <a:ext cx="1409348" cy="1655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Rectangle 27"/>
          <p:cNvSpPr/>
          <p:nvPr/>
        </p:nvSpPr>
        <p:spPr>
          <a:xfrm>
            <a:off x="750753" y="1756201"/>
            <a:ext cx="547746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a. How to write Big F</a:t>
            </a:r>
            <a:endParaRPr lang="en-US" sz="4800" b="1" cap="none" spc="0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9" name="Picture 28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7" t="26137" r="29167" b="6247"/>
          <a:stretch/>
        </p:blipFill>
        <p:spPr>
          <a:xfrm>
            <a:off x="5456982" y="3198249"/>
            <a:ext cx="2649598" cy="2821551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>
          <a:xfrm>
            <a:off x="5933188" y="4117601"/>
            <a:ext cx="0" cy="120015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Box 5"/>
          <p:cNvSpPr txBox="1"/>
          <p:nvPr/>
        </p:nvSpPr>
        <p:spPr>
          <a:xfrm>
            <a:off x="5590288" y="4422401"/>
            <a:ext cx="266700" cy="390525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200" b="1" dirty="0">
                <a:effectLst/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endParaRPr lang="en-US" sz="1100" b="1" dirty="0">
              <a:effectLst/>
              <a:latin typeface="+mj-lt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6387591" y="3430883"/>
            <a:ext cx="110353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529733" y="4469108"/>
            <a:ext cx="94297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689936" y="3003923"/>
            <a:ext cx="327334" cy="4546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b="1" dirty="0"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623209" y="4033022"/>
            <a:ext cx="301687" cy="454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b="1" dirty="0"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314433" y="3035504"/>
            <a:ext cx="4824102" cy="3147433"/>
            <a:chOff x="104838" y="2273505"/>
            <a:chExt cx="4824102" cy="3147433"/>
          </a:xfrm>
        </p:grpSpPr>
        <p:pic>
          <p:nvPicPr>
            <p:cNvPr id="37" name="Picture 2" descr="Clouds Clipart For Kid Png - Cloud Clipart PNG Image | Transparent ...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729" b="94766" l="854" r="9902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838" y="2273505"/>
              <a:ext cx="4824102" cy="3147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4" descr="Index finger Index Point , hand transparent background PNG clipart ...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937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59500">
              <a:off x="3312168" y="3591613"/>
              <a:ext cx="800765" cy="1088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1273170" y="3308612"/>
              <a:ext cx="252977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Let’s write in the air</a:t>
              </a:r>
              <a:endParaRPr lang="en-US" sz="32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22" name="Picture 3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5762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3" name="chimes.wav"/>
          </p:stSnd>
        </p:sndAc>
      </p:transition>
    </mc:Choice>
    <mc:Fallback>
      <p:transition spd="slow"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6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4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21709" y="100008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2: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02738" y="108938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</a:t>
            </a:r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1242" y="1066800"/>
            <a:ext cx="50840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Trace the letters.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08473" y="3328754"/>
            <a:ext cx="3333750" cy="3267075"/>
            <a:chOff x="698878" y="2623813"/>
            <a:chExt cx="3333750" cy="3267075"/>
          </a:xfrm>
        </p:grpSpPr>
        <p:pic>
          <p:nvPicPr>
            <p:cNvPr id="3074" name="Picture 2" descr="Borders: Colorful Hands Borders and Frames / Hands Clip Art | Tp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399065">
              <a:off x="732215" y="2590476"/>
              <a:ext cx="3267075" cy="3333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Index finger Index Point , hand transparent background PNG clipart ...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937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59500">
              <a:off x="1843921" y="4271975"/>
              <a:ext cx="800765" cy="1088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 rot="21397007">
              <a:off x="1077476" y="3433700"/>
              <a:ext cx="252977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Comic Sans MS" panose="030F0702030302020204" pitchFamily="66" charset="0"/>
                </a:rPr>
                <a:t>Let’s write in the palm</a:t>
              </a:r>
              <a:endParaRPr lang="en-US" sz="32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 rot="21239560">
            <a:off x="5464940" y="795793"/>
            <a:ext cx="2209708" cy="1678519"/>
            <a:chOff x="21336" y="2033592"/>
            <a:chExt cx="4550664" cy="4519608"/>
          </a:xfrm>
        </p:grpSpPr>
        <p:sp>
          <p:nvSpPr>
            <p:cNvPr id="25" name="Explosion 2 24"/>
            <p:cNvSpPr/>
            <p:nvPr/>
          </p:nvSpPr>
          <p:spPr>
            <a:xfrm rot="2462551">
              <a:off x="21336" y="2033592"/>
              <a:ext cx="4550664" cy="4519608"/>
            </a:xfrm>
            <a:prstGeom prst="irregularSeal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52416" y="3068432"/>
              <a:ext cx="2700472" cy="2045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Comic Sans MS" panose="030F0702030302020204" pitchFamily="66" charset="0"/>
                </a:rPr>
                <a:t>WHERE’S YOUR FINGER? </a:t>
              </a:r>
              <a:endParaRPr lang="en-US" sz="1400" dirty="0">
                <a:latin typeface="Comic Sans MS" panose="030F0702030302020204" pitchFamily="66" charset="0"/>
              </a:endParaRPr>
            </a:p>
          </p:txBody>
        </p:sp>
        <p:pic>
          <p:nvPicPr>
            <p:cNvPr id="27" name="Picture 4" descr="Index finger Index Point , hand transparent background PNG clipart ...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937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19940">
              <a:off x="2444318" y="3304982"/>
              <a:ext cx="1409348" cy="1655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Rectangle 27"/>
          <p:cNvSpPr/>
          <p:nvPr/>
        </p:nvSpPr>
        <p:spPr>
          <a:xfrm>
            <a:off x="750753" y="1756201"/>
            <a:ext cx="547746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a. How to write Big F</a:t>
            </a:r>
            <a:endParaRPr lang="en-US" sz="4800" b="1" cap="none" spc="0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8" name="Picture 37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7" t="26137" r="29167" b="6247"/>
          <a:stretch/>
        </p:blipFill>
        <p:spPr>
          <a:xfrm>
            <a:off x="5456982" y="3198249"/>
            <a:ext cx="2649598" cy="2821551"/>
          </a:xfrm>
          <a:prstGeom prst="rect">
            <a:avLst/>
          </a:prstGeom>
        </p:spPr>
      </p:pic>
      <p:cxnSp>
        <p:nvCxnSpPr>
          <p:cNvPr id="40" name="Straight Arrow Connector 39"/>
          <p:cNvCxnSpPr/>
          <p:nvPr/>
        </p:nvCxnSpPr>
        <p:spPr>
          <a:xfrm>
            <a:off x="5933188" y="4117601"/>
            <a:ext cx="0" cy="120015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Box 5"/>
          <p:cNvSpPr txBox="1"/>
          <p:nvPr/>
        </p:nvSpPr>
        <p:spPr>
          <a:xfrm>
            <a:off x="5590288" y="4422401"/>
            <a:ext cx="266700" cy="390525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200" b="1" dirty="0">
                <a:effectLst/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endParaRPr lang="en-US" sz="1100" b="1" dirty="0">
              <a:effectLst/>
              <a:latin typeface="+mj-lt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6387591" y="3430883"/>
            <a:ext cx="110353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6529733" y="4469108"/>
            <a:ext cx="94297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6689936" y="3003923"/>
            <a:ext cx="327334" cy="4546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b="1" dirty="0"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623209" y="4033022"/>
            <a:ext cx="301687" cy="454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b="1" dirty="0"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1" name="Picture 3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943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3" name="chimes.wav"/>
          </p:stSnd>
        </p:sndAc>
      </p:transition>
    </mc:Choice>
    <mc:Fallback>
      <p:transition spd="slow"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6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4" grpId="0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21709" y="100008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2: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02738" y="108938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</a:t>
            </a:r>
            <a:r>
              <a:rPr 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1242" y="1066800"/>
            <a:ext cx="50840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Trace the letters.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9" name="Picture 4" descr="Index finger Index Point , hand transparent background PNG clipart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9500">
            <a:off x="13505404" y="11106483"/>
            <a:ext cx="221639" cy="28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750752" y="1756201"/>
            <a:ext cx="547746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a. How to write </a:t>
            </a:r>
            <a:r>
              <a:rPr lang="en-US" sz="48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Big F</a:t>
            </a:r>
            <a:endParaRPr lang="en-US" sz="4800" b="1" cap="none" spc="0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34" name="Group 33"/>
          <p:cNvGrpSpPr/>
          <p:nvPr/>
        </p:nvGrpSpPr>
        <p:grpSpPr>
          <a:xfrm rot="21239560">
            <a:off x="6392425" y="1142360"/>
            <a:ext cx="2209708" cy="1678519"/>
            <a:chOff x="21336" y="2033592"/>
            <a:chExt cx="4550664" cy="4519608"/>
          </a:xfrm>
        </p:grpSpPr>
        <p:sp>
          <p:nvSpPr>
            <p:cNvPr id="35" name="Explosion 2 34"/>
            <p:cNvSpPr/>
            <p:nvPr/>
          </p:nvSpPr>
          <p:spPr>
            <a:xfrm rot="2462551">
              <a:off x="21336" y="2033592"/>
              <a:ext cx="4550664" cy="4519608"/>
            </a:xfrm>
            <a:prstGeom prst="irregularSeal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52416" y="3068432"/>
              <a:ext cx="2700472" cy="2045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Comic Sans MS" panose="030F0702030302020204" pitchFamily="66" charset="0"/>
                </a:rPr>
                <a:t>WHERE’S YOUR FINGER? </a:t>
              </a:r>
              <a:endParaRPr lang="en-US" sz="1400" dirty="0">
                <a:latin typeface="Comic Sans MS" panose="030F0702030302020204" pitchFamily="66" charset="0"/>
              </a:endParaRPr>
            </a:p>
          </p:txBody>
        </p:sp>
        <p:pic>
          <p:nvPicPr>
            <p:cNvPr id="37" name="Picture 4" descr="Index finger Index Point , hand transparent background PNG clipart ...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937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19940">
              <a:off x="2444318" y="3304982"/>
              <a:ext cx="1409348" cy="1655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389151" y="2809313"/>
            <a:ext cx="4284500" cy="4048687"/>
            <a:chOff x="10367" y="2820904"/>
            <a:chExt cx="4284500" cy="4048687"/>
          </a:xfrm>
        </p:grpSpPr>
        <p:pic>
          <p:nvPicPr>
            <p:cNvPr id="2052" name="Picture 4" descr="Back clipart body back, Back body back Transparent FREE for ...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12000" r="99000">
                          <a14:foregroundMark x1="21333" y1="43333" x2="21333" y2="43333"/>
                          <a14:foregroundMark x1="70000" y1="45000" x2="84667" y2="38667"/>
                          <a14:foregroundMark x1="24667" y1="46333" x2="24000" y2="48333"/>
                          <a14:backgroundMark x1="29333" y1="43000" x2="29333" y2="43000"/>
                          <a14:backgroundMark x1="22667" y1="44333" x2="30667" y2="45333"/>
                          <a14:backgroundMark x1="28000" y1="48000" x2="32000" y2="49333"/>
                          <a14:backgroundMark x1="21333" y1="24000" x2="24333" y2="23667"/>
                          <a14:backgroundMark x1="26333" y1="11667" x2="27000" y2="13333"/>
                          <a14:backgroundMark x1="61000" y1="11333" x2="64667" y2="12000"/>
                          <a14:backgroundMark x1="55667" y1="36333" x2="55667" y2="39000"/>
                          <a14:backgroundMark x1="24000" y1="39667" x2="24000" y2="39667"/>
                          <a14:backgroundMark x1="25667" y1="40667" x2="31333" y2="41667"/>
                          <a14:backgroundMark x1="32000" y1="42000" x2="30667" y2="45000"/>
                          <a14:backgroundMark x1="17667" y1="42333" x2="15667" y2="48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91"/>
            <a:stretch/>
          </p:blipFill>
          <p:spPr bwMode="auto">
            <a:xfrm>
              <a:off x="10367" y="3015192"/>
              <a:ext cx="3338285" cy="3854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 rot="1098184">
              <a:off x="2080325" y="2820904"/>
              <a:ext cx="221454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7030A0"/>
                  </a:solidFill>
                  <a:latin typeface="Comic Sans MS" panose="030F0702030302020204" pitchFamily="66" charset="0"/>
                </a:rPr>
                <a:t>Let’s turn left and write</a:t>
              </a:r>
              <a:endParaRPr lang="en-US" sz="3200" dirty="0">
                <a:solidFill>
                  <a:srgbClr val="7030A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23" name="Picture 22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7" t="26137" r="29167" b="6247"/>
          <a:stretch/>
        </p:blipFill>
        <p:spPr>
          <a:xfrm>
            <a:off x="5379129" y="3597790"/>
            <a:ext cx="2649598" cy="2821551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>
            <a:off x="5855335" y="4517142"/>
            <a:ext cx="0" cy="120015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5"/>
          <p:cNvSpPr txBox="1"/>
          <p:nvPr/>
        </p:nvSpPr>
        <p:spPr>
          <a:xfrm>
            <a:off x="5512435" y="4821942"/>
            <a:ext cx="266700" cy="390525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200" b="1" dirty="0">
                <a:effectLst/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endParaRPr lang="en-US" sz="1100" b="1" dirty="0">
              <a:effectLst/>
              <a:latin typeface="+mj-lt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6309738" y="3830424"/>
            <a:ext cx="110353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451880" y="4868649"/>
            <a:ext cx="94297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6612083" y="3403464"/>
            <a:ext cx="327334" cy="4546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b="1" dirty="0"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545356" y="4432563"/>
            <a:ext cx="301687" cy="454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b="1" dirty="0"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1" name="Picture 3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3556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3" name="chimes.wav"/>
          </p:stSnd>
        </p:sndAc>
      </p:transition>
    </mc:Choice>
    <mc:Fallback>
      <p:transition spd="slow"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6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0" grpId="0"/>
      <p:bldP spid="4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1060</Words>
  <Application>Microsoft Office PowerPoint</Application>
  <PresentationFormat>On-screen Show (4:3)</PresentationFormat>
  <Paragraphs>220</Paragraphs>
  <Slides>25</Slides>
  <Notes>23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Ngoc Hoa</dc:creator>
  <cp:lastModifiedBy>Admin</cp:lastModifiedBy>
  <cp:revision>56</cp:revision>
  <dcterms:created xsi:type="dcterms:W3CDTF">2006-08-16T00:00:00Z</dcterms:created>
  <dcterms:modified xsi:type="dcterms:W3CDTF">2020-04-08T04:09:04Z</dcterms:modified>
</cp:coreProperties>
</file>