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85" r:id="rId3"/>
    <p:sldId id="297" r:id="rId4"/>
    <p:sldId id="329" r:id="rId5"/>
    <p:sldId id="309" r:id="rId6"/>
    <p:sldId id="310" r:id="rId7"/>
    <p:sldId id="311" r:id="rId8"/>
    <p:sldId id="312" r:id="rId9"/>
    <p:sldId id="287" r:id="rId10"/>
    <p:sldId id="298" r:id="rId11"/>
    <p:sldId id="314" r:id="rId12"/>
    <p:sldId id="315" r:id="rId13"/>
    <p:sldId id="300" r:id="rId14"/>
    <p:sldId id="301" r:id="rId15"/>
    <p:sldId id="318" r:id="rId16"/>
    <p:sldId id="322" r:id="rId17"/>
    <p:sldId id="319" r:id="rId18"/>
    <p:sldId id="302" r:id="rId19"/>
    <p:sldId id="326" r:id="rId20"/>
    <p:sldId id="327" r:id="rId21"/>
    <p:sldId id="323" r:id="rId22"/>
    <p:sldId id="328" r:id="rId23"/>
    <p:sldId id="324" r:id="rId24"/>
    <p:sldId id="304" r:id="rId25"/>
    <p:sldId id="320" r:id="rId26"/>
    <p:sldId id="321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C6E3"/>
    <a:srgbClr val="FF0066"/>
    <a:srgbClr val="FF3399"/>
    <a:srgbClr val="AFDC7E"/>
    <a:srgbClr val="C4E59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29" autoAdjust="0"/>
  </p:normalViewPr>
  <p:slideViewPr>
    <p:cSldViewPr>
      <p:cViewPr varScale="1">
        <p:scale>
          <a:sx n="60" d="100"/>
          <a:sy n="60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7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Look! Listen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repeat!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asks students to repeat in groups, whole class and individual.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Look! Listen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repeat!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asks students to repeat in groups, whole class and individual.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move to Part 2 – Listen and tick or cross.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example. Look at the girl and listen.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hear?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bag. Good!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 or No?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Yes! So we put a tick on the circle.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Now,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let’s listen.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You’ll listen 2 times.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audio 2 times for students to listen and do the task.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Lick the audio again to check and correct the answers. </a:t>
            </a:r>
          </a:p>
          <a:p>
            <a:pPr marL="0" indent="0">
              <a:buFontTx/>
              <a:buNone/>
            </a:pP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8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Now,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let’s listen.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You’ll listen 2 times.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audio 2 times for students to listen and do the task.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Lick the audio again to check and correct the answers. </a:t>
            </a:r>
          </a:p>
          <a:p>
            <a:pPr marL="0" indent="0">
              <a:buFontTx/>
              <a:buNone/>
            </a:pP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77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Lick the audio again to check and correct the answers.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37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students to focus on the picture in their book.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Open your book, please!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Now, look at the picture.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can you see?</a:t>
            </a:r>
          </a:p>
          <a:p>
            <a:r>
              <a:rPr lang="en-US" baseline="0" dirty="0" smtClean="0"/>
              <a:t>T points to the items in the picture and asks the students to name the items.</a:t>
            </a:r>
          </a:p>
          <a:p>
            <a:r>
              <a:rPr lang="en-US" baseline="0" dirty="0" smtClean="0"/>
              <a:t>T focus the students on the item 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this?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doll?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No, this is not a doll.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robot?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Yes, this is my robot.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continues pointing to items b, c, d and asks students the questions for them to say the sentence “This is my … .”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asks students to work in groups, point to the picture and say.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robot.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uncle.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picture.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sofa.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students to focus on the picture in their book.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Open your book, please!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Now, look at the picture.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can you see?</a:t>
            </a:r>
          </a:p>
          <a:p>
            <a:r>
              <a:rPr lang="en-US" baseline="0" dirty="0" smtClean="0"/>
              <a:t>T points to the items in the picture and asks the students to name the items.</a:t>
            </a:r>
          </a:p>
          <a:p>
            <a:r>
              <a:rPr lang="en-US" baseline="0" dirty="0" smtClean="0"/>
              <a:t>T focus the students on the item 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this?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doll?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No, this is not a doll.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robot?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Yes, this is my robot.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continues pointing to items b, c, d and asks students the questions for them to say the sentence “This is my … .”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asks students to work in groups, point to the picture and say.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robot.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uncle.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picture.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sofa.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9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students to focus on the picture in their book.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Open your book, please!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Now, look at the picture.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can you see?</a:t>
            </a:r>
          </a:p>
          <a:p>
            <a:r>
              <a:rPr lang="en-US" baseline="0" dirty="0" smtClean="0"/>
              <a:t>T points to the items in the picture and asks the students to name the items.</a:t>
            </a:r>
          </a:p>
          <a:p>
            <a:r>
              <a:rPr lang="en-US" baseline="0" dirty="0" smtClean="0"/>
              <a:t>T focus the students on the item 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this?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doll?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No, this is not a doll.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robot?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Yes, this is my robot.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continues pointing to items b, c, d and asks students the questions for them to say the sentence “This is my … .”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asks students to work in groups, point to the picture and say.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robot.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uncle.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picture.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sofa.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children, How are you doing?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hope that you are good.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the “chant of letter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dirty="0" smtClean="0"/>
              <a:t>Today, we will have 2 groups – group 1 and group 2. You are group 1, you are Group 2.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6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students to focus on the picture in their book.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Open your book, please!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Now, look at the picture.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can you see?</a:t>
            </a:r>
          </a:p>
          <a:p>
            <a:r>
              <a:rPr lang="en-US" baseline="0" dirty="0" smtClean="0"/>
              <a:t>T points to the items in the picture and asks the students to name the items.</a:t>
            </a:r>
          </a:p>
          <a:p>
            <a:r>
              <a:rPr lang="en-US" baseline="0" dirty="0" smtClean="0"/>
              <a:t>T focus the students on the item 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this?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doll?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No, this is not a doll.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robot?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Yes, this is my robot.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continues pointing to items b, c, d and asks students the questions for them to say the sentence “This is my … .”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asks students to work in groups, point to the picture and say.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robot.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uncle.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picture.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sofa.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students to focus on the picture in their book.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Open your book, please!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Now, look at the picture.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can you see?</a:t>
            </a:r>
          </a:p>
          <a:p>
            <a:r>
              <a:rPr lang="en-US" baseline="0" dirty="0" smtClean="0"/>
              <a:t>T points to the items in the picture and asks the students to name the items.</a:t>
            </a:r>
          </a:p>
          <a:p>
            <a:r>
              <a:rPr lang="en-US" baseline="0" dirty="0" smtClean="0"/>
              <a:t>T focus the students on the item 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this?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doll?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No, this is not a doll.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robot?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Yes, this is my robot.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continues pointing to items b, c, d and asks students the questions for them to say the sentence “This is my … .”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asks students to work in groups, point to the picture and say.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robot.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uncle.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picture.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sofa.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5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students to focus on the picture in their book.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Open your book, please!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Now, look at the picture.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can you see?</a:t>
            </a:r>
          </a:p>
          <a:p>
            <a:r>
              <a:rPr lang="en-US" baseline="0" dirty="0" smtClean="0"/>
              <a:t>T points to the items in the picture and asks the students to name the items.</a:t>
            </a:r>
          </a:p>
          <a:p>
            <a:r>
              <a:rPr lang="en-US" baseline="0" dirty="0" smtClean="0"/>
              <a:t>T focus the students on the item 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this?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doll?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No, this is not a doll.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this a robot?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Yes, this is my robot.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continues pointing to items b, c, d and asks students the questions for them to say the sentence “This is my … .”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 asks students to work in groups, point to the picture and say.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robot.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uncle.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picture.</a:t>
            </a:r>
          </a:p>
          <a:p>
            <a:pPr marL="228600" indent="-228600">
              <a:buFontTx/>
              <a:buAutoNum type="alphaLcPeriod"/>
            </a:pPr>
            <a:r>
              <a:rPr lang="en-US" baseline="0" dirty="0" smtClean="0"/>
              <a:t>This is my sofa.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0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Asks students to work in groups.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shows the slide, asks students to look at the picture and say.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raise their  hands to answer.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give a star for the team has the correct answer.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6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elephant – Is it on the farm? Or it is in the zoo.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3’’ then click to show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elephant is in the zoo”.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Well done.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15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elephant – Is it on the farm? Or it is in the zoo.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3’’ then click to show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elephant is in the zoo”.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Well done.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22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82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students some hints of today’s lesson by pointing </a:t>
            </a:r>
            <a:r>
              <a:rPr lang="en-US" dirty="0" smtClean="0"/>
              <a:t>man and the</a:t>
            </a:r>
            <a:r>
              <a:rPr lang="en-US" baseline="0" dirty="0" smtClean="0"/>
              <a:t> tree</a:t>
            </a:r>
            <a:r>
              <a:rPr lang="en-US" dirty="0" smtClean="0"/>
              <a:t>, </a:t>
            </a:r>
            <a:r>
              <a:rPr lang="en-US" dirty="0"/>
              <a:t>possibly saying </a:t>
            </a:r>
            <a:r>
              <a:rPr lang="en-US" i="1" dirty="0" smtClean="0"/>
              <a:t>“Can you guess who he</a:t>
            </a:r>
            <a:r>
              <a:rPr lang="en-US" i="1" baseline="0" dirty="0" smtClean="0"/>
              <a:t> is?</a:t>
            </a:r>
            <a:r>
              <a:rPr lang="en-US" i="1" dirty="0" smtClean="0"/>
              <a:t>. And where is he?”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 Guessing </a:t>
            </a:r>
            <a:r>
              <a:rPr lang="en-US" i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game,</a:t>
            </a:r>
            <a:r>
              <a:rPr lang="en-US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remove the box one by one, and you guess what it is. OK?”. “Good”</a:t>
            </a:r>
          </a:p>
          <a:p>
            <a:pPr marL="171450" indent="-171450">
              <a:buFontTx/>
              <a:buChar char="-"/>
            </a:pP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“What 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</a:t>
            </a: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Guess.”</a:t>
            </a:r>
          </a:p>
          <a:p>
            <a:pPr marL="171450" indent="-171450">
              <a:buFontTx/>
              <a:buChar char="-"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picture is shown, </a:t>
            </a: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SS to read again. </a:t>
            </a:r>
          </a:p>
          <a:p>
            <a:pPr marL="171450" indent="-171450">
              <a:buFontTx/>
              <a:buChar char="-"/>
            </a:pP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job. Letter U. 1 point for your group.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guess this one?</a:t>
            </a:r>
          </a:p>
          <a:p>
            <a:pPr marL="171450" indent="-171450">
              <a:buFontTx/>
              <a:buChar char="-"/>
            </a:pP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done. under. Your group gets 1 point.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3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this one?</a:t>
            </a:r>
          </a:p>
          <a:p>
            <a:pPr marL="171450" indent="-171450">
              <a:buFontTx/>
              <a:buChar char="-"/>
            </a:pP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</a:p>
          <a:p>
            <a:pPr marL="171450" indent="-171450">
              <a:buFontTx/>
              <a:buChar char="-"/>
            </a:pP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right.</a:t>
            </a:r>
          </a:p>
          <a:p>
            <a:pPr marL="171450" indent="-171450">
              <a:buFontTx/>
              <a:buChar char="-"/>
            </a:pPr>
            <a:r>
              <a:rPr lang="en-US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uncle. 1 more point.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these are some cards, we learn in Lesson 1.  </a:t>
            </a:r>
          </a:p>
          <a:p>
            <a:r>
              <a:rPr lang="en-US" baseline="0" dirty="0" smtClean="0"/>
              <a:t>Let’s say them again.</a:t>
            </a:r>
          </a:p>
          <a:p>
            <a:r>
              <a:rPr lang="en-US" baseline="0" dirty="0" smtClean="0"/>
              <a:t>Now, we move to Lesson 2.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-Now, This is Part 1 – Listen and repeat.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listen 2 times. Click number 1.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It is sunny”.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“This is my uncle”.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“My uncle is under the tree”.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(The second time)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-Let’s listen and repeat.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7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Look! Listen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repeat!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asks students to repeat in groups, whole class and individual.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1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00323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3.png"/><Relationship Id="rId7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NULL" TargetMode="Externa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41" y="937222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046" y="5791200"/>
            <a:ext cx="4877467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s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nny.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97034"/>
            <a:ext cx="3696848" cy="3878485"/>
          </a:xfrm>
          <a:prstGeom prst="rect">
            <a:avLst/>
          </a:prstGeom>
        </p:spPr>
      </p:pic>
      <p:pic>
        <p:nvPicPr>
          <p:cNvPr id="7" name="Track 4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43" end="10250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940" y="25908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Lesson 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1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41" y="937222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046" y="5791200"/>
            <a:ext cx="4877467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ncle.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03" y="2293582"/>
            <a:ext cx="3358552" cy="3481576"/>
          </a:xfrm>
          <a:prstGeom prst="rect">
            <a:avLst/>
          </a:prstGeom>
        </p:spPr>
      </p:pic>
      <p:pic>
        <p:nvPicPr>
          <p:cNvPr id="8" name="Track 4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52" end="5101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915" y="3311564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41" y="937222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080" y="5541045"/>
            <a:ext cx="7211513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ncle is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 the tree.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72715"/>
            <a:ext cx="3560875" cy="3482378"/>
          </a:xfrm>
          <a:prstGeom prst="rect">
            <a:avLst/>
          </a:prstGeom>
        </p:spPr>
      </p:pic>
      <p:pic>
        <p:nvPicPr>
          <p:cNvPr id="7" name="Track 4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1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4446" y="211106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846" y="1024618"/>
            <a:ext cx="5943600" cy="88835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47" y="1871776"/>
            <a:ext cx="9049154" cy="8714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Listen and tick (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cross (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3313325"/>
            <a:ext cx="8805314" cy="23129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308" y="1565134"/>
            <a:ext cx="9025597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tick 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cross 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4200"/>
            <a:ext cx="4490391" cy="28901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6" y="2667333"/>
            <a:ext cx="1794914" cy="88236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ack 4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2" end="11432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88695" y="222670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292418"/>
            <a:ext cx="8568397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tick 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cross 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686300"/>
            <a:ext cx="4571999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686300"/>
            <a:ext cx="4000500" cy="3488995"/>
          </a:xfrm>
          <a:prstGeom prst="rect">
            <a:avLst/>
          </a:prstGeom>
        </p:spPr>
      </p:pic>
      <p:pic>
        <p:nvPicPr>
          <p:cNvPr id="8" name="Track 4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9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13284" y="192070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292418"/>
            <a:ext cx="8568397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tick 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cross 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16" y="2380304"/>
            <a:ext cx="5410200" cy="4057651"/>
          </a:xfrm>
          <a:prstGeom prst="rect">
            <a:avLst/>
          </a:prstGeom>
        </p:spPr>
      </p:pic>
      <p:pic>
        <p:nvPicPr>
          <p:cNvPr id="6" name="Track 4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94" end="5468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71" y="2605003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0" y="2530308"/>
            <a:ext cx="8061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052372"/>
            <a:ext cx="8339797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tick 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cross 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40480"/>
            <a:ext cx="5959125" cy="4136520"/>
          </a:xfrm>
          <a:prstGeom prst="rect">
            <a:avLst/>
          </a:prstGeom>
        </p:spPr>
      </p:pic>
      <p:pic>
        <p:nvPicPr>
          <p:cNvPr id="6" name="Track 4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5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51058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2340480"/>
            <a:ext cx="929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3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" y="1944938"/>
            <a:ext cx="9115926" cy="4913062"/>
          </a:xfrm>
          <a:prstGeom prst="rect">
            <a:avLst/>
          </a:prstGeom>
        </p:spPr>
      </p:pic>
      <p:sp>
        <p:nvSpPr>
          <p:cNvPr id="2" name="5-Point Star 1">
            <a:hlinkClick r:id="rId5" action="ppaction://hlinksldjump"/>
          </p:cNvPr>
          <p:cNvSpPr/>
          <p:nvPr/>
        </p:nvSpPr>
        <p:spPr>
          <a:xfrm>
            <a:off x="3581400" y="40386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6" action="ppaction://hlinksldjump"/>
          </p:cNvPr>
          <p:cNvSpPr/>
          <p:nvPr/>
        </p:nvSpPr>
        <p:spPr>
          <a:xfrm>
            <a:off x="4924926" y="2133014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hlinkClick r:id="rId7" action="ppaction://hlinksldjump"/>
          </p:cNvPr>
          <p:cNvSpPr/>
          <p:nvPr/>
        </p:nvSpPr>
        <p:spPr>
          <a:xfrm>
            <a:off x="2514600" y="31242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hlinkClick r:id="rId8" action="ppaction://hlinksldjump"/>
          </p:cNvPr>
          <p:cNvSpPr/>
          <p:nvPr/>
        </p:nvSpPr>
        <p:spPr>
          <a:xfrm>
            <a:off x="8153400" y="48768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74" y="2562289"/>
            <a:ext cx="4901276" cy="3762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525" y="1157464"/>
            <a:ext cx="4169899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07871" y="2562289"/>
            <a:ext cx="3551721" cy="1066800"/>
          </a:xfrm>
          <a:prstGeom prst="wedgeRoundRectCallout">
            <a:avLst>
              <a:gd name="adj1" fmla="val -42513"/>
              <a:gd name="adj2" fmla="val 820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  This </a:t>
            </a:r>
            <a:r>
              <a:rPr lang="en-US" sz="3200" b="1" dirty="0"/>
              <a:t>is my </a:t>
            </a:r>
            <a:r>
              <a:rPr lang="en-US" sz="3200" b="1" dirty="0" smtClean="0"/>
              <a:t>robot.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22" y="2891646"/>
            <a:ext cx="5102262" cy="3233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93207" y="2358246"/>
            <a:ext cx="3551721" cy="1066800"/>
          </a:xfrm>
          <a:prstGeom prst="wedgeRoundRectCallout">
            <a:avLst>
              <a:gd name="adj1" fmla="val 39240"/>
              <a:gd name="adj2" fmla="val 1241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This is my </a:t>
            </a:r>
            <a:r>
              <a:rPr lang="en-US" sz="3200" b="1" dirty="0" smtClean="0"/>
              <a:t>uncle.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0"/>
            <a:ext cx="4964586" cy="315286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363679" y="2354802"/>
            <a:ext cx="3551721" cy="1066800"/>
          </a:xfrm>
          <a:prstGeom prst="wedgeRoundRectCallout">
            <a:avLst>
              <a:gd name="adj1" fmla="val -67807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This is my picture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19720"/>
            <a:ext cx="4815252" cy="301122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942974" y="1805416"/>
            <a:ext cx="3551721" cy="1066800"/>
          </a:xfrm>
          <a:prstGeom prst="wedgeRoundRectCallout">
            <a:avLst>
              <a:gd name="adj1" fmla="val -42513"/>
              <a:gd name="adj2" fmla="val 775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This is my </a:t>
            </a:r>
            <a:r>
              <a:rPr lang="en-US" sz="3200" b="1" dirty="0" smtClean="0"/>
              <a:t>sofa.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" y="1944938"/>
            <a:ext cx="9115926" cy="4913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66336"/>
            <a:ext cx="4347411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49610"/>
            <a:ext cx="2921363" cy="2463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3116295"/>
            <a:ext cx="3400452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" y="3200400"/>
            <a:ext cx="3590492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16" y="2317527"/>
            <a:ext cx="2600688" cy="26959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66336"/>
            <a:ext cx="4347411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4932" y="3554378"/>
            <a:ext cx="3590492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2516680"/>
            <a:ext cx="3486724" cy="27992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80841"/>
            <a:ext cx="4347411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905000" y="649288"/>
            <a:ext cx="6731920" cy="4494212"/>
            <a:chOff x="2007198" y="1580346"/>
            <a:chExt cx="639610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007198" y="1580346"/>
              <a:ext cx="639610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2168646" cy="1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" y="26963"/>
            <a:ext cx="9168956" cy="6831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2" y="2514600"/>
            <a:ext cx="8610600" cy="4114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90600" y="908910"/>
            <a:ext cx="830580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Chant the letter </a:t>
            </a:r>
            <a:r>
              <a:rPr lang="en-US" sz="4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" y="2832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88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67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0827" y="762000"/>
            <a:ext cx="66223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6148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485B2-FBDA-4B38-8636-F7C407304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0" y="1723562"/>
            <a:ext cx="4325974" cy="3728735"/>
          </a:xfrm>
          <a:prstGeom prst="rect">
            <a:avLst/>
          </a:prstGeom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79478" y="1711847"/>
            <a:ext cx="2092520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79478" y="3589662"/>
            <a:ext cx="2092519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88410" y="1723563"/>
            <a:ext cx="2217043" cy="18889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1998" y="3589661"/>
            <a:ext cx="2233455" cy="1862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 dirty="0"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184017" y="515857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 dirty="0">
                <a:latin typeface="Arial" charset="0"/>
              </a:rPr>
              <a:t>Remove Box</a:t>
            </a:r>
          </a:p>
        </p:txBody>
      </p:sp>
      <p:sp>
        <p:nvSpPr>
          <p:cNvPr id="2970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56747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900" dirty="0">
                <a:latin typeface="Arial" charset="0"/>
              </a:rPr>
              <a:t>Next Slide</a:t>
            </a: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A7A11B6-37A2-4557-9E0A-8AC7DF5BD87A}"/>
              </a:ext>
            </a:extLst>
          </p:cNvPr>
          <p:cNvSpPr/>
          <p:nvPr/>
        </p:nvSpPr>
        <p:spPr>
          <a:xfrm flipH="1">
            <a:off x="140932" y="1205911"/>
            <a:ext cx="2165827" cy="168632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What </a:t>
            </a: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 it?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22 Rectángulo redondeado">
            <a:extLst>
              <a:ext uri="{FF2B5EF4-FFF2-40B4-BE49-F238E27FC236}">
                <a16:creationId xmlns:a16="http://schemas.microsoft.com/office/drawing/2014/main" id="{5264EDBD-D2B4-49EA-8DC9-EB238F15722E}"/>
              </a:ext>
            </a:extLst>
          </p:cNvPr>
          <p:cNvSpPr/>
          <p:nvPr/>
        </p:nvSpPr>
        <p:spPr>
          <a:xfrm>
            <a:off x="1991373" y="533928"/>
            <a:ext cx="5252250" cy="639899"/>
          </a:xfrm>
          <a:prstGeom prst="roundRect">
            <a:avLst>
              <a:gd name="adj" fmla="val 3312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Can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guess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s-ES" altLang="es-E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3852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5" grpId="0" animBg="1"/>
      <p:bldP spid="1025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485B2-FBDA-4B38-8636-F7C407304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0" y="1707754"/>
            <a:ext cx="4253289" cy="3744543"/>
          </a:xfrm>
          <a:prstGeom prst="rect">
            <a:avLst/>
          </a:prstGeom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65882" y="1706449"/>
            <a:ext cx="2212959" cy="19350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65881" y="3617736"/>
            <a:ext cx="2092519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85596" y="1690106"/>
            <a:ext cx="2160771" cy="18889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1998" y="3589661"/>
            <a:ext cx="2160771" cy="1862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 dirty="0"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184017" y="515857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 dirty="0">
                <a:latin typeface="Arial" charset="0"/>
              </a:rPr>
              <a:t>Remove Box</a:t>
            </a:r>
          </a:p>
        </p:txBody>
      </p:sp>
      <p:sp>
        <p:nvSpPr>
          <p:cNvPr id="2970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56747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900" dirty="0">
                <a:latin typeface="Arial" charset="0"/>
              </a:rPr>
              <a:t>Next Slide</a:t>
            </a: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A7A11B6-37A2-4557-9E0A-8AC7DF5BD87A}"/>
              </a:ext>
            </a:extLst>
          </p:cNvPr>
          <p:cNvSpPr/>
          <p:nvPr/>
        </p:nvSpPr>
        <p:spPr>
          <a:xfrm flipH="1">
            <a:off x="120173" y="1285476"/>
            <a:ext cx="2050245" cy="147659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What 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 it?</a:t>
            </a:r>
            <a:endParaRPr lang="en-US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22 Rectángulo redondeado">
            <a:extLst>
              <a:ext uri="{FF2B5EF4-FFF2-40B4-BE49-F238E27FC236}">
                <a16:creationId xmlns:a16="http://schemas.microsoft.com/office/drawing/2014/main" id="{5264EDBD-D2B4-49EA-8DC9-EB238F15722E}"/>
              </a:ext>
            </a:extLst>
          </p:cNvPr>
          <p:cNvSpPr/>
          <p:nvPr/>
        </p:nvSpPr>
        <p:spPr>
          <a:xfrm>
            <a:off x="1991373" y="533928"/>
            <a:ext cx="5252250" cy="639899"/>
          </a:xfrm>
          <a:prstGeom prst="roundRect">
            <a:avLst>
              <a:gd name="adj" fmla="val 3312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Can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guess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s-ES" altLang="es-E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2304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5" grpId="0" animBg="1"/>
      <p:bldP spid="1025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485B2-FBDA-4B38-8636-F7C407304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0" y="1718765"/>
            <a:ext cx="4339015" cy="3734838"/>
          </a:xfrm>
          <a:prstGeom prst="rect">
            <a:avLst/>
          </a:prstGeom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36386" y="1745056"/>
            <a:ext cx="2092519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28365" y="3623263"/>
            <a:ext cx="2092519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51778" y="1718765"/>
            <a:ext cx="2284737" cy="18889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06032" y="3607691"/>
            <a:ext cx="2312463" cy="1862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 dirty="0"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184017" y="515857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 dirty="0">
                <a:latin typeface="Arial" charset="0"/>
              </a:rPr>
              <a:t>Remove Box</a:t>
            </a:r>
          </a:p>
        </p:txBody>
      </p:sp>
      <p:sp>
        <p:nvSpPr>
          <p:cNvPr id="2970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56747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900" dirty="0">
                <a:latin typeface="Arial" charset="0"/>
              </a:rPr>
              <a:t>Next Slide</a:t>
            </a: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A7A11B6-37A2-4557-9E0A-8AC7DF5BD87A}"/>
              </a:ext>
            </a:extLst>
          </p:cNvPr>
          <p:cNvSpPr/>
          <p:nvPr/>
        </p:nvSpPr>
        <p:spPr>
          <a:xfrm flipH="1">
            <a:off x="120173" y="1285476"/>
            <a:ext cx="2050245" cy="147659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What </a:t>
            </a:r>
            <a:r>
              <a:rPr lang="en-US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 it?</a:t>
            </a:r>
            <a:endParaRPr lang="en-US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22 Rectángulo redondeado">
            <a:extLst>
              <a:ext uri="{FF2B5EF4-FFF2-40B4-BE49-F238E27FC236}">
                <a16:creationId xmlns:a16="http://schemas.microsoft.com/office/drawing/2014/main" id="{5264EDBD-D2B4-49EA-8DC9-EB238F15722E}"/>
              </a:ext>
            </a:extLst>
          </p:cNvPr>
          <p:cNvSpPr/>
          <p:nvPr/>
        </p:nvSpPr>
        <p:spPr>
          <a:xfrm>
            <a:off x="1991373" y="533928"/>
            <a:ext cx="5252250" cy="639899"/>
          </a:xfrm>
          <a:prstGeom prst="roundRect">
            <a:avLst>
              <a:gd name="adj" fmla="val 3312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Can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guess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s-ES" altLang="es-E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540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5" grpId="0" animBg="1"/>
      <p:bldP spid="1025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1115229"/>
            <a:ext cx="4267574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Lesson 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19083"/>
            <a:ext cx="3456769" cy="243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5" y="2063279"/>
            <a:ext cx="3226069" cy="2274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5" y="4497324"/>
            <a:ext cx="3348678" cy="2360676"/>
          </a:xfrm>
          <a:prstGeom prst="rect">
            <a:avLst/>
          </a:prstGeom>
        </p:spPr>
      </p:pic>
      <p:pic>
        <p:nvPicPr>
          <p:cNvPr id="8" name="Track 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98" end="10195.4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432227"/>
            <a:ext cx="609600" cy="609600"/>
          </a:xfrm>
          <a:prstGeom prst="rect">
            <a:avLst/>
          </a:prstGeom>
        </p:spPr>
      </p:pic>
      <p:pic>
        <p:nvPicPr>
          <p:cNvPr id="11" name="Track 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6" end="6614.4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09910" y="2432227"/>
            <a:ext cx="609600" cy="609600"/>
          </a:xfrm>
          <a:prstGeom prst="rect">
            <a:avLst/>
          </a:prstGeom>
        </p:spPr>
      </p:pic>
      <p:pic>
        <p:nvPicPr>
          <p:cNvPr id="13" name="Track 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66" end="2834.4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84243" y="4648200"/>
            <a:ext cx="609600" cy="609600"/>
          </a:xfrm>
          <a:prstGeom prst="rect">
            <a:avLst/>
          </a:prstGeom>
        </p:spPr>
      </p:pic>
      <p:pic>
        <p:nvPicPr>
          <p:cNvPr id="14" name="Track 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3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1687" y="2277016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65860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062" y="2635831"/>
            <a:ext cx="457200" cy="564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234" y="3311564"/>
            <a:ext cx="457200" cy="564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761" y="3987297"/>
            <a:ext cx="457200" cy="564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1" y="2447665"/>
            <a:ext cx="2648320" cy="3077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22" y="2419086"/>
            <a:ext cx="2619741" cy="3134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40" y="2447665"/>
            <a:ext cx="2619741" cy="3324689"/>
          </a:xfrm>
          <a:prstGeom prst="rect">
            <a:avLst/>
          </a:prstGeom>
        </p:spPr>
      </p:pic>
      <p:pic>
        <p:nvPicPr>
          <p:cNvPr id="3" name="Track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6000" y="1373373"/>
            <a:ext cx="609600" cy="609600"/>
          </a:xfrm>
          <a:prstGeom prst="rect">
            <a:avLst/>
          </a:prstGeom>
        </p:spPr>
      </p:pic>
      <p:pic>
        <p:nvPicPr>
          <p:cNvPr id="13" name="Track 4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443" end="10250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5940" y="2590800"/>
            <a:ext cx="609600" cy="609600"/>
          </a:xfrm>
          <a:prstGeom prst="rect">
            <a:avLst/>
          </a:prstGeom>
        </p:spPr>
      </p:pic>
      <p:pic>
        <p:nvPicPr>
          <p:cNvPr id="14" name="Track 4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0852" end="5101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8915" y="3311564"/>
            <a:ext cx="609600" cy="609600"/>
          </a:xfrm>
          <a:prstGeom prst="rect">
            <a:avLst/>
          </a:prstGeom>
        </p:spPr>
      </p:pic>
      <p:pic>
        <p:nvPicPr>
          <p:cNvPr id="15" name="Track 4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601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5372" y="4021513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81724" y="160546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9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2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8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1912</Words>
  <Application>Microsoft Office PowerPoint</Application>
  <PresentationFormat>On-screen Show (4:3)</PresentationFormat>
  <Paragraphs>273</Paragraphs>
  <Slides>27</Slides>
  <Notes>26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133</cp:revision>
  <dcterms:created xsi:type="dcterms:W3CDTF">2006-08-16T00:00:00Z</dcterms:created>
  <dcterms:modified xsi:type="dcterms:W3CDTF">2021-03-31T09:37:50Z</dcterms:modified>
</cp:coreProperties>
</file>