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7" r:id="rId2"/>
    <p:sldId id="285" r:id="rId3"/>
    <p:sldId id="759" r:id="rId4"/>
    <p:sldId id="797" r:id="rId5"/>
    <p:sldId id="798" r:id="rId6"/>
    <p:sldId id="799" r:id="rId7"/>
    <p:sldId id="762" r:id="rId8"/>
    <p:sldId id="266" r:id="rId9"/>
    <p:sldId id="268" r:id="rId10"/>
    <p:sldId id="828" r:id="rId11"/>
    <p:sldId id="824" r:id="rId12"/>
    <p:sldId id="829" r:id="rId13"/>
    <p:sldId id="800" r:id="rId14"/>
    <p:sldId id="830" r:id="rId15"/>
    <p:sldId id="808" r:id="rId16"/>
    <p:sldId id="802" r:id="rId17"/>
    <p:sldId id="820" r:id="rId18"/>
    <p:sldId id="822" r:id="rId19"/>
    <p:sldId id="823" r:id="rId20"/>
    <p:sldId id="273" r:id="rId21"/>
    <p:sldId id="807" r:id="rId22"/>
    <p:sldId id="809" r:id="rId23"/>
    <p:sldId id="825" r:id="rId24"/>
    <p:sldId id="826" r:id="rId25"/>
    <p:sldId id="810" r:id="rId26"/>
    <p:sldId id="816" r:id="rId27"/>
    <p:sldId id="827" r:id="rId28"/>
    <p:sldId id="815" r:id="rId29"/>
    <p:sldId id="811" r:id="rId30"/>
    <p:sldId id="817" r:id="rId31"/>
    <p:sldId id="818" r:id="rId32"/>
    <p:sldId id="819" r:id="rId33"/>
    <p:sldId id="789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0066"/>
    <a:srgbClr val="AFDC7E"/>
    <a:srgbClr val="C4E59F"/>
    <a:srgbClr val="A9DA74"/>
    <a:srgbClr val="F6C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27" autoAdjust="0"/>
  </p:normalViewPr>
  <p:slideViewPr>
    <p:cSldViewPr>
      <p:cViewPr varScale="1">
        <p:scale>
          <a:sx n="57" d="100"/>
          <a:sy n="57" d="100"/>
        </p:scale>
        <p:origin x="16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31/03/2021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- “Listen and repeat. Class! Group 1, please! Group 2, please! You, you and you!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can use body language to describe the word. - “Look at me and listen. Bag! Class, what is it? Good!”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Click to make the word “bag” 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- “Look and tell me what it is.”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2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- “Listen and repeat. Class! Group 1, please! Group 2, please! You, you and you!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can use body language to describe the word. - “Look at me and listen. Bag! Class, what is it? Good!”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Click to make the word “bag” 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- “Look and tell me what it is.”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01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- “Listen and repeat. Class! Group 1, please! Group 2, please! You, you and you!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can use body language to describe the word. - “Look at me and listen. Pen! Class, what is it? Good!”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Click to make the </a:t>
            </a:r>
            <a:r>
              <a:rPr lang="en-US" altLang="en-US" dirty="0" err="1" smtClean="0"/>
              <a:t>word”shose</a:t>
            </a:r>
            <a:r>
              <a:rPr lang="en-US" altLang="en-US" dirty="0" smtClean="0"/>
              <a:t>” </a:t>
            </a:r>
            <a:r>
              <a:rPr lang="en-US" altLang="en-US" dirty="0"/>
              <a:t>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- “Look and tell me what it is.”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74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- “Listen and repeat. Class! Group 1, please! Group 2, please! You, you and you!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can use body language to describe the word. - “Look at me and listen. Pen! Class, what is it? Good!”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Click to make the </a:t>
            </a:r>
            <a:r>
              <a:rPr lang="en-US" altLang="en-US" dirty="0" err="1" smtClean="0"/>
              <a:t>word”shose</a:t>
            </a:r>
            <a:r>
              <a:rPr lang="en-US" altLang="en-US" dirty="0" smtClean="0"/>
              <a:t>” </a:t>
            </a:r>
            <a:r>
              <a:rPr lang="en-US" altLang="en-US" dirty="0"/>
              <a:t>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- “Look and tell me what it is.”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97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using – Look, point and say</a:t>
            </a:r>
          </a:p>
          <a:p>
            <a:r>
              <a:rPr lang="en-US" dirty="0"/>
              <a:t>1. T says “Class, open your book page </a:t>
            </a:r>
            <a:r>
              <a:rPr lang="en-US" dirty="0" smtClean="0"/>
              <a:t>45. </a:t>
            </a:r>
            <a:r>
              <a:rPr lang="en-US" dirty="0"/>
              <a:t>Let’s look, point and tell me what it is.”</a:t>
            </a:r>
          </a:p>
          <a:p>
            <a:r>
              <a:rPr lang="en-US" dirty="0"/>
              <a:t>2. T points at the picture and asks “What is it?”</a:t>
            </a:r>
          </a:p>
          <a:p>
            <a:r>
              <a:rPr lang="en-US" dirty="0"/>
              <a:t>3. T gives 1 flower to each group -“Great! One flower for each group.”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85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Memory game</a:t>
            </a:r>
          </a:p>
          <a:p>
            <a:pPr marL="228600" indent="-228600">
              <a:buAutoNum type="arabicPeriod"/>
            </a:pPr>
            <a:r>
              <a:rPr lang="en-US" dirty="0"/>
              <a:t>T says “ I have </a:t>
            </a:r>
            <a:r>
              <a:rPr lang="en-US" dirty="0" smtClean="0"/>
              <a:t>got some </a:t>
            </a:r>
            <a:r>
              <a:rPr lang="en-US" dirty="0"/>
              <a:t>pictures. Can you remember all of them? Now, let’s play with me.”</a:t>
            </a:r>
          </a:p>
          <a:p>
            <a:pPr marL="228600" indent="-228600">
              <a:buAutoNum type="arabicPeriod"/>
            </a:pPr>
            <a:r>
              <a:rPr lang="en-US" dirty="0"/>
              <a:t>Work in </a:t>
            </a:r>
            <a:r>
              <a:rPr lang="en-US" dirty="0" smtClean="0"/>
              <a:t>groups.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shows the </a:t>
            </a:r>
            <a:r>
              <a:rPr lang="en-US" dirty="0" smtClean="0"/>
              <a:t>pictures.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remember all pictures and the arrangement – “Look at these pictures and remember their place.”</a:t>
            </a:r>
          </a:p>
          <a:p>
            <a:pPr marL="228600" indent="-228600">
              <a:buAutoNum type="arabicPeriod"/>
            </a:pPr>
            <a:r>
              <a:rPr lang="en-US" dirty="0"/>
              <a:t>T clicks to disappear all pictures</a:t>
            </a:r>
          </a:p>
          <a:p>
            <a:pPr marL="228600" indent="-228600">
              <a:buAutoNum type="arabicPeriod"/>
            </a:pPr>
            <a:r>
              <a:rPr lang="en-US" dirty="0" err="1"/>
              <a:t>Sts</a:t>
            </a:r>
            <a:r>
              <a:rPr lang="en-US" dirty="0"/>
              <a:t> say the name of each picture with the correct order (each group has 1 turn) – “Wow, it’s disappear. Group 1, tell me what are they?”</a:t>
            </a:r>
          </a:p>
          <a:p>
            <a:pPr marL="228600" indent="-228600">
              <a:buAutoNum type="arabicPeriod"/>
            </a:pPr>
            <a:r>
              <a:rPr lang="en-US" dirty="0"/>
              <a:t>With the correct answer, each group will have 1 flower. – “Great! One flower for each group.”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17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Memory game</a:t>
            </a:r>
          </a:p>
          <a:p>
            <a:pPr marL="228600" indent="-228600">
              <a:buAutoNum type="arabicPeriod"/>
            </a:pPr>
            <a:r>
              <a:rPr lang="en-US" dirty="0"/>
              <a:t>T says “ I have </a:t>
            </a:r>
            <a:r>
              <a:rPr lang="en-US" dirty="0" smtClean="0"/>
              <a:t>got some </a:t>
            </a:r>
            <a:r>
              <a:rPr lang="en-US" dirty="0"/>
              <a:t>pictures. Can you remember all of them? Now, let’s play with me.”</a:t>
            </a:r>
          </a:p>
          <a:p>
            <a:pPr marL="228600" indent="-228600">
              <a:buAutoNum type="arabicPeriod"/>
            </a:pPr>
            <a:r>
              <a:rPr lang="en-US" dirty="0"/>
              <a:t>Work in </a:t>
            </a:r>
            <a:r>
              <a:rPr lang="en-US" dirty="0" smtClean="0"/>
              <a:t>groups.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shows the </a:t>
            </a:r>
            <a:r>
              <a:rPr lang="en-US" dirty="0" smtClean="0"/>
              <a:t>pictures.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remember all pictures and the arrangement – “Look at these pictures and remember their place.”</a:t>
            </a:r>
          </a:p>
          <a:p>
            <a:pPr marL="228600" indent="-228600">
              <a:buAutoNum type="arabicPeriod"/>
            </a:pPr>
            <a:r>
              <a:rPr lang="en-US" dirty="0"/>
              <a:t>T clicks to disappear all pictures</a:t>
            </a:r>
          </a:p>
          <a:p>
            <a:pPr marL="228600" indent="-228600">
              <a:buAutoNum type="arabicPeriod"/>
            </a:pPr>
            <a:r>
              <a:rPr lang="en-US" dirty="0" err="1"/>
              <a:t>Sts</a:t>
            </a:r>
            <a:r>
              <a:rPr lang="en-US" dirty="0"/>
              <a:t> say the name of each picture with the correct order (each group has 1 turn) – “Wow, it’s disappear. Group 1, tell me what are they?”</a:t>
            </a:r>
          </a:p>
          <a:p>
            <a:pPr marL="228600" indent="-228600">
              <a:buAutoNum type="arabicPeriod"/>
            </a:pPr>
            <a:r>
              <a:rPr lang="en-US" dirty="0"/>
              <a:t>With the correct answer, each group will have 1 flower. – “Great! One flower for each group.”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77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shows the pictures 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remember all pictures and the arrangement – “Look at these pictures and remember their place.”</a:t>
            </a:r>
          </a:p>
          <a:p>
            <a:pPr marL="228600" indent="-228600">
              <a:buAutoNum type="arabicPeriod"/>
            </a:pPr>
            <a:r>
              <a:rPr lang="en-US" dirty="0"/>
              <a:t>T clicks to disappear all pictures</a:t>
            </a:r>
          </a:p>
          <a:p>
            <a:pPr marL="228600" indent="-228600">
              <a:buAutoNum type="arabicPeriod"/>
            </a:pPr>
            <a:r>
              <a:rPr lang="en-US" dirty="0" err="1"/>
              <a:t>Sts</a:t>
            </a:r>
            <a:r>
              <a:rPr lang="en-US" dirty="0"/>
              <a:t> say the name of each picture with the correct order (each group has 1 turn) – “Wow, it’s disappear. Group 2, tell me what are they?”</a:t>
            </a:r>
          </a:p>
          <a:p>
            <a:pPr marL="228600" indent="-228600">
              <a:buAutoNum type="arabicPeriod"/>
            </a:pPr>
            <a:r>
              <a:rPr lang="en-US" dirty="0"/>
              <a:t>With the correct answer, each group will have 1 flower. – “Great! One flower for each group.”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03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shows the pictures 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remember all pictures and the arrangement – “Look at these pictures and remember their place.”</a:t>
            </a:r>
          </a:p>
          <a:p>
            <a:pPr marL="228600" indent="-228600">
              <a:buAutoNum type="arabicPeriod"/>
            </a:pPr>
            <a:r>
              <a:rPr lang="en-US" dirty="0"/>
              <a:t>T clicks to disappear all pictures</a:t>
            </a:r>
          </a:p>
          <a:p>
            <a:pPr marL="228600" indent="-228600">
              <a:buAutoNum type="arabicPeriod"/>
            </a:pPr>
            <a:r>
              <a:rPr lang="en-US" dirty="0" err="1"/>
              <a:t>Sts</a:t>
            </a:r>
            <a:r>
              <a:rPr lang="en-US" dirty="0"/>
              <a:t> say the name of each picture with the correct order (each group has 1 turn) – “Wow, it’s disappear. Group 2, tell me what are they?”</a:t>
            </a:r>
          </a:p>
          <a:p>
            <a:pPr marL="228600" indent="-228600">
              <a:buAutoNum type="arabicPeriod"/>
            </a:pPr>
            <a:r>
              <a:rPr lang="en-US" dirty="0"/>
              <a:t>With the correct answer, each group will have 1 flower. – “Great! One flower for each group.”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33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“Well done. Let’s move to next part.”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34FE234-6BD6-45D8-86CC-F870744CBB22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00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="" xmlns:a16="http://schemas.microsoft.com/office/drawing/2014/main" id="{4D58BEB8-4B19-48E1-B6D3-BC58D372A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="" xmlns:a16="http://schemas.microsoft.com/office/drawing/2014/main" id="{4D5C4E92-5007-46BA-96AE-CC5E01BBE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 dirty="0"/>
              <a:t>Guessing game</a:t>
            </a:r>
          </a:p>
          <a:p>
            <a:pPr marL="228600" indent="-228600">
              <a:buAutoNum type="arabicPeriod"/>
            </a:pPr>
            <a:r>
              <a:rPr lang="en-US" altLang="en-US" dirty="0"/>
              <a:t>T says “I have some secret pictures. Can you guess what it is? Now, let’s play.”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Work in groups</a:t>
            </a:r>
          </a:p>
          <a:p>
            <a:pPr marL="228600" indent="-228600">
              <a:buAutoNum type="arabicPeriod"/>
            </a:pPr>
            <a:r>
              <a:rPr lang="en-US" altLang="en-US" dirty="0"/>
              <a:t>T says “Group 1,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 OK! Can you guess what it is? No, what </a:t>
            </a:r>
            <a:r>
              <a:rPr lang="en-US" altLang="en-US" dirty="0" err="1"/>
              <a:t>colour</a:t>
            </a:r>
            <a:r>
              <a:rPr lang="en-US" altLang="en-US" dirty="0"/>
              <a:t> do you want to open? OK! Can you guess?”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T takes the squares to show the picture – “Good job”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With no more 3 squares, each group will have 2 flowers for the correct answer. With more 3 squares, each group will have 1 flower.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="" xmlns:a16="http://schemas.microsoft.com/office/drawing/2014/main" id="{6DCDD52F-1EB6-402D-AD28-FF598C129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0634401-CAD7-447A-BB8C-766C631FA83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43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“Let’s listen and number.”</a:t>
            </a:r>
          </a:p>
          <a:p>
            <a:pPr marL="228600" indent="-228600">
              <a:buAutoNum type="arabicPeriod"/>
            </a:pPr>
            <a:r>
              <a:rPr lang="en-US" dirty="0"/>
              <a:t>T asks “What is it?” – (4 pictures)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listen 1 time, points at the example and asks “What is it?” – T clicks to show the answer of the example. – “Yes, number 1 – inkpot.”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listen 1 time and write the number. – “Now, listen again and number.”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listen again and check the answer – clicks to show the answer. – “Now, which is number 2? Number 3? Number 4? OK! Now, listen and check.”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7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“Let’s move to next part – </a:t>
            </a:r>
            <a:r>
              <a:rPr lang="en-US" dirty="0" smtClean="0"/>
              <a:t>Let’s talk.”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asks “</a:t>
            </a:r>
            <a:r>
              <a:rPr lang="en-US" dirty="0" smtClean="0"/>
              <a:t>Where</a:t>
            </a:r>
            <a:r>
              <a:rPr lang="en-US" baseline="0" dirty="0" smtClean="0"/>
              <a:t> is it</a:t>
            </a:r>
            <a:r>
              <a:rPr lang="en-US" dirty="0" smtClean="0"/>
              <a:t>?” </a:t>
            </a:r>
            <a:r>
              <a:rPr lang="en-US" dirty="0"/>
              <a:t>– 3 pictures.</a:t>
            </a:r>
          </a:p>
          <a:p>
            <a:pPr marL="228600" indent="-228600">
              <a:buAutoNum type="arabicPeriod"/>
            </a:pPr>
            <a:r>
              <a:rPr lang="en-US" dirty="0"/>
              <a:t>Introduce structure “</a:t>
            </a:r>
            <a:r>
              <a:rPr lang="en-US" dirty="0" smtClean="0"/>
              <a:t>I’d like a  </a:t>
            </a:r>
            <a:r>
              <a:rPr lang="en-US" dirty="0"/>
              <a:t>…”</a:t>
            </a:r>
          </a:p>
          <a:p>
            <a:pPr marL="228600" indent="-228600">
              <a:buAutoNum type="arabicPeriod"/>
            </a:pPr>
            <a:r>
              <a:rPr lang="en-US" dirty="0"/>
              <a:t>T points at the picture of </a:t>
            </a:r>
            <a:r>
              <a:rPr lang="en-US" dirty="0" smtClean="0"/>
              <a:t>“pink</a:t>
            </a:r>
            <a:r>
              <a:rPr lang="en-US" baseline="0" dirty="0" smtClean="0"/>
              <a:t> dress</a:t>
            </a:r>
            <a:r>
              <a:rPr lang="en-US" dirty="0" smtClean="0"/>
              <a:t>” </a:t>
            </a:r>
            <a:r>
              <a:rPr lang="en-US" dirty="0"/>
              <a:t>and says “Now, listen. </a:t>
            </a:r>
            <a:r>
              <a:rPr lang="en-US" dirty="0" smtClean="0"/>
              <a:t>I’d like a pink dress.”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points at the picture of </a:t>
            </a:r>
            <a:r>
              <a:rPr lang="en-US" dirty="0" smtClean="0"/>
              <a:t>“blue/new</a:t>
            </a:r>
            <a:r>
              <a:rPr lang="en-US" baseline="0" dirty="0" smtClean="0"/>
              <a:t> vest</a:t>
            </a:r>
            <a:r>
              <a:rPr lang="en-US" dirty="0" smtClean="0"/>
              <a:t>” </a:t>
            </a:r>
            <a:r>
              <a:rPr lang="en-US" dirty="0"/>
              <a:t>and ask </a:t>
            </a:r>
            <a:r>
              <a:rPr lang="en-US" dirty="0" err="1"/>
              <a:t>sts</a:t>
            </a:r>
            <a:r>
              <a:rPr lang="en-US" dirty="0"/>
              <a:t> to say “So, </a:t>
            </a:r>
            <a:r>
              <a:rPr lang="en-US" dirty="0" smtClean="0"/>
              <a:t>I’d like a </a:t>
            </a:r>
            <a:r>
              <a:rPr lang="en-US" dirty="0"/>
              <a:t>… . Well done.”</a:t>
            </a:r>
          </a:p>
          <a:p>
            <a:pPr marL="228600" indent="-228600">
              <a:buAutoNum type="arabicPeriod"/>
            </a:pPr>
            <a:r>
              <a:rPr lang="en-US" dirty="0"/>
              <a:t>T </a:t>
            </a:r>
            <a:r>
              <a:rPr lang="en-US" dirty="0" smtClean="0"/>
              <a:t>give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sts</a:t>
            </a:r>
            <a:r>
              <a:rPr lang="en-US" baseline="0" dirty="0" smtClean="0"/>
              <a:t> time to practice and check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02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“Let’s move to next part – </a:t>
            </a:r>
            <a:r>
              <a:rPr lang="en-US" dirty="0" smtClean="0"/>
              <a:t>Let’s talk.”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asks “</a:t>
            </a:r>
            <a:r>
              <a:rPr lang="en-US" dirty="0" smtClean="0"/>
              <a:t>Where</a:t>
            </a:r>
            <a:r>
              <a:rPr lang="en-US" baseline="0" dirty="0" smtClean="0"/>
              <a:t> is it</a:t>
            </a:r>
            <a:r>
              <a:rPr lang="en-US" dirty="0" smtClean="0"/>
              <a:t>?” </a:t>
            </a:r>
            <a:r>
              <a:rPr lang="en-US" dirty="0"/>
              <a:t>– 3 pictures.</a:t>
            </a:r>
          </a:p>
          <a:p>
            <a:pPr marL="228600" indent="-228600">
              <a:buAutoNum type="arabicPeriod"/>
            </a:pPr>
            <a:r>
              <a:rPr lang="en-US" dirty="0"/>
              <a:t>Introduce structure “</a:t>
            </a:r>
            <a:r>
              <a:rPr lang="en-US" dirty="0" smtClean="0"/>
              <a:t>I’d like a  </a:t>
            </a:r>
            <a:r>
              <a:rPr lang="en-US" dirty="0"/>
              <a:t>…”</a:t>
            </a:r>
          </a:p>
          <a:p>
            <a:pPr marL="228600" indent="-228600">
              <a:buAutoNum type="arabicPeriod"/>
            </a:pPr>
            <a:r>
              <a:rPr lang="en-US" dirty="0"/>
              <a:t>T points at the picture of </a:t>
            </a:r>
            <a:r>
              <a:rPr lang="en-US" dirty="0" smtClean="0"/>
              <a:t>“pink</a:t>
            </a:r>
            <a:r>
              <a:rPr lang="en-US" baseline="0" dirty="0" smtClean="0"/>
              <a:t> dress</a:t>
            </a:r>
            <a:r>
              <a:rPr lang="en-US" dirty="0" smtClean="0"/>
              <a:t>” </a:t>
            </a:r>
            <a:r>
              <a:rPr lang="en-US" dirty="0"/>
              <a:t>and says “Now, listen. </a:t>
            </a:r>
            <a:r>
              <a:rPr lang="en-US" dirty="0" smtClean="0"/>
              <a:t>I’d like a pink dress.”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points at the picture of </a:t>
            </a:r>
            <a:r>
              <a:rPr lang="en-US" dirty="0" smtClean="0"/>
              <a:t>“blue/new</a:t>
            </a:r>
            <a:r>
              <a:rPr lang="en-US" baseline="0" dirty="0" smtClean="0"/>
              <a:t> vest</a:t>
            </a:r>
            <a:r>
              <a:rPr lang="en-US" dirty="0" smtClean="0"/>
              <a:t>” </a:t>
            </a:r>
            <a:r>
              <a:rPr lang="en-US" dirty="0"/>
              <a:t>and ask </a:t>
            </a:r>
            <a:r>
              <a:rPr lang="en-US" dirty="0" err="1"/>
              <a:t>sts</a:t>
            </a:r>
            <a:r>
              <a:rPr lang="en-US" dirty="0"/>
              <a:t> to say “So, </a:t>
            </a:r>
            <a:r>
              <a:rPr lang="en-US" dirty="0" smtClean="0"/>
              <a:t>I’d like a </a:t>
            </a:r>
            <a:r>
              <a:rPr lang="en-US" dirty="0"/>
              <a:t>… . Well done.”</a:t>
            </a:r>
          </a:p>
          <a:p>
            <a:pPr marL="228600" indent="-228600">
              <a:buAutoNum type="arabicPeriod"/>
            </a:pPr>
            <a:r>
              <a:rPr lang="en-US" dirty="0"/>
              <a:t>T </a:t>
            </a:r>
            <a:r>
              <a:rPr lang="en-US" dirty="0" smtClean="0"/>
              <a:t>give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sts</a:t>
            </a:r>
            <a:r>
              <a:rPr lang="en-US" baseline="0" dirty="0" smtClean="0"/>
              <a:t> time to practice and check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78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“Let’s move to next part – </a:t>
            </a:r>
            <a:r>
              <a:rPr lang="en-US" dirty="0" smtClean="0"/>
              <a:t>Let’s talk.”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asks “</a:t>
            </a:r>
            <a:r>
              <a:rPr lang="en-US" dirty="0" smtClean="0"/>
              <a:t>Where</a:t>
            </a:r>
            <a:r>
              <a:rPr lang="en-US" baseline="0" dirty="0" smtClean="0"/>
              <a:t> is it</a:t>
            </a:r>
            <a:r>
              <a:rPr lang="en-US" dirty="0" smtClean="0"/>
              <a:t>?” </a:t>
            </a:r>
            <a:r>
              <a:rPr lang="en-US" dirty="0"/>
              <a:t>– 3 pictures.</a:t>
            </a:r>
          </a:p>
          <a:p>
            <a:pPr marL="228600" indent="-228600">
              <a:buAutoNum type="arabicPeriod"/>
            </a:pPr>
            <a:r>
              <a:rPr lang="en-US" dirty="0"/>
              <a:t>Introduce structure “</a:t>
            </a:r>
            <a:r>
              <a:rPr lang="en-US" dirty="0" smtClean="0"/>
              <a:t>I’d like a  </a:t>
            </a:r>
            <a:r>
              <a:rPr lang="en-US" dirty="0"/>
              <a:t>…”</a:t>
            </a:r>
          </a:p>
          <a:p>
            <a:pPr marL="228600" indent="-228600">
              <a:buAutoNum type="arabicPeriod"/>
            </a:pPr>
            <a:r>
              <a:rPr lang="en-US" dirty="0"/>
              <a:t>T points at the picture of </a:t>
            </a:r>
            <a:r>
              <a:rPr lang="en-US" dirty="0" smtClean="0"/>
              <a:t>“pink</a:t>
            </a:r>
            <a:r>
              <a:rPr lang="en-US" baseline="0" dirty="0" smtClean="0"/>
              <a:t> dress</a:t>
            </a:r>
            <a:r>
              <a:rPr lang="en-US" dirty="0" smtClean="0"/>
              <a:t>” </a:t>
            </a:r>
            <a:r>
              <a:rPr lang="en-US" dirty="0"/>
              <a:t>and says “Now, listen. </a:t>
            </a:r>
            <a:r>
              <a:rPr lang="en-US" dirty="0" smtClean="0"/>
              <a:t>I’d like a pink dress.”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points at the picture of </a:t>
            </a:r>
            <a:r>
              <a:rPr lang="en-US" dirty="0" smtClean="0"/>
              <a:t>“blue/new</a:t>
            </a:r>
            <a:r>
              <a:rPr lang="en-US" baseline="0" dirty="0" smtClean="0"/>
              <a:t> vest</a:t>
            </a:r>
            <a:r>
              <a:rPr lang="en-US" dirty="0" smtClean="0"/>
              <a:t>” </a:t>
            </a:r>
            <a:r>
              <a:rPr lang="en-US" dirty="0"/>
              <a:t>and ask </a:t>
            </a:r>
            <a:r>
              <a:rPr lang="en-US" dirty="0" err="1"/>
              <a:t>sts</a:t>
            </a:r>
            <a:r>
              <a:rPr lang="en-US" dirty="0"/>
              <a:t> to say “So, </a:t>
            </a:r>
            <a:r>
              <a:rPr lang="en-US" dirty="0" smtClean="0"/>
              <a:t>I’d like a </a:t>
            </a:r>
            <a:r>
              <a:rPr lang="en-US" dirty="0"/>
              <a:t>… . Well done.”</a:t>
            </a:r>
          </a:p>
          <a:p>
            <a:pPr marL="228600" indent="-228600">
              <a:buAutoNum type="arabicPeriod"/>
            </a:pPr>
            <a:r>
              <a:rPr lang="en-US" dirty="0"/>
              <a:t>T </a:t>
            </a:r>
            <a:r>
              <a:rPr lang="en-US" dirty="0" smtClean="0"/>
              <a:t>give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sts</a:t>
            </a:r>
            <a:r>
              <a:rPr lang="en-US" baseline="0" dirty="0" smtClean="0"/>
              <a:t> time to practice and check 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9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</a:t>
            </a:r>
            <a:r>
              <a:rPr lang="en-US" dirty="0" smtClean="0"/>
              <a:t>“Now</a:t>
            </a:r>
            <a:r>
              <a:rPr lang="en-US" baseline="0" dirty="0" smtClean="0"/>
              <a:t> we are going to a music shop.</a:t>
            </a:r>
            <a:r>
              <a:rPr lang="en-US" dirty="0" smtClean="0"/>
              <a:t>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says “Now, what do you want to </a:t>
            </a:r>
            <a:r>
              <a:rPr lang="en-US" dirty="0" smtClean="0"/>
              <a:t>buy </a:t>
            </a:r>
            <a:r>
              <a:rPr lang="en-US" dirty="0"/>
              <a:t>first?”</a:t>
            </a:r>
          </a:p>
          <a:p>
            <a:pPr marL="228600" indent="-228600">
              <a:buAutoNum type="arabicPeriod"/>
            </a:pPr>
            <a:r>
              <a:rPr lang="en-US" dirty="0"/>
              <a:t>Ex: </a:t>
            </a:r>
            <a:r>
              <a:rPr lang="en-US" dirty="0" err="1"/>
              <a:t>Sts</a:t>
            </a:r>
            <a:r>
              <a:rPr lang="en-US" dirty="0"/>
              <a:t> say </a:t>
            </a:r>
            <a:r>
              <a:rPr lang="en-US" dirty="0" smtClean="0"/>
              <a:t>“guitar”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says </a:t>
            </a:r>
            <a:r>
              <a:rPr lang="en-US" dirty="0" smtClean="0"/>
              <a:t>“I’d like a new/ brown guitar.”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</a:t>
            </a:r>
            <a:r>
              <a:rPr lang="en-US" dirty="0" smtClean="0"/>
              <a:t>says</a:t>
            </a:r>
            <a:r>
              <a:rPr lang="en-US" baseline="0" dirty="0" smtClean="0"/>
              <a:t> “ Your turn. Let’s practice with your friend.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95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</a:t>
            </a:r>
            <a:r>
              <a:rPr lang="en-US" dirty="0" smtClean="0"/>
              <a:t>“Now</a:t>
            </a:r>
            <a:r>
              <a:rPr lang="en-US" baseline="0" dirty="0" smtClean="0"/>
              <a:t> we are going to a music shop.</a:t>
            </a:r>
            <a:r>
              <a:rPr lang="en-US" dirty="0" smtClean="0"/>
              <a:t>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says “Now, what do you want to </a:t>
            </a:r>
            <a:r>
              <a:rPr lang="en-US" dirty="0" smtClean="0"/>
              <a:t>buy </a:t>
            </a:r>
            <a:r>
              <a:rPr lang="en-US" dirty="0"/>
              <a:t>first?”</a:t>
            </a:r>
          </a:p>
          <a:p>
            <a:pPr marL="228600" indent="-228600">
              <a:buAutoNum type="arabicPeriod"/>
            </a:pPr>
            <a:r>
              <a:rPr lang="en-US" dirty="0"/>
              <a:t>Ex: </a:t>
            </a:r>
            <a:r>
              <a:rPr lang="en-US" dirty="0" err="1"/>
              <a:t>Sts</a:t>
            </a:r>
            <a:r>
              <a:rPr lang="en-US" dirty="0"/>
              <a:t> say </a:t>
            </a:r>
            <a:r>
              <a:rPr lang="en-US" dirty="0" smtClean="0"/>
              <a:t>“guitar”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says </a:t>
            </a:r>
            <a:r>
              <a:rPr lang="en-US" dirty="0" smtClean="0"/>
              <a:t>“I’d like a new/ brown guitar.”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</a:t>
            </a:r>
            <a:r>
              <a:rPr lang="en-US" dirty="0" smtClean="0"/>
              <a:t>says</a:t>
            </a:r>
            <a:r>
              <a:rPr lang="en-US" baseline="0" dirty="0" smtClean="0"/>
              <a:t> “ Your turn. Let’s practice with your friend.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27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</a:t>
            </a:r>
            <a:r>
              <a:rPr lang="en-US" dirty="0" smtClean="0"/>
              <a:t>“Now</a:t>
            </a:r>
            <a:r>
              <a:rPr lang="en-US" baseline="0" dirty="0" smtClean="0"/>
              <a:t> we are going to a music shop.</a:t>
            </a:r>
            <a:r>
              <a:rPr lang="en-US" dirty="0" smtClean="0"/>
              <a:t>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says “Now, what do you want to </a:t>
            </a:r>
            <a:r>
              <a:rPr lang="en-US" dirty="0" smtClean="0"/>
              <a:t>buy </a:t>
            </a:r>
            <a:r>
              <a:rPr lang="en-US" dirty="0"/>
              <a:t>first?”</a:t>
            </a:r>
          </a:p>
          <a:p>
            <a:pPr marL="228600" indent="-228600">
              <a:buAutoNum type="arabicPeriod"/>
            </a:pPr>
            <a:r>
              <a:rPr lang="en-US" dirty="0"/>
              <a:t>Ex: </a:t>
            </a:r>
            <a:r>
              <a:rPr lang="en-US" dirty="0" err="1"/>
              <a:t>Sts</a:t>
            </a:r>
            <a:r>
              <a:rPr lang="en-US" dirty="0"/>
              <a:t> say </a:t>
            </a:r>
            <a:r>
              <a:rPr lang="en-US" dirty="0" smtClean="0"/>
              <a:t>“guitar”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says </a:t>
            </a:r>
            <a:r>
              <a:rPr lang="en-US" dirty="0" smtClean="0"/>
              <a:t>“I’d like a new/ brown guitar.”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</a:t>
            </a:r>
            <a:r>
              <a:rPr lang="en-US" dirty="0" smtClean="0"/>
              <a:t>says</a:t>
            </a:r>
            <a:r>
              <a:rPr lang="en-US" baseline="0" dirty="0" smtClean="0"/>
              <a:t> “ Your turn. Let’s practice with your friend.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62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says </a:t>
            </a:r>
            <a:r>
              <a:rPr lang="en-US" dirty="0" smtClean="0"/>
              <a:t>“Now</a:t>
            </a:r>
            <a:r>
              <a:rPr lang="en-US" baseline="0" dirty="0" smtClean="0"/>
              <a:t> we are going to a music shop.</a:t>
            </a:r>
            <a:r>
              <a:rPr lang="en-US" dirty="0" smtClean="0"/>
              <a:t>”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 says “Now, what do you want to </a:t>
            </a:r>
            <a:r>
              <a:rPr lang="en-US" dirty="0" smtClean="0"/>
              <a:t>buy </a:t>
            </a:r>
            <a:r>
              <a:rPr lang="en-US" dirty="0"/>
              <a:t>first?”</a:t>
            </a:r>
          </a:p>
          <a:p>
            <a:pPr marL="228600" indent="-228600">
              <a:buAutoNum type="arabicPeriod"/>
            </a:pPr>
            <a:r>
              <a:rPr lang="en-US" dirty="0"/>
              <a:t>Ex: </a:t>
            </a:r>
            <a:r>
              <a:rPr lang="en-US" dirty="0" err="1"/>
              <a:t>Sts</a:t>
            </a:r>
            <a:r>
              <a:rPr lang="en-US" dirty="0"/>
              <a:t> say </a:t>
            </a:r>
            <a:r>
              <a:rPr lang="en-US" dirty="0" smtClean="0"/>
              <a:t>“guitar”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says </a:t>
            </a:r>
            <a:r>
              <a:rPr lang="en-US" dirty="0" smtClean="0"/>
              <a:t>“I’d like a new/ brown guitar.”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 T </a:t>
            </a:r>
            <a:r>
              <a:rPr lang="en-US" dirty="0" smtClean="0"/>
              <a:t>says</a:t>
            </a:r>
            <a:r>
              <a:rPr lang="en-US" baseline="0" dirty="0" smtClean="0"/>
              <a:t> “ Your turn. Let’s practice with your friend.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5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shows the answer. “Yes, correct.”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say “ Class, so we will say …? Yes, I have got a bag.”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44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shows the answer. “Yes, correct.”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say “ Class, so we will say …? Yes, I have got a bag.”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6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="" xmlns:a16="http://schemas.microsoft.com/office/drawing/2014/main" id="{4D58BEB8-4B19-48E1-B6D3-BC58D372A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="" xmlns:a16="http://schemas.microsoft.com/office/drawing/2014/main" id="{4D5C4E92-5007-46BA-96AE-CC5E01BBE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/>
            </a:pPr>
            <a:r>
              <a:rPr lang="en-US" altLang="en-US" dirty="0"/>
              <a:t>T says “Group 2,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 OK! Can you guess what it is? No, what </a:t>
            </a:r>
            <a:r>
              <a:rPr lang="en-US" altLang="en-US" dirty="0" err="1"/>
              <a:t>colour</a:t>
            </a:r>
            <a:r>
              <a:rPr lang="en-US" altLang="en-US" dirty="0"/>
              <a:t> do you want to open? OK! Can you guess?”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T takes the squares to show the picture – “Good job”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With no more 3 squares, each group will have 2 flowers for the correct answer. With more 3 squares, each group will have 1 flower.</a:t>
            </a:r>
          </a:p>
          <a:p>
            <a:pPr marL="228600" indent="-228600">
              <a:buAutoNum type="arabicPeriod"/>
            </a:pPr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="" xmlns:a16="http://schemas.microsoft.com/office/drawing/2014/main" id="{6DCDD52F-1EB6-402D-AD28-FF598C129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0634401-CAD7-447A-BB8C-766C631FA83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569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shows the answer. “Yes, correct.”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say “ Class, so we will say …? Yes, I have got a bag.”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05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T shows the answer. “Yes, correct.”</a:t>
            </a:r>
          </a:p>
          <a:p>
            <a:pPr marL="228600" indent="-228600">
              <a:buAutoNum type="arabicPeriod"/>
            </a:pPr>
            <a:r>
              <a:rPr lang="en-US" dirty="0"/>
              <a:t>T asks </a:t>
            </a:r>
            <a:r>
              <a:rPr lang="en-US" dirty="0" err="1"/>
              <a:t>sts</a:t>
            </a:r>
            <a:r>
              <a:rPr lang="en-US" dirty="0"/>
              <a:t> to say “ Class, so we will say …? Yes, I have got a bag.”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99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“You are excellent. One flower for each group.”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208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549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="" xmlns:a16="http://schemas.microsoft.com/office/drawing/2014/main" id="{4D58BEB8-4B19-48E1-B6D3-BC58D372A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="" xmlns:a16="http://schemas.microsoft.com/office/drawing/2014/main" id="{4D5C4E92-5007-46BA-96AE-CC5E01BBE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/>
            </a:pPr>
            <a:r>
              <a:rPr lang="en-US" altLang="en-US" dirty="0"/>
              <a:t>T says “Group 1,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 OK! Can you guess what it is? No, what </a:t>
            </a:r>
            <a:r>
              <a:rPr lang="en-US" altLang="en-US" dirty="0" err="1"/>
              <a:t>colour</a:t>
            </a:r>
            <a:r>
              <a:rPr lang="en-US" altLang="en-US" dirty="0"/>
              <a:t> do you want to open? OK! Can you guess?”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T takes the squares to show the picture – “Good job”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With no more 3 squares, each group will have 2 flowers for the correct answer. With more 3 squares, each group will have 1 flower.</a:t>
            </a:r>
          </a:p>
          <a:p>
            <a:pPr marL="228600" indent="-228600">
              <a:buAutoNum type="arabicPeriod"/>
            </a:pPr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="" xmlns:a16="http://schemas.microsoft.com/office/drawing/2014/main" id="{6DCDD52F-1EB6-402D-AD28-FF598C129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0634401-CAD7-447A-BB8C-766C631FA83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01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="" xmlns:a16="http://schemas.microsoft.com/office/drawing/2014/main" id="{4D58BEB8-4B19-48E1-B6D3-BC58D372A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="" xmlns:a16="http://schemas.microsoft.com/office/drawing/2014/main" id="{4D5C4E92-5007-46BA-96AE-CC5E01BBE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/>
            </a:pPr>
            <a:r>
              <a:rPr lang="en-US" altLang="en-US" dirty="0"/>
              <a:t>T says “Group 2, what </a:t>
            </a:r>
            <a:r>
              <a:rPr lang="en-US" altLang="en-US" dirty="0" err="1"/>
              <a:t>colour</a:t>
            </a:r>
            <a:r>
              <a:rPr lang="en-US" altLang="en-US" dirty="0"/>
              <a:t> do you like? OK! Can you guess what it is? No, what </a:t>
            </a:r>
            <a:r>
              <a:rPr lang="en-US" altLang="en-US" dirty="0" err="1"/>
              <a:t>colour</a:t>
            </a:r>
            <a:r>
              <a:rPr lang="en-US" altLang="en-US" dirty="0"/>
              <a:t> do you want to open? OK! Can you guess?”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T takes the squares to show the picture – “Good job”</a:t>
            </a:r>
          </a:p>
          <a:p>
            <a:pPr marL="228600" indent="-228600">
              <a:buAutoNum type="arabicPeriod"/>
            </a:pPr>
            <a:r>
              <a:rPr lang="en-US" altLang="en-US" dirty="0"/>
              <a:t>With no more 3 squares, each group will have 2 flowers for the correct answer. With more 3 squares, each group will have 1 flower.</a:t>
            </a:r>
          </a:p>
          <a:p>
            <a:pPr marL="228600" indent="-228600">
              <a:buAutoNum type="arabicPeriod"/>
            </a:pPr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="" xmlns:a16="http://schemas.microsoft.com/office/drawing/2014/main" id="{6DCDD52F-1EB6-402D-AD28-FF598C129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0634401-CAD7-447A-BB8C-766C631FA83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303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“Great!”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12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Introduce new lesson “Today, we will learn Unit 9 – Lesson 4. We will learn 3 new things. What are they? Now, look and listen.”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8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- “Listen and repeat. Class! Group 1, please! Group 2, please! You, you and you!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can use body language to describe the word. - “Look at me and listen. Book! Class, what is it? Good!”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Click to make the word “book” 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- “Look and tell me what it is.”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1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altLang="en-US" dirty="0"/>
              <a:t>Introduce picture “Class, what is it? OK! Now, listen 3 times”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3 times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Ask </a:t>
            </a:r>
            <a:r>
              <a:rPr lang="en-US" altLang="en-US" dirty="0" err="1"/>
              <a:t>sts</a:t>
            </a:r>
            <a:r>
              <a:rPr lang="en-US" altLang="en-US" dirty="0"/>
              <a:t> to listen and repeat (class, group, individual) - “Listen and repeat. Class! Group 1, please! Group 2, please! You, you and you!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T can use body language to describe the word. - “Look at me and listen. Book! Class, what is it? Good!”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/>
              <a:t>Click to make the word “book” disappear – Ask “What is it?”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/>
              <a:t>T can use body language to check </a:t>
            </a:r>
            <a:r>
              <a:rPr lang="en-US" altLang="en-US" dirty="0" err="1"/>
              <a:t>sts</a:t>
            </a:r>
            <a:r>
              <a:rPr lang="en-US" altLang="en-US" dirty="0"/>
              <a:t>’ understanding - “Look and tell me what it is.”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1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9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9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12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jpeg"/><Relationship Id="rId12" Type="http://schemas.microsoft.com/office/2007/relationships/hdphoto" Target="../media/hdphoto6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jpeg"/><Relationship Id="rId3" Type="http://schemas.openxmlformats.org/officeDocument/2006/relationships/image" Target="../media/image9.jpeg"/><Relationship Id="rId7" Type="http://schemas.openxmlformats.org/officeDocument/2006/relationships/image" Target="../media/image30.jpeg"/><Relationship Id="rId12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jpeg"/><Relationship Id="rId3" Type="http://schemas.openxmlformats.org/officeDocument/2006/relationships/image" Target="../media/image9.jpeg"/><Relationship Id="rId7" Type="http://schemas.openxmlformats.org/officeDocument/2006/relationships/image" Target="../media/image30.jpeg"/><Relationship Id="rId12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jpeg"/><Relationship Id="rId4" Type="http://schemas.openxmlformats.org/officeDocument/2006/relationships/image" Target="../media/image28.jpe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65" y="0"/>
            <a:ext cx="91791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0" y="1905000"/>
            <a:ext cx="6789704" cy="4775626"/>
          </a:xfrm>
          <a:prstGeom prst="rect">
            <a:avLst/>
          </a:prstGeom>
        </p:spPr>
      </p:pic>
      <p:pic>
        <p:nvPicPr>
          <p:cNvPr id="10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3" end="7561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21194" y="1223487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4717" y="15795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071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40672"/>
            <a:ext cx="7096125" cy="46878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42999" y="2019690"/>
            <a:ext cx="7096125" cy="4729780"/>
            <a:chOff x="1143000" y="2040672"/>
            <a:chExt cx="7096125" cy="47297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40672"/>
              <a:ext cx="7096125" cy="4729780"/>
            </a:xfrm>
            <a:prstGeom prst="rect">
              <a:avLst/>
            </a:prstGeom>
          </p:spPr>
        </p:pic>
        <p:pic>
          <p:nvPicPr>
            <p:cNvPr id="12" name="Picture 11" descr="\\MS_thao\DATA SHARE\QUAN LY CHUYEN MON\FLASHCARD\Flashcard LOP 2_A5_9.12.2020-55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424" y="213976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3" end="3859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4433" y="1288197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74717" y="15795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255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40672"/>
            <a:ext cx="7096125" cy="4687816"/>
          </a:xfrm>
          <a:prstGeom prst="rect">
            <a:avLst/>
          </a:prstGeom>
        </p:spPr>
      </p:pic>
      <p:pic>
        <p:nvPicPr>
          <p:cNvPr id="13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73" end="3859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4433" y="1288197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74717" y="15795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507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8506"/>
            <a:ext cx="7125805" cy="46284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43000" y="2058506"/>
            <a:ext cx="7125805" cy="4628424"/>
            <a:chOff x="1143000" y="2058506"/>
            <a:chExt cx="7125805" cy="46284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58506"/>
              <a:ext cx="7125805" cy="4628424"/>
            </a:xfrm>
            <a:prstGeom prst="rect">
              <a:avLst/>
            </a:prstGeom>
          </p:spPr>
        </p:pic>
        <p:pic>
          <p:nvPicPr>
            <p:cNvPr id="12" name="Picture 11" descr="\\MS_thao\DATA SHARE\QUAN LY CHUYEN MON\FLASHCARD\Flashcard LOP 2_A5_9.12.2020-56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5075" y1="68725" x2="64168" y2="72670"/>
                          <a14:foregroundMark x1="71100" y1="59577" x2="64329" y2="72041"/>
                          <a14:foregroundMark x1="33091" y1="72441" x2="19387" y2="73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51" y="2306362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78294" y="125871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74717" y="15795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1934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8506"/>
            <a:ext cx="7125805" cy="4628424"/>
          </a:xfrm>
          <a:prstGeom prst="rect">
            <a:avLst/>
          </a:prstGeom>
        </p:spPr>
      </p:pic>
      <p:pic>
        <p:nvPicPr>
          <p:cNvPr id="14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8294" y="1258716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2550" y="164365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8708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CB1BEB71-A93A-496E-B337-2D6E0DE4677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72E7B3-8826-4CCA-A9C1-4FCC4E7C747E}"/>
              </a:ext>
            </a:extLst>
          </p:cNvPr>
          <p:cNvSpPr txBox="1"/>
          <p:nvPr/>
        </p:nvSpPr>
        <p:spPr>
          <a:xfrm>
            <a:off x="7467600" y="152400"/>
            <a:ext cx="152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6"/>
          <a:srcRect l="19700" t="10403" r="6116" b="16773"/>
          <a:stretch/>
        </p:blipFill>
        <p:spPr bwMode="auto">
          <a:xfrm>
            <a:off x="0" y="1066800"/>
            <a:ext cx="9144000" cy="5862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195262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52550" y="164365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504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extLst>
              <a:ext uri="{FF2B5EF4-FFF2-40B4-BE49-F238E27FC236}">
                <a16:creationId xmlns="" xmlns:a16="http://schemas.microsoft.com/office/drawing/2014/main" id="{FE12A030-6DC7-4531-BD04-0904FB1F64E0}"/>
              </a:ext>
            </a:extLst>
          </p:cNvPr>
          <p:cNvSpPr/>
          <p:nvPr/>
        </p:nvSpPr>
        <p:spPr bwMode="auto">
          <a:xfrm>
            <a:off x="1891520" y="2140273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Memory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2894" y="3505200"/>
            <a:ext cx="2888907" cy="2674452"/>
            <a:chOff x="1352550" y="1928672"/>
            <a:chExt cx="6789704" cy="47843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550" y="1928672"/>
              <a:ext cx="6789704" cy="4784380"/>
            </a:xfrm>
            <a:prstGeom prst="rect">
              <a:avLst/>
            </a:prstGeom>
          </p:spPr>
        </p:pic>
        <p:pic>
          <p:nvPicPr>
            <p:cNvPr id="17" name="Picture 16" descr="\\MS_thao\DATA SHARE\QUAN LY CHUYEN MON\FLASHCARD\Flashcard LOP 2_A5_9.12.2020-54.jp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9996" r="93914">
                          <a14:foregroundMark x1="38009" y1="17486" x2="55260" y2="78114"/>
                          <a14:foregroundMark x1="65095" y1="10914" x2="89440" y2="56971"/>
                          <a14:foregroundMark x1="10641" y1="35600" x2="39863" y2="87714"/>
                          <a14:foregroundMark x1="25232" y1="61086" x2="93914" y2="47371"/>
                          <a14:foregroundMark x1="39702" y1="88800" x2="92503" y2="549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44" y="220980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2837839" y="3505200"/>
            <a:ext cx="3372461" cy="2724530"/>
            <a:chOff x="1143000" y="2058506"/>
            <a:chExt cx="7125805" cy="46284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58506"/>
              <a:ext cx="7125805" cy="4628424"/>
            </a:xfrm>
            <a:prstGeom prst="rect">
              <a:avLst/>
            </a:prstGeom>
          </p:spPr>
        </p:pic>
        <p:pic>
          <p:nvPicPr>
            <p:cNvPr id="20" name="Picture 19" descr="\\MS_thao\DATA SHARE\QUAN LY CHUYEN MON\FLASHCARD\Flashcard LOP 2_A5_9.12.2020-56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5075" y1="68725" x2="64168" y2="72670"/>
                          <a14:foregroundMark x1="71100" y1="59577" x2="64329" y2="72041"/>
                          <a14:foregroundMark x1="33091" y1="72441" x2="19387" y2="73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51" y="2306362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6248400" y="3505200"/>
            <a:ext cx="2895600" cy="2724530"/>
            <a:chOff x="1143000" y="2040672"/>
            <a:chExt cx="7096125" cy="472978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40672"/>
              <a:ext cx="7096125" cy="4729780"/>
            </a:xfrm>
            <a:prstGeom prst="rect">
              <a:avLst/>
            </a:prstGeom>
          </p:spPr>
        </p:pic>
        <p:pic>
          <p:nvPicPr>
            <p:cNvPr id="23" name="Picture 22" descr="\\MS_thao\DATA SHARE\QUAN LY CHUYEN MON\FLASHCARD\Flashcard LOP 2_A5_9.12.2020-55.jp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424" y="213976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Rectangle 23"/>
          <p:cNvSpPr/>
          <p:nvPr/>
        </p:nvSpPr>
        <p:spPr>
          <a:xfrm>
            <a:off x="1352550" y="164365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9316231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extLst>
              <a:ext uri="{FF2B5EF4-FFF2-40B4-BE49-F238E27FC236}">
                <a16:creationId xmlns="" xmlns:a16="http://schemas.microsoft.com/office/drawing/2014/main" id="{FE12A030-6DC7-4531-BD04-0904FB1F64E0}"/>
              </a:ext>
            </a:extLst>
          </p:cNvPr>
          <p:cNvSpPr/>
          <p:nvPr/>
        </p:nvSpPr>
        <p:spPr bwMode="auto">
          <a:xfrm>
            <a:off x="1891520" y="2140273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Memory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2894" y="3505200"/>
            <a:ext cx="2888907" cy="2674452"/>
            <a:chOff x="1352550" y="1928672"/>
            <a:chExt cx="6789704" cy="47843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550" y="1928672"/>
              <a:ext cx="6789704" cy="4784380"/>
            </a:xfrm>
            <a:prstGeom prst="rect">
              <a:avLst/>
            </a:prstGeom>
          </p:spPr>
        </p:pic>
        <p:pic>
          <p:nvPicPr>
            <p:cNvPr id="17" name="Picture 16" descr="\\MS_thao\DATA SHARE\QUAN LY CHUYEN MON\FLASHCARD\Flashcard LOP 2_A5_9.12.2020-54.jp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9996" r="93914">
                          <a14:foregroundMark x1="38009" y1="17486" x2="55260" y2="78114"/>
                          <a14:foregroundMark x1="65095" y1="10914" x2="89440" y2="56971"/>
                          <a14:foregroundMark x1="10641" y1="35600" x2="39863" y2="87714"/>
                          <a14:foregroundMark x1="25232" y1="61086" x2="93914" y2="47371"/>
                          <a14:foregroundMark x1="39702" y1="88800" x2="92503" y2="549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44" y="220980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" name="Group 17"/>
          <p:cNvGrpSpPr/>
          <p:nvPr/>
        </p:nvGrpSpPr>
        <p:grpSpPr>
          <a:xfrm>
            <a:off x="2837839" y="3505200"/>
            <a:ext cx="3372461" cy="2724530"/>
            <a:chOff x="1143000" y="2058506"/>
            <a:chExt cx="7125805" cy="462842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58506"/>
              <a:ext cx="7125805" cy="4628424"/>
            </a:xfrm>
            <a:prstGeom prst="rect">
              <a:avLst/>
            </a:prstGeom>
          </p:spPr>
        </p:pic>
        <p:pic>
          <p:nvPicPr>
            <p:cNvPr id="20" name="Picture 19" descr="\\MS_thao\DATA SHARE\QUAN LY CHUYEN MON\FLASHCARD\Flashcard LOP 2_A5_9.12.2020-56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5075" y1="68725" x2="64168" y2="72670"/>
                          <a14:foregroundMark x1="71100" y1="59577" x2="64329" y2="72041"/>
                          <a14:foregroundMark x1="33091" y1="72441" x2="19387" y2="73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51" y="2306362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6248400" y="3505200"/>
            <a:ext cx="2895600" cy="2724530"/>
            <a:chOff x="1143000" y="2040672"/>
            <a:chExt cx="7096125" cy="472978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40672"/>
              <a:ext cx="7096125" cy="4729780"/>
            </a:xfrm>
            <a:prstGeom prst="rect">
              <a:avLst/>
            </a:prstGeom>
          </p:spPr>
        </p:pic>
        <p:pic>
          <p:nvPicPr>
            <p:cNvPr id="23" name="Picture 22" descr="\\MS_thao\DATA SHARE\QUAN LY CHUYEN MON\FLASHCARD\Flashcard LOP 2_A5_9.12.2020-55.jp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424" y="213976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Rectangle 23"/>
          <p:cNvSpPr/>
          <p:nvPr/>
        </p:nvSpPr>
        <p:spPr>
          <a:xfrm>
            <a:off x="1352550" y="164365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899819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extLst>
              <a:ext uri="{FF2B5EF4-FFF2-40B4-BE49-F238E27FC236}">
                <a16:creationId xmlns="" xmlns:a16="http://schemas.microsoft.com/office/drawing/2014/main" id="{FE12A030-6DC7-4531-BD04-0904FB1F64E0}"/>
              </a:ext>
            </a:extLst>
          </p:cNvPr>
          <p:cNvSpPr/>
          <p:nvPr/>
        </p:nvSpPr>
        <p:spPr bwMode="auto">
          <a:xfrm>
            <a:off x="1811344" y="1865831"/>
            <a:ext cx="5620248" cy="64877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Memory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5627" y="2743200"/>
            <a:ext cx="2878645" cy="2056871"/>
            <a:chOff x="1352550" y="1905523"/>
            <a:chExt cx="6789704" cy="48075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550" y="1928672"/>
              <a:ext cx="6789704" cy="4784380"/>
            </a:xfrm>
            <a:prstGeom prst="rect">
              <a:avLst/>
            </a:prstGeom>
          </p:spPr>
        </p:pic>
        <p:pic>
          <p:nvPicPr>
            <p:cNvPr id="15" name="Picture 14" descr="\\MS_thao\DATA SHARE\QUAN LY CHUYEN MON\FLASHCARD\Flashcard LOP 2_A5_9.12.2020-54.jp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9996" r="93914">
                          <a14:foregroundMark x1="38009" y1="17486" x2="55260" y2="78114"/>
                          <a14:foregroundMark x1="65095" y1="10914" x2="89440" y2="56971"/>
                          <a14:foregroundMark x1="10641" y1="35600" x2="39863" y2="87714"/>
                          <a14:foregroundMark x1="25232" y1="61086" x2="93914" y2="47371"/>
                          <a14:foregroundMark x1="39702" y1="88800" x2="92503" y2="549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45" y="1905523"/>
              <a:ext cx="6188709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4391372" y="2667000"/>
            <a:ext cx="3124200" cy="2141394"/>
            <a:chOff x="1143000" y="2058506"/>
            <a:chExt cx="7125805" cy="46284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58506"/>
              <a:ext cx="7125805" cy="4628424"/>
            </a:xfrm>
            <a:prstGeom prst="rect">
              <a:avLst/>
            </a:prstGeom>
          </p:spPr>
        </p:pic>
        <p:pic>
          <p:nvPicPr>
            <p:cNvPr id="19" name="Picture 18" descr="\\MS_thao\DATA SHARE\QUAN LY CHUYEN MON\FLASHCARD\Flashcard LOP 2_A5_9.12.2020-56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5075" y1="68725" x2="64168" y2="72670"/>
                          <a14:foregroundMark x1="71100" y1="59577" x2="64329" y2="72041"/>
                          <a14:foregroundMark x1="33091" y1="72441" x2="19387" y2="73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51" y="2306362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5445300" y="4863518"/>
            <a:ext cx="2814017" cy="1994481"/>
            <a:chOff x="1143000" y="2040672"/>
            <a:chExt cx="7096125" cy="472978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40672"/>
              <a:ext cx="7096125" cy="4729780"/>
            </a:xfrm>
            <a:prstGeom prst="rect">
              <a:avLst/>
            </a:prstGeom>
          </p:spPr>
        </p:pic>
        <p:pic>
          <p:nvPicPr>
            <p:cNvPr id="22" name="Picture 21" descr="\\MS_thao\DATA SHARE\QUAN LY CHUYEN MON\FLASHCARD\Flashcard LOP 2_A5_9.12.2020-55.jp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424" y="213976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Picture 22" descr="C:\Users\MyPC\Desktop\Vest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1" b="71033"/>
          <a:stretch/>
        </p:blipFill>
        <p:spPr bwMode="auto">
          <a:xfrm>
            <a:off x="1721709" y="4800071"/>
            <a:ext cx="2926491" cy="2057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352550" y="164365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7713655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7779" y="237530"/>
            <a:ext cx="25266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4:</a:t>
            </a:r>
          </a:p>
        </p:txBody>
      </p:sp>
      <p:sp>
        <p:nvSpPr>
          <p:cNvPr id="4" name="Rectangle 3"/>
          <p:cNvSpPr/>
          <p:nvPr/>
        </p:nvSpPr>
        <p:spPr>
          <a:xfrm>
            <a:off x="6483094" y="237530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795" y="1066800"/>
            <a:ext cx="53785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6">
            <a:extLst>
              <a:ext uri="{FF2B5EF4-FFF2-40B4-BE49-F238E27FC236}">
                <a16:creationId xmlns="" xmlns:a16="http://schemas.microsoft.com/office/drawing/2014/main" id="{FE12A030-6DC7-4531-BD04-0904FB1F64E0}"/>
              </a:ext>
            </a:extLst>
          </p:cNvPr>
          <p:cNvSpPr/>
          <p:nvPr/>
        </p:nvSpPr>
        <p:spPr bwMode="auto">
          <a:xfrm>
            <a:off x="1811344" y="1865831"/>
            <a:ext cx="5620248" cy="648770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Memory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15627" y="2743200"/>
            <a:ext cx="2878645" cy="2056871"/>
            <a:chOff x="1352550" y="1905523"/>
            <a:chExt cx="6789704" cy="480752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550" y="1928672"/>
              <a:ext cx="6789704" cy="4784380"/>
            </a:xfrm>
            <a:prstGeom prst="rect">
              <a:avLst/>
            </a:prstGeom>
          </p:spPr>
        </p:pic>
        <p:pic>
          <p:nvPicPr>
            <p:cNvPr id="15" name="Picture 14" descr="\\MS_thao\DATA SHARE\QUAN LY CHUYEN MON\FLASHCARD\Flashcard LOP 2_A5_9.12.2020-54.jpg"/>
            <p:cNvPicPr/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9996" r="93914">
                          <a14:foregroundMark x1="38009" y1="17486" x2="55260" y2="78114"/>
                          <a14:foregroundMark x1="65095" y1="10914" x2="89440" y2="56971"/>
                          <a14:foregroundMark x1="10641" y1="35600" x2="39863" y2="87714"/>
                          <a14:foregroundMark x1="25232" y1="61086" x2="93914" y2="47371"/>
                          <a14:foregroundMark x1="39702" y1="88800" x2="92503" y2="549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545" y="1905523"/>
              <a:ext cx="6188709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4391372" y="2667000"/>
            <a:ext cx="3124200" cy="2141394"/>
            <a:chOff x="1143000" y="2058506"/>
            <a:chExt cx="7125805" cy="46284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58506"/>
              <a:ext cx="7125805" cy="4628424"/>
            </a:xfrm>
            <a:prstGeom prst="rect">
              <a:avLst/>
            </a:prstGeom>
          </p:spPr>
        </p:pic>
        <p:pic>
          <p:nvPicPr>
            <p:cNvPr id="19" name="Picture 18" descr="\\MS_thao\DATA SHARE\QUAN LY CHUYEN MON\FLASHCARD\Flashcard LOP 2_A5_9.12.2020-56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15075" y1="68725" x2="64168" y2="72670"/>
                          <a14:foregroundMark x1="71100" y1="59577" x2="64329" y2="72041"/>
                          <a14:foregroundMark x1="33091" y1="72441" x2="19387" y2="73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51" y="2306362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5445300" y="4863518"/>
            <a:ext cx="2814017" cy="1994481"/>
            <a:chOff x="1143000" y="2040672"/>
            <a:chExt cx="7096125" cy="472978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2040672"/>
              <a:ext cx="7096125" cy="4729780"/>
            </a:xfrm>
            <a:prstGeom prst="rect">
              <a:avLst/>
            </a:prstGeom>
          </p:spPr>
        </p:pic>
        <p:pic>
          <p:nvPicPr>
            <p:cNvPr id="22" name="Picture 21" descr="\\MS_thao\DATA SHARE\QUAN LY CHUYEN MON\FLASHCARD\Flashcard LOP 2_A5_9.12.2020-55.jpg"/>
            <p:cNvPicPr/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424" y="2139760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Picture 22" descr="C:\Users\MyPC\Desktop\Vest.jp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41" b="71033"/>
          <a:stretch/>
        </p:blipFill>
        <p:spPr bwMode="auto">
          <a:xfrm>
            <a:off x="1721709" y="4800071"/>
            <a:ext cx="2926491" cy="2057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97226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741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18" y="1524000"/>
            <a:ext cx="6521363" cy="414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2823FC0-0856-40E6-95F0-C9F78121F7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17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4F9200D-4F4F-4D8F-836A-D088A62C6EDE}"/>
              </a:ext>
            </a:extLst>
          </p:cNvPr>
          <p:cNvSpPr/>
          <p:nvPr/>
        </p:nvSpPr>
        <p:spPr>
          <a:xfrm>
            <a:off x="152400" y="1703409"/>
            <a:ext cx="63847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circle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8"/>
          <a:srcRect l="5233" t="35590" r="7500" b="12940"/>
          <a:stretch/>
        </p:blipFill>
        <p:spPr bwMode="auto">
          <a:xfrm>
            <a:off x="-16476" y="2727067"/>
            <a:ext cx="9144000" cy="4130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/>
          <p:cNvSpPr/>
          <p:nvPr/>
        </p:nvSpPr>
        <p:spPr>
          <a:xfrm>
            <a:off x="7213433" y="5145448"/>
            <a:ext cx="12192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5081106" y="3743703"/>
            <a:ext cx="12192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2948458" y="3743703"/>
            <a:ext cx="12192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/>
          <p:cNvGrpSpPr/>
          <p:nvPr/>
        </p:nvGrpSpPr>
        <p:grpSpPr>
          <a:xfrm>
            <a:off x="5970104" y="1815923"/>
            <a:ext cx="1172536" cy="830997"/>
            <a:chOff x="7924800" y="1417280"/>
            <a:chExt cx="1172536" cy="830997"/>
          </a:xfrm>
        </p:grpSpPr>
        <p:pic>
          <p:nvPicPr>
            <p:cNvPr id="17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1417280"/>
              <a:ext cx="11725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8382000" y="1524000"/>
              <a:ext cx="6029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45</a:t>
              </a:r>
              <a:endPara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9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96611" y="2007632"/>
            <a:ext cx="609600" cy="609600"/>
          </a:xfrm>
          <a:prstGeom prst="rect">
            <a:avLst/>
          </a:prstGeom>
        </p:spPr>
      </p:pic>
      <p:pic>
        <p:nvPicPr>
          <p:cNvPr id="21" name="Track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880" end="14426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45924" y="6055739"/>
            <a:ext cx="609600" cy="609600"/>
          </a:xfrm>
          <a:prstGeom prst="rect">
            <a:avLst/>
          </a:prstGeom>
        </p:spPr>
      </p:pic>
      <p:pic>
        <p:nvPicPr>
          <p:cNvPr id="22" name="Track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800" end="21837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5023" y="6101668"/>
            <a:ext cx="609600" cy="609600"/>
          </a:xfrm>
          <a:prstGeom prst="rect">
            <a:avLst/>
          </a:prstGeom>
        </p:spPr>
      </p:pic>
      <p:pic>
        <p:nvPicPr>
          <p:cNvPr id="24" name="Track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23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8573" y="6019800"/>
            <a:ext cx="609600" cy="609600"/>
          </a:xfrm>
          <a:prstGeom prst="rect">
            <a:avLst/>
          </a:prstGeom>
        </p:spPr>
      </p:pic>
      <p:pic>
        <p:nvPicPr>
          <p:cNvPr id="25" name="Track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946" end="6434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9512" y="6055739"/>
            <a:ext cx="6096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52550" y="164365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684731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5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2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93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3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/>
      <p:bldP spid="7" grpId="0" animBg="1"/>
      <p:bldP spid="16" grpId="0" animBg="1"/>
      <p:bldP spid="20" grpId="0" animBg="1"/>
      <p:bldP spid="23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6108" y="237530"/>
            <a:ext cx="30299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 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3094" y="237530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6567" y="990600"/>
            <a:ext cx="45110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4F9200D-4F4F-4D8F-836A-D088A62C6EDE}"/>
              </a:ext>
            </a:extLst>
          </p:cNvPr>
          <p:cNvSpPr/>
          <p:nvPr/>
        </p:nvSpPr>
        <p:spPr>
          <a:xfrm>
            <a:off x="1167240" y="1600200"/>
            <a:ext cx="42321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Listen and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circle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1052617" y="2159225"/>
            <a:ext cx="27195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5"/>
          <a:srcRect l="13236" t="16152" r="5808" b="10476"/>
          <a:stretch/>
        </p:blipFill>
        <p:spPr bwMode="auto">
          <a:xfrm>
            <a:off x="0" y="2917686"/>
            <a:ext cx="9144000" cy="3940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00152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237530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3094" y="237530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932342" y="1070772"/>
            <a:ext cx="27195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5"/>
          <a:srcRect l="13236" t="24275" r="47640" b="10476"/>
          <a:stretch/>
        </p:blipFill>
        <p:spPr bwMode="auto">
          <a:xfrm>
            <a:off x="3584830" y="2973062"/>
            <a:ext cx="5519205" cy="3753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4953000" y="3581400"/>
            <a:ext cx="4062893" cy="629959"/>
          </a:xfrm>
          <a:prstGeom prst="wedgeRoundRectCallout">
            <a:avLst>
              <a:gd name="adj1" fmla="val -22667"/>
              <a:gd name="adj2" fmla="val 7427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ular Callout 12"/>
          <p:cNvSpPr/>
          <p:nvPr/>
        </p:nvSpPr>
        <p:spPr>
          <a:xfrm>
            <a:off x="264835" y="2024759"/>
            <a:ext cx="3319995" cy="1095051"/>
          </a:xfrm>
          <a:prstGeom prst="wedgeRoundRectCallout">
            <a:avLst>
              <a:gd name="adj1" fmla="val 48550"/>
              <a:gd name="adj2" fmla="val 100331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_ _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3177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237530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3094" y="237530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790059" y="1254896"/>
            <a:ext cx="27195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5"/>
          <a:srcRect l="13236" t="24275" r="47640" b="10476"/>
          <a:stretch/>
        </p:blipFill>
        <p:spPr bwMode="auto">
          <a:xfrm>
            <a:off x="3624795" y="3104502"/>
            <a:ext cx="5519205" cy="3753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5029200" y="3657599"/>
            <a:ext cx="4062893" cy="629959"/>
          </a:xfrm>
          <a:prstGeom prst="wedgeRoundRectCallout">
            <a:avLst>
              <a:gd name="adj1" fmla="val -22667"/>
              <a:gd name="adj2" fmla="val 74279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ular Callout 12"/>
          <p:cNvSpPr/>
          <p:nvPr/>
        </p:nvSpPr>
        <p:spPr>
          <a:xfrm>
            <a:off x="61711" y="2158081"/>
            <a:ext cx="3319995" cy="1323651"/>
          </a:xfrm>
          <a:prstGeom prst="wedgeRoundRectCallout">
            <a:avLst>
              <a:gd name="adj1" fmla="val 48550"/>
              <a:gd name="adj2" fmla="val 100331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blue vest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71532" y="3972578"/>
            <a:ext cx="1219200" cy="15984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7588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237530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72329" y="252898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533401" y="1011594"/>
            <a:ext cx="3468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5"/>
          <a:srcRect l="51867" t="18616" r="21353" b="26082"/>
          <a:stretch/>
        </p:blipFill>
        <p:spPr bwMode="auto">
          <a:xfrm>
            <a:off x="3970179" y="1930260"/>
            <a:ext cx="5173821" cy="4911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_ _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17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237530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089" y="237530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774373" y="1011594"/>
            <a:ext cx="32277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5"/>
          <a:srcRect l="51867" t="18616" r="21353" b="26082"/>
          <a:stretch/>
        </p:blipFill>
        <p:spPr bwMode="auto">
          <a:xfrm>
            <a:off x="3970179" y="1930260"/>
            <a:ext cx="5173821" cy="4911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new guitar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 rot="2678264">
            <a:off x="5638184" y="3310500"/>
            <a:ext cx="1783918" cy="27270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356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237530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3094" y="237530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774373" y="1011594"/>
            <a:ext cx="32277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5"/>
          <a:srcRect l="51867" t="18616" r="21353" b="26082"/>
          <a:stretch/>
        </p:blipFill>
        <p:spPr bwMode="auto">
          <a:xfrm>
            <a:off x="3970179" y="1930260"/>
            <a:ext cx="5173821" cy="4911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_ _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08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22860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237530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089" y="261063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8816BFC-AB4C-4C45-A277-6F8339F36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2" t="44279" r="56048" b="41279"/>
          <a:stretch/>
        </p:blipFill>
        <p:spPr>
          <a:xfrm>
            <a:off x="2015921" y="6170429"/>
            <a:ext cx="267804" cy="5408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533401" y="1011594"/>
            <a:ext cx="34687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5"/>
          <a:srcRect l="51867" t="18616" r="21353" b="26082"/>
          <a:stretch/>
        </p:blipFill>
        <p:spPr bwMode="auto">
          <a:xfrm>
            <a:off x="3970179" y="1946589"/>
            <a:ext cx="5173821" cy="4911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pink violin 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 rot="1779881">
            <a:off x="7054412" y="4015711"/>
            <a:ext cx="12954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559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7203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62356" y="32975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78032" t="20259" r="7501" b="30735"/>
          <a:stretch/>
        </p:blipFill>
        <p:spPr bwMode="auto">
          <a:xfrm>
            <a:off x="4320918" y="1600200"/>
            <a:ext cx="4823082" cy="525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_ _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990600" y="687960"/>
            <a:ext cx="35896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8336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3"/>
          <a:srcRect l="15237" t="51196" r="70449" b="21974"/>
          <a:stretch/>
        </p:blipFill>
        <p:spPr bwMode="auto">
          <a:xfrm>
            <a:off x="655639" y="3713016"/>
            <a:ext cx="2734362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38259C1D-61C0-4640-8364-6E066E0B5F8A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19459" name="Group 3">
            <a:extLst>
              <a:ext uri="{FF2B5EF4-FFF2-40B4-BE49-F238E27FC236}">
                <a16:creationId xmlns="" xmlns:a16="http://schemas.microsoft.com/office/drawing/2014/main" id="{FEB20082-17DC-47D5-8E91-27007E899B6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858E828-4F2B-4131-A8A6-B2287C7E0D6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76B19CF-3448-46B6-A849-4D53205682E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098C6451-3917-4C81-AA28-6B09364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6">
            <a:extLst>
              <a:ext uri="{FF2B5EF4-FFF2-40B4-BE49-F238E27FC236}">
                <a16:creationId xmlns="" xmlns:a16="http://schemas.microsoft.com/office/drawing/2014/main" id="{7FEACA17-575B-4B4B-8C4A-91741A066372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C6C7C93-95D7-405D-961B-43D0CDCEDA1E}"/>
              </a:ext>
            </a:extLst>
          </p:cNvPr>
          <p:cNvSpPr/>
          <p:nvPr/>
        </p:nvSpPr>
        <p:spPr>
          <a:xfrm>
            <a:off x="6096000" y="4114800"/>
            <a:ext cx="2925761" cy="2667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B08463C-029C-424C-8C57-85A207763C43}"/>
              </a:ext>
            </a:extLst>
          </p:cNvPr>
          <p:cNvSpPr/>
          <p:nvPr/>
        </p:nvSpPr>
        <p:spPr>
          <a:xfrm>
            <a:off x="6065839" y="1371600"/>
            <a:ext cx="2925761" cy="2667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A3BD273-33C2-46FA-9C04-C2C42E5E05C2}"/>
              </a:ext>
            </a:extLst>
          </p:cNvPr>
          <p:cNvSpPr/>
          <p:nvPr/>
        </p:nvSpPr>
        <p:spPr>
          <a:xfrm>
            <a:off x="3094039" y="4114800"/>
            <a:ext cx="2925761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A809BD6F-F1FA-446D-B577-E3905F6713B6}"/>
              </a:ext>
            </a:extLst>
          </p:cNvPr>
          <p:cNvSpPr/>
          <p:nvPr/>
        </p:nvSpPr>
        <p:spPr>
          <a:xfrm>
            <a:off x="122239" y="1371600"/>
            <a:ext cx="2925761" cy="266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0A128B5-CC1A-4811-A5D3-E9086BD0EEB3}"/>
              </a:ext>
            </a:extLst>
          </p:cNvPr>
          <p:cNvSpPr/>
          <p:nvPr/>
        </p:nvSpPr>
        <p:spPr>
          <a:xfrm>
            <a:off x="122239" y="4114800"/>
            <a:ext cx="2925761" cy="2667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E3AD977-5CB1-4BBF-BA06-0391529C568C}"/>
              </a:ext>
            </a:extLst>
          </p:cNvPr>
          <p:cNvSpPr/>
          <p:nvPr/>
        </p:nvSpPr>
        <p:spPr>
          <a:xfrm>
            <a:off x="3094039" y="1371600"/>
            <a:ext cx="2925761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29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7203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7418" y="23553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78032" t="20259" r="7501" b="30735"/>
          <a:stretch/>
        </p:blipFill>
        <p:spPr bwMode="auto">
          <a:xfrm>
            <a:off x="4320918" y="1600200"/>
            <a:ext cx="4823082" cy="525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_ _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1352550" y="698927"/>
            <a:ext cx="32277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Down Arrow 8"/>
          <p:cNvSpPr/>
          <p:nvPr/>
        </p:nvSpPr>
        <p:spPr>
          <a:xfrm rot="5400000">
            <a:off x="7507564" y="2808336"/>
            <a:ext cx="627289" cy="154612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8314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7203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69283" y="23553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78032" t="20259" r="7501" b="30735"/>
          <a:stretch/>
        </p:blipFill>
        <p:spPr bwMode="auto">
          <a:xfrm>
            <a:off x="4320918" y="1752600"/>
            <a:ext cx="4823082" cy="510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blue bag 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 rot="5400000">
            <a:off x="7507564" y="2808336"/>
            <a:ext cx="627289" cy="154612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35758D2-C9B3-4213-B0E7-FA77E0EDF1EF}"/>
              </a:ext>
            </a:extLst>
          </p:cNvPr>
          <p:cNvSpPr/>
          <p:nvPr/>
        </p:nvSpPr>
        <p:spPr>
          <a:xfrm>
            <a:off x="752475" y="1053027"/>
            <a:ext cx="35305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Let’s talk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5185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1709" y="0"/>
            <a:ext cx="190308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9: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1869" y="7203"/>
            <a:ext cx="2858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7418" y="-1"/>
            <a:ext cx="11192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r>
              <a:rPr lang="en-US" sz="4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/>
          <a:srcRect l="78032" t="20259" r="7501" b="30735"/>
          <a:stretch/>
        </p:blipFill>
        <p:spPr bwMode="auto">
          <a:xfrm>
            <a:off x="4320918" y="1059597"/>
            <a:ext cx="4823082" cy="57984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/>
          <p:cNvSpPr/>
          <p:nvPr/>
        </p:nvSpPr>
        <p:spPr>
          <a:xfrm>
            <a:off x="304800" y="2133600"/>
            <a:ext cx="3319995" cy="1447800"/>
          </a:xfrm>
          <a:prstGeom prst="wedgeRoundRectCallout">
            <a:avLst>
              <a:gd name="adj1" fmla="val 54944"/>
              <a:gd name="adj2" fmla="val 83929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an orange hat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 rot="5400000">
            <a:off x="7502121" y="3883981"/>
            <a:ext cx="627289" cy="1546127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ular Callout 8"/>
          <p:cNvSpPr/>
          <p:nvPr/>
        </p:nvSpPr>
        <p:spPr>
          <a:xfrm>
            <a:off x="423981" y="4791075"/>
            <a:ext cx="3319995" cy="1447800"/>
          </a:xfrm>
          <a:prstGeom prst="wedgeRoundRectCallout">
            <a:avLst>
              <a:gd name="adj1" fmla="val 51009"/>
              <a:gd name="adj2" fmla="val -82988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new hat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419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76B8E206-E6A5-439F-B7A7-19A61FB9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859B35-250E-43AB-982C-C94866C08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43" y="1561882"/>
            <a:ext cx="6088719" cy="405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209800" y="649288"/>
            <a:ext cx="6427120" cy="4494212"/>
            <a:chOff x="2296793" y="1580346"/>
            <a:chExt cx="6106506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296793" y="1580346"/>
              <a:ext cx="6106506" cy="8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 dirty="0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 dirty="0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 rotWithShape="1">
          <a:blip r:embed="rId3"/>
          <a:srcRect l="12313" t="19437" r="69218" b="46615"/>
          <a:stretch/>
        </p:blipFill>
        <p:spPr bwMode="auto">
          <a:xfrm>
            <a:off x="4602516" y="2149984"/>
            <a:ext cx="3779484" cy="38698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38259C1D-61C0-4640-8364-6E066E0B5F8A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19459" name="Group 3">
            <a:extLst>
              <a:ext uri="{FF2B5EF4-FFF2-40B4-BE49-F238E27FC236}">
                <a16:creationId xmlns="" xmlns:a16="http://schemas.microsoft.com/office/drawing/2014/main" id="{FEB20082-17DC-47D5-8E91-27007E899B6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858E828-4F2B-4131-A8A6-B2287C7E0D6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76B19CF-3448-46B6-A849-4D53205682E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098C6451-3917-4C81-AA28-6B09364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6">
            <a:extLst>
              <a:ext uri="{FF2B5EF4-FFF2-40B4-BE49-F238E27FC236}">
                <a16:creationId xmlns="" xmlns:a16="http://schemas.microsoft.com/office/drawing/2014/main" id="{7FEACA17-575B-4B4B-8C4A-91741A066372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B7084BC-1C3C-4810-9018-CB846BC65610}"/>
              </a:ext>
            </a:extLst>
          </p:cNvPr>
          <p:cNvSpPr/>
          <p:nvPr/>
        </p:nvSpPr>
        <p:spPr>
          <a:xfrm>
            <a:off x="287164" y="4191000"/>
            <a:ext cx="2925761" cy="2667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196E909-1CA6-4704-B04B-50993C923A61}"/>
              </a:ext>
            </a:extLst>
          </p:cNvPr>
          <p:cNvSpPr/>
          <p:nvPr/>
        </p:nvSpPr>
        <p:spPr>
          <a:xfrm>
            <a:off x="3246439" y="1447800"/>
            <a:ext cx="2925761" cy="2667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AB29FC2-0420-42AE-81D0-29D8C347A633}"/>
              </a:ext>
            </a:extLst>
          </p:cNvPr>
          <p:cNvSpPr/>
          <p:nvPr/>
        </p:nvSpPr>
        <p:spPr>
          <a:xfrm>
            <a:off x="3246439" y="4191000"/>
            <a:ext cx="2925761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2B73C06-5DC5-4C2E-A112-475E51D96263}"/>
              </a:ext>
            </a:extLst>
          </p:cNvPr>
          <p:cNvSpPr/>
          <p:nvPr/>
        </p:nvSpPr>
        <p:spPr>
          <a:xfrm>
            <a:off x="6142039" y="1447800"/>
            <a:ext cx="2925761" cy="2667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7AE7E5C-6DE7-4657-A742-13E17591BF90}"/>
              </a:ext>
            </a:extLst>
          </p:cNvPr>
          <p:cNvSpPr/>
          <p:nvPr/>
        </p:nvSpPr>
        <p:spPr>
          <a:xfrm>
            <a:off x="6172200" y="4114800"/>
            <a:ext cx="2925761" cy="266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05E399D-D350-408B-9B2D-C079C6FD32C3}"/>
              </a:ext>
            </a:extLst>
          </p:cNvPr>
          <p:cNvSpPr/>
          <p:nvPr/>
        </p:nvSpPr>
        <p:spPr>
          <a:xfrm>
            <a:off x="274639" y="1447800"/>
            <a:ext cx="2925761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4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 rotWithShape="1">
          <a:blip r:embed="rId3"/>
          <a:srcRect l="28166" t="45446" r="52596" b="26082"/>
          <a:stretch/>
        </p:blipFill>
        <p:spPr bwMode="auto">
          <a:xfrm>
            <a:off x="2209800" y="3845322"/>
            <a:ext cx="3429000" cy="2860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38259C1D-61C0-4640-8364-6E066E0B5F8A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19459" name="Group 3">
            <a:extLst>
              <a:ext uri="{FF2B5EF4-FFF2-40B4-BE49-F238E27FC236}">
                <a16:creationId xmlns="" xmlns:a16="http://schemas.microsoft.com/office/drawing/2014/main" id="{FEB20082-17DC-47D5-8E91-27007E899B6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858E828-4F2B-4131-A8A6-B2287C7E0D6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76B19CF-3448-46B6-A849-4D53205682E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098C6451-3917-4C81-AA28-6B09364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6">
            <a:extLst>
              <a:ext uri="{FF2B5EF4-FFF2-40B4-BE49-F238E27FC236}">
                <a16:creationId xmlns="" xmlns:a16="http://schemas.microsoft.com/office/drawing/2014/main" id="{7FEACA17-575B-4B4B-8C4A-91741A066372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6EF02C1-FCAD-4989-BA61-CC7460263BC2}"/>
              </a:ext>
            </a:extLst>
          </p:cNvPr>
          <p:cNvSpPr/>
          <p:nvPr/>
        </p:nvSpPr>
        <p:spPr>
          <a:xfrm>
            <a:off x="3102900" y="1295400"/>
            <a:ext cx="2925761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785CDE9-E182-453D-9C3F-7D1FBF025A56}"/>
              </a:ext>
            </a:extLst>
          </p:cNvPr>
          <p:cNvSpPr/>
          <p:nvPr/>
        </p:nvSpPr>
        <p:spPr>
          <a:xfrm>
            <a:off x="185147" y="1249889"/>
            <a:ext cx="2925761" cy="2667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148A614-8260-41A0-8591-DE8091C1A4BE}"/>
              </a:ext>
            </a:extLst>
          </p:cNvPr>
          <p:cNvSpPr/>
          <p:nvPr/>
        </p:nvSpPr>
        <p:spPr>
          <a:xfrm>
            <a:off x="185147" y="3962400"/>
            <a:ext cx="2925761" cy="2667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DCE6DA4-C7CB-438D-86CC-31CC8EAE0D86}"/>
              </a:ext>
            </a:extLst>
          </p:cNvPr>
          <p:cNvSpPr/>
          <p:nvPr/>
        </p:nvSpPr>
        <p:spPr>
          <a:xfrm>
            <a:off x="3137426" y="3972029"/>
            <a:ext cx="2925761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743BA20-6357-40B7-9130-BE257021446A}"/>
              </a:ext>
            </a:extLst>
          </p:cNvPr>
          <p:cNvSpPr/>
          <p:nvPr/>
        </p:nvSpPr>
        <p:spPr>
          <a:xfrm>
            <a:off x="6048610" y="1295400"/>
            <a:ext cx="2925761" cy="2667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E24928-F67F-4557-A6BD-2DC37966286E}"/>
              </a:ext>
            </a:extLst>
          </p:cNvPr>
          <p:cNvSpPr/>
          <p:nvPr/>
        </p:nvSpPr>
        <p:spPr>
          <a:xfrm>
            <a:off x="6048610" y="3962400"/>
            <a:ext cx="2925761" cy="266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/>
          <p:nvPr/>
        </p:nvPicPr>
        <p:blipFill rotWithShape="1">
          <a:blip r:embed="rId3"/>
          <a:srcRect l="48635" t="45994" r="30433" b="25534"/>
          <a:stretch/>
        </p:blipFill>
        <p:spPr bwMode="auto">
          <a:xfrm>
            <a:off x="1000326" y="1753002"/>
            <a:ext cx="3571673" cy="2376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ounded Rectangle 4">
            <a:extLst>
              <a:ext uri="{FF2B5EF4-FFF2-40B4-BE49-F238E27FC236}">
                <a16:creationId xmlns="" xmlns:a16="http://schemas.microsoft.com/office/drawing/2014/main" id="{38259C1D-61C0-4640-8364-6E066E0B5F8A}"/>
              </a:ext>
            </a:extLst>
          </p:cNvPr>
          <p:cNvSpPr/>
          <p:nvPr/>
        </p:nvSpPr>
        <p:spPr>
          <a:xfrm>
            <a:off x="655639" y="1951038"/>
            <a:ext cx="6003925" cy="8445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48590" tIns="148590" rIns="148590" bIns="148590" spcCol="1270" anchor="ctr"/>
          <a:lstStyle/>
          <a:p>
            <a:pPr defTabSz="1733550">
              <a:lnSpc>
                <a:spcPct val="90000"/>
              </a:lnSpc>
              <a:spcAft>
                <a:spcPct val="35000"/>
              </a:spcAft>
              <a:defRPr/>
            </a:pPr>
            <a:endParaRPr lang="en-US" sz="3900"/>
          </a:p>
        </p:txBody>
      </p:sp>
      <p:grpSp>
        <p:nvGrpSpPr>
          <p:cNvPr id="19459" name="Group 3">
            <a:extLst>
              <a:ext uri="{FF2B5EF4-FFF2-40B4-BE49-F238E27FC236}">
                <a16:creationId xmlns="" xmlns:a16="http://schemas.microsoft.com/office/drawing/2014/main" id="{FEB20082-17DC-47D5-8E91-27007E899B6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841625"/>
            <a:ext cx="6096000" cy="827088"/>
            <a:chOff x="0" y="1204000"/>
            <a:chExt cx="6096000" cy="828000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858E828-4F2B-4131-A8A6-B2287C7E0D6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176B19CF-3448-46B6-A849-4D53205682E3}"/>
                </a:ext>
              </a:extLst>
            </p:cNvPr>
            <p:cNvSpPr/>
            <p:nvPr/>
          </p:nvSpPr>
          <p:spPr>
            <a:xfrm>
              <a:off x="0" y="1204000"/>
              <a:ext cx="6096000" cy="82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3548" tIns="49530" rIns="277368" bIns="49530" spcCol="1270"/>
            <a:lstStyle/>
            <a:p>
              <a:pPr marL="285750" lvl="1" indent="-285750" defTabSz="13335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en-US" sz="3000"/>
            </a:p>
          </p:txBody>
        </p:sp>
      </p:grpSp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098C6451-3917-4C81-AA28-6B09364B20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6">
            <a:extLst>
              <a:ext uri="{FF2B5EF4-FFF2-40B4-BE49-F238E27FC236}">
                <a16:creationId xmlns="" xmlns:a16="http://schemas.microsoft.com/office/drawing/2014/main" id="{7FEACA17-575B-4B4B-8C4A-91741A066372}"/>
              </a:ext>
            </a:extLst>
          </p:cNvPr>
          <p:cNvSpPr/>
          <p:nvPr/>
        </p:nvSpPr>
        <p:spPr bwMode="auto">
          <a:xfrm>
            <a:off x="1981200" y="4572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Guessing game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F699C59-BC53-4C06-B4ED-36A29A09A7FA}"/>
              </a:ext>
            </a:extLst>
          </p:cNvPr>
          <p:cNvSpPr/>
          <p:nvPr/>
        </p:nvSpPr>
        <p:spPr>
          <a:xfrm>
            <a:off x="5989639" y="1462088"/>
            <a:ext cx="2925761" cy="2667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1E57472-D25C-4498-B770-E435B63B6524}"/>
              </a:ext>
            </a:extLst>
          </p:cNvPr>
          <p:cNvSpPr/>
          <p:nvPr/>
        </p:nvSpPr>
        <p:spPr>
          <a:xfrm>
            <a:off x="185147" y="4194048"/>
            <a:ext cx="2925761" cy="2667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85FB7C5-B24C-4547-A14F-FC22217C0510}"/>
              </a:ext>
            </a:extLst>
          </p:cNvPr>
          <p:cNvSpPr/>
          <p:nvPr/>
        </p:nvSpPr>
        <p:spPr>
          <a:xfrm>
            <a:off x="3129120" y="1450817"/>
            <a:ext cx="2925761" cy="2667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2ACEBDA-6E1E-46AE-AC18-EE0848E0FAD3}"/>
              </a:ext>
            </a:extLst>
          </p:cNvPr>
          <p:cNvSpPr/>
          <p:nvPr/>
        </p:nvSpPr>
        <p:spPr>
          <a:xfrm>
            <a:off x="3109119" y="4182777"/>
            <a:ext cx="2925761" cy="266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8D56A86-EBD0-443F-84EA-B25E88049072}"/>
              </a:ext>
            </a:extLst>
          </p:cNvPr>
          <p:cNvSpPr/>
          <p:nvPr/>
        </p:nvSpPr>
        <p:spPr>
          <a:xfrm>
            <a:off x="198877" y="1483297"/>
            <a:ext cx="2925761" cy="2667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2F9B64B-E7CD-4877-A7F4-7BE662EFAFC0}"/>
              </a:ext>
            </a:extLst>
          </p:cNvPr>
          <p:cNvSpPr/>
          <p:nvPr/>
        </p:nvSpPr>
        <p:spPr>
          <a:xfrm>
            <a:off x="6048610" y="4187456"/>
            <a:ext cx="2925761" cy="266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="" xmlns:a16="http://schemas.microsoft.com/office/drawing/2014/main" id="{76B8E206-E6A5-439F-B7A7-19A61FB9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2344"/>
            <a:ext cx="1739353" cy="122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C859B35-250E-43AB-982C-C94866C08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43" y="1561882"/>
            <a:ext cx="6088719" cy="405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74717" y="15795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19700" t="10403" r="6116" b="16773"/>
          <a:stretch/>
        </p:blipFill>
        <p:spPr bwMode="auto">
          <a:xfrm>
            <a:off x="0" y="1591623"/>
            <a:ext cx="9144000" cy="5105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841" y="994268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846306" y="282244"/>
            <a:ext cx="1145294" cy="712024"/>
            <a:chOff x="7846306" y="163271"/>
            <a:chExt cx="1172536" cy="830997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306" y="163271"/>
              <a:ext cx="11725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8155788" y="266855"/>
              <a:ext cx="60298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45</a:t>
              </a:r>
              <a:endPara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9910" y="1066800"/>
            <a:ext cx="51443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Listen and repeat.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325987" y="1854858"/>
            <a:ext cx="6863924" cy="4784380"/>
            <a:chOff x="318555" y="3016427"/>
            <a:chExt cx="6863924" cy="47843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55" y="3016427"/>
              <a:ext cx="6789704" cy="4784380"/>
            </a:xfrm>
            <a:prstGeom prst="rect">
              <a:avLst/>
            </a:prstGeom>
          </p:spPr>
        </p:pic>
        <p:pic>
          <p:nvPicPr>
            <p:cNvPr id="13" name="Picture 12" descr="\\MS_thao\DATA SHARE\QUAN LY CHUYEN MON\FLASHCARD\Flashcard LOP 2_A5_9.12.2020-54.jpg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9996" r="93914">
                          <a14:foregroundMark x1="38009" y1="17486" x2="55260" y2="78114"/>
                          <a14:foregroundMark x1="65095" y1="10914" x2="89440" y2="56971"/>
                          <a14:foregroundMark x1="10641" y1="35600" x2="39863" y2="87714"/>
                          <a14:foregroundMark x1="25232" y1="61086" x2="93914" y2="47371"/>
                          <a14:foregroundMark x1="39702" y1="88800" x2="92503" y2="549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769" y="3300272"/>
              <a:ext cx="6188710" cy="43643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Track 5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3" end="7561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21194" y="1223487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74717" y="157954"/>
            <a:ext cx="5872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9: Lesson 4 </a:t>
            </a:r>
            <a:r>
              <a:rPr lang="en-US" sz="4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Vv</a:t>
            </a:r>
            <a:endParaRPr lang="en-US" sz="4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</TotalTime>
  <Words>2832</Words>
  <Application>Microsoft Office PowerPoint</Application>
  <PresentationFormat>On-screen Show (4:3)</PresentationFormat>
  <Paragraphs>276</Paragraphs>
  <Slides>34</Slides>
  <Notes>33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Windows User</cp:lastModifiedBy>
  <cp:revision>103</cp:revision>
  <dcterms:created xsi:type="dcterms:W3CDTF">2006-08-16T00:00:00Z</dcterms:created>
  <dcterms:modified xsi:type="dcterms:W3CDTF">2021-03-31T14:45:36Z</dcterms:modified>
</cp:coreProperties>
</file>