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9" r:id="rId4"/>
    <p:sldMasterId id="2147483691" r:id="rId5"/>
    <p:sldMasterId id="2147483693" r:id="rId6"/>
    <p:sldMasterId id="2147483705" r:id="rId7"/>
  </p:sldMasterIdLst>
  <p:notesMasterIdLst>
    <p:notesMasterId r:id="rId40"/>
  </p:notesMasterIdLst>
  <p:sldIdLst>
    <p:sldId id="257" r:id="rId8"/>
    <p:sldId id="258" r:id="rId9"/>
    <p:sldId id="291" r:id="rId10"/>
    <p:sldId id="293" r:id="rId11"/>
    <p:sldId id="303" r:id="rId12"/>
    <p:sldId id="301" r:id="rId13"/>
    <p:sldId id="302" r:id="rId14"/>
    <p:sldId id="289" r:id="rId15"/>
    <p:sldId id="259" r:id="rId16"/>
    <p:sldId id="260" r:id="rId17"/>
    <p:sldId id="290" r:id="rId18"/>
    <p:sldId id="262" r:id="rId19"/>
    <p:sldId id="263" r:id="rId20"/>
    <p:sldId id="304" r:id="rId21"/>
    <p:sldId id="264" r:id="rId22"/>
    <p:sldId id="265" r:id="rId23"/>
    <p:sldId id="266" r:id="rId24"/>
    <p:sldId id="267" r:id="rId25"/>
    <p:sldId id="268" r:id="rId26"/>
    <p:sldId id="270" r:id="rId27"/>
    <p:sldId id="271" r:id="rId28"/>
    <p:sldId id="269" r:id="rId29"/>
    <p:sldId id="272" r:id="rId30"/>
    <p:sldId id="273" r:id="rId31"/>
    <p:sldId id="274" r:id="rId32"/>
    <p:sldId id="276" r:id="rId33"/>
    <p:sldId id="275" r:id="rId34"/>
    <p:sldId id="278" r:id="rId35"/>
    <p:sldId id="277" r:id="rId36"/>
    <p:sldId id="279" r:id="rId37"/>
    <p:sldId id="284" r:id="rId38"/>
    <p:sldId id="28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122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553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24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855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18" Type="http://schemas.openxmlformats.org/officeDocument/2006/relationships/image" Target="../media/image43.GIF"/><Relationship Id="rId26" Type="http://schemas.microsoft.com/office/2007/relationships/hdphoto" Target="../media/hdphoto10.wdp"/><Relationship Id="rId3" Type="http://schemas.openxmlformats.org/officeDocument/2006/relationships/image" Target="../media/image34.png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9.GIF"/><Relationship Id="rId17" Type="http://schemas.openxmlformats.org/officeDocument/2006/relationships/image" Target="../media/image42.png"/><Relationship Id="rId25" Type="http://schemas.openxmlformats.org/officeDocument/2006/relationships/image" Target="../media/image47.png"/><Relationship Id="rId2" Type="http://schemas.openxmlformats.org/officeDocument/2006/relationships/image" Target="../media/image33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49.GIF"/><Relationship Id="rId1" Type="http://schemas.openxmlformats.org/officeDocument/2006/relationships/slideLayout" Target="../slideLayouts/slideLayout53.xml"/><Relationship Id="rId6" Type="http://schemas.microsoft.com/office/2007/relationships/hdphoto" Target="../media/hdphoto2.wdp"/><Relationship Id="rId11" Type="http://schemas.openxmlformats.org/officeDocument/2006/relationships/image" Target="../media/image38.GIF"/><Relationship Id="rId24" Type="http://schemas.microsoft.com/office/2007/relationships/hdphoto" Target="../media/hdphoto9.wdp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44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48.png"/><Relationship Id="rId30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2A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312035" y="1815465"/>
            <a:ext cx="7658100" cy="3022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D27CB58-4B99-4964-B14E-702AB1826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A781-7D38-9545-5D30-F6BBD29BC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20C77-B529-7D13-0A19-32B42B83D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3712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5083810"/>
            <a:ext cx="2078990" cy="946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91440"/>
            <a:ext cx="11773535" cy="1325880"/>
          </a:xfrm>
        </p:spPr>
        <p:txBody>
          <a:bodyPr>
            <a:normAutofit/>
          </a:bodyPr>
          <a:lstStyle/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1. Đọc khổ thơ tương ứng với từng bức tranh dưới đây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235" y="1203960"/>
            <a:ext cx="8778240" cy="5342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035" y="179387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35" y="957580"/>
            <a:ext cx="2415540" cy="311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725" y="4459605"/>
            <a:ext cx="2701290" cy="178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2. Tìm những câu thơ tả các bạn học sinh trong giờ ra chơi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940" y="1098550"/>
            <a:ext cx="2665730" cy="16960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38200" y="2548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3. Bạn nhỏ yêu những gì ở trường, lớp của mình?</a:t>
            </a:r>
          </a:p>
        </p:txBody>
      </p:sp>
      <p:sp>
        <p:nvSpPr>
          <p:cNvPr id="6" name="Cloud 5"/>
          <p:cNvSpPr/>
          <p:nvPr/>
        </p:nvSpPr>
        <p:spPr>
          <a:xfrm>
            <a:off x="3702050" y="3418840"/>
            <a:ext cx="5212715" cy="14300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hàng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cây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mát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khung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sổ</a:t>
            </a:r>
            <a:endParaRPr 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77240" y="46285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4. Bạn nhỏ nhớ gì về cô giáo khi không đến lớp?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Nhớ lời cô ngọt ngào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040765" y="760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1. Từ nào trong bài thơ thể hiện rõ nhất tình cảm của bạn nhỏ dành cho trường lớp?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01185" y="2419350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06830" y="2545714"/>
            <a:ext cx="5152390" cy="942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cxnSpLocks/>
            <a:stCxn id="7" idx="3"/>
            <a:endCxn id="12" idx="1"/>
          </p:cNvCxnSpPr>
          <p:nvPr/>
        </p:nvCxnSpPr>
        <p:spPr>
          <a:xfrm>
            <a:off x="6459220" y="3017199"/>
            <a:ext cx="0" cy="2485076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83A6B-8FE2-449B-8DC2-6633A4373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5F32B91-468A-47B0-A84C-5585EEC83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3E786-8199-49B4-9D21-8E7C1BC9F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0320" y="2047298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70320" y="2918484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30E9FC7-D5FE-4DE6-B67F-CCCAE1F6B6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0198B-C32B-475F-A7BB-E7EC7EF6A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00965" y="142240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1. Nghe kể chuyện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charset="0"/>
                <a:cs typeface="Arial-Rounded" panose="020B0500000000000000" charset="0"/>
              </a:rPr>
              <a:t>Bữa ăn trưa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770" y="801370"/>
            <a:ext cx="7315200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55" y="3964305"/>
            <a:ext cx="6865620" cy="2804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D9D5B-D1AB-4DB4-9397-3617F1A41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890" y="152400"/>
            <a:ext cx="8292465" cy="6257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0A7A8-42BF-49E2-86FF-0CAAF0EA0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85" y="200850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Chọn kể 1-2 đoạn của câu chuyện theo tranh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BF9CA-88B1-43E4-B5E6-06DA04444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712843-5353-472C-85BB-8730C99D5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5673396"/>
            <a:ext cx="1179463" cy="1173846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B0A765D2-56CE-4BDE-93FA-52146B3ED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954" y="4280237"/>
            <a:ext cx="3188719" cy="26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990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54045" y="2769235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Những món ăn nào em yêu thích?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Em ngồi ăn cạnh bạn nào?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Trước bữa ăn, em làm gì?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Sau bữa ăn, em làm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D7731-5A3F-4794-9633-DF9957351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 2A 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1432776" cy="3623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    </a:t>
            </a:r>
          </a:p>
          <a:p>
            <a:endParaRPr lang="en-US" b="1" dirty="0"/>
          </a:p>
          <a:p>
            <a:r>
              <a:rPr lang="en-US" b="1" dirty="0"/>
              <a:t> </a:t>
            </a:r>
            <a:r>
              <a:rPr lang="en-US" sz="7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    </a:t>
            </a:r>
          </a:p>
          <a:p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</a:p>
          <a:p>
            <a:r>
              <a:rPr lang="en-US" sz="65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X</a:t>
            </a:r>
            <a:r>
              <a:rPr lang="vi-VN" sz="65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ôn xao</a:t>
            </a:r>
            <a:r>
              <a:rPr lang="vi-VN" sz="6500" i="1" dirty="0">
                <a:latin typeface="Times New Roman" panose="02020603050405020304" pitchFamily="18" charset="0"/>
                <a:ea typeface="Calibri" panose="020F0502020204030204" pitchFamily="34" charset="0"/>
              </a:rPr>
              <a:t>: tả âm thanh, tiếng động từ nhiều phía xen lẫn nhau</a:t>
            </a:r>
            <a:r>
              <a:rPr lang="en-US" sz="65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6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65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</a:p>
          <a:p>
            <a:endParaRPr lang="en-US" sz="6500" b="1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65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K</a:t>
            </a:r>
            <a:r>
              <a:rPr lang="vi-VN" sz="65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húc nhạc: </a:t>
            </a:r>
            <a:r>
              <a:rPr lang="vi-VN" sz="6500" i="1" dirty="0">
                <a:latin typeface="Times New Roman" panose="02020603050405020304" pitchFamily="18" charset="0"/>
                <a:ea typeface="Calibri" panose="020F0502020204030204" pitchFamily="34" charset="0"/>
              </a:rPr>
              <a:t>một đoạn trong b</a:t>
            </a:r>
            <a:r>
              <a:rPr lang="en-US" sz="65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ài</a:t>
            </a:r>
            <a:r>
              <a:rPr lang="vi-VN" sz="6500" i="1" dirty="0">
                <a:latin typeface="Times New Roman" panose="02020603050405020304" pitchFamily="18" charset="0"/>
                <a:ea typeface="Calibri" panose="020F0502020204030204" pitchFamily="34" charset="0"/>
              </a:rPr>
              <a:t> nhạc.</a:t>
            </a:r>
            <a:endParaRPr lang="en-US" sz="6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/>
              <a:t>   </a:t>
            </a:r>
          </a:p>
          <a:p>
            <a:endParaRPr lang="en-US" b="1" dirty="0"/>
          </a:p>
          <a:p>
            <a:r>
              <a:rPr lang="en-US" b="1" dirty="0"/>
              <a:t>                   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1432776" cy="3623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    </a:t>
            </a:r>
          </a:p>
          <a:p>
            <a:endParaRPr lang="en-US" b="1" dirty="0"/>
          </a:p>
          <a:p>
            <a:r>
              <a:rPr lang="en-US" b="1" dirty="0"/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  </a:t>
            </a:r>
          </a:p>
          <a:p>
            <a:endParaRPr lang="en-US" b="1" i="1" dirty="0"/>
          </a:p>
          <a:p>
            <a:endParaRPr lang="en-US" b="1" i="1" dirty="0"/>
          </a:p>
          <a:p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hộn nhịp</a:t>
            </a:r>
            <a:r>
              <a:rPr lang="vi-VN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cảnh nhiều người qua lại hoặc cùng tham gia </a:t>
            </a:r>
            <a:endParaRPr lang="en-US" sz="6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69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</a:p>
          <a:p>
            <a:r>
              <a:rPr lang="en-US" sz="69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endParaRPr lang="en-US" sz="6900" b="1" dirty="0"/>
          </a:p>
          <a:p>
            <a:r>
              <a:rPr lang="en-US" b="1" dirty="0"/>
              <a:t>                   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2705" y="476054"/>
            <a:ext cx="11432776" cy="3773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    </a:t>
            </a:r>
          </a:p>
          <a:p>
            <a:endParaRPr lang="en-US" b="1" dirty="0"/>
          </a:p>
          <a:p>
            <a:r>
              <a:rPr lang="en-US" b="1" dirty="0"/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  <a:p>
            <a:r>
              <a:rPr lang="en-US" b="1" dirty="0"/>
              <a:t>                                  </a:t>
            </a: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</a:p>
          <a:p>
            <a:pPr algn="ctr"/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en-US" sz="5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en-US" sz="5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65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endParaRPr lang="en-US" b="1" dirty="0"/>
          </a:p>
          <a:p>
            <a:r>
              <a:rPr lang="en-US" b="1" dirty="0"/>
              <a:t>                   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49F0F6D-1335-8A35-5800-33243030E934}"/>
              </a:ext>
            </a:extLst>
          </p:cNvPr>
          <p:cNvSpPr>
            <a:spLocks noGrp="1"/>
          </p:cNvSpPr>
          <p:nvPr/>
        </p:nvSpPr>
        <p:spPr>
          <a:xfrm>
            <a:off x="614680" y="3343359"/>
            <a:ext cx="10640924" cy="3038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tay lá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cành lá xoè ngang khung cửa sổ như một bàn tay.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1432776" cy="3623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    </a:t>
            </a:r>
          </a:p>
          <a:p>
            <a:endParaRPr lang="en-US" b="1" dirty="0"/>
          </a:p>
          <a:p>
            <a:r>
              <a:rPr lang="en-US" b="1" dirty="0"/>
              <a:t> </a:t>
            </a:r>
            <a:r>
              <a:rPr lang="en-US" sz="1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    </a:t>
            </a:r>
          </a:p>
          <a:p>
            <a:r>
              <a:rPr lang="en-US" sz="13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13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1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 khúc khích</a:t>
            </a:r>
            <a:r>
              <a:rPr lang="vi-VN" sz="1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từ gợi tả tiếng cười nhỏ và liên tiếp, biểu lộ sự thích thú</a:t>
            </a:r>
            <a:r>
              <a:rPr lang="en-US" sz="1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4800" dirty="0"/>
              <a:t> </a:t>
            </a:r>
            <a:endParaRPr lang="en-US" sz="14800" dirty="0"/>
          </a:p>
          <a:p>
            <a:r>
              <a:rPr lang="en-US" sz="14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en-US" b="1" dirty="0"/>
          </a:p>
          <a:p>
            <a:r>
              <a:rPr lang="en-US" b="1" dirty="0"/>
              <a:t>                   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2. Tìm những câu thơ tả các bạn học sinh trong giờ ra chơi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940" y="1098550"/>
            <a:ext cx="2665730" cy="16960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38200" y="2548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3. Bạn nhỏ yêu những gì ở trường, lớp của mình?</a:t>
            </a:r>
          </a:p>
        </p:txBody>
      </p:sp>
      <p:sp>
        <p:nvSpPr>
          <p:cNvPr id="6" name="Cloud 5"/>
          <p:cNvSpPr/>
          <p:nvPr/>
        </p:nvSpPr>
        <p:spPr>
          <a:xfrm>
            <a:off x="3702050" y="3418840"/>
            <a:ext cx="5212715" cy="14300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hàng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cây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mát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khung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sổ</a:t>
            </a:r>
            <a:endParaRPr 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77240" y="46285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4. Bạn nhỏ nhớ gì về cô giáo khi không đến lớp?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Nhớ lời cô ngọt ngào</a:t>
            </a:r>
          </a:p>
        </p:txBody>
      </p:sp>
    </p:spTree>
    <p:extLst>
      <p:ext uri="{BB962C8B-B14F-4D97-AF65-F5344CB8AC3E}">
        <p14:creationId xmlns:p14="http://schemas.microsoft.com/office/powerpoint/2010/main" val="39249327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504</Words>
  <Application>Microsoft Office PowerPoint</Application>
  <PresentationFormat>Widescreen</PresentationFormat>
  <Paragraphs>123</Paragraphs>
  <Slides>32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4_Office 主题</vt:lpstr>
      <vt:lpstr>2_Office Theme</vt:lpstr>
      <vt:lpstr>2_Office 主题​​</vt:lpstr>
      <vt:lpstr>3_Office Theme</vt:lpstr>
      <vt:lpstr>4_Office Theme</vt:lpstr>
      <vt:lpstr>5_Office Theme</vt:lpstr>
      <vt:lpstr>Chào mừng các em đến với tiết Tiếng Việt - Lớp 2A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Trường Tiểu học Tiên Thanh</cp:lastModifiedBy>
  <cp:revision>11</cp:revision>
  <dcterms:created xsi:type="dcterms:W3CDTF">2021-05-25T03:09:35Z</dcterms:created>
  <dcterms:modified xsi:type="dcterms:W3CDTF">2024-10-10T14:42:40Z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