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9" r:id="rId4"/>
    <p:sldId id="261" r:id="rId5"/>
    <p:sldId id="269" r:id="rId6"/>
    <p:sldId id="270" r:id="rId7"/>
    <p:sldId id="308" r:id="rId8"/>
    <p:sldId id="292" r:id="rId9"/>
    <p:sldId id="315" r:id="rId10"/>
    <p:sldId id="310" r:id="rId11"/>
    <p:sldId id="311" r:id="rId12"/>
    <p:sldId id="291" r:id="rId13"/>
    <p:sldId id="298" r:id="rId14"/>
    <p:sldId id="275" r:id="rId15"/>
    <p:sldId id="312" r:id="rId16"/>
    <p:sldId id="306" r:id="rId17"/>
    <p:sldId id="316" r:id="rId18"/>
    <p:sldId id="276" r:id="rId19"/>
    <p:sldId id="302" r:id="rId20"/>
    <p:sldId id="317" r:id="rId21"/>
    <p:sldId id="303" r:id="rId22"/>
    <p:sldId id="313" r:id="rId23"/>
    <p:sldId id="304" r:id="rId24"/>
    <p:sldId id="314" r:id="rId25"/>
    <p:sldId id="309" r:id="rId26"/>
    <p:sldId id="278" r:id="rId27"/>
    <p:sldId id="279" r:id="rId28"/>
    <p:sldId id="283" r:id="rId29"/>
    <p:sldId id="284" r:id="rId30"/>
    <p:sldId id="287" r:id="rId31"/>
    <p:sldId id="285" r:id="rId32"/>
    <p:sldId id="286" r:id="rId33"/>
    <p:sldId id="288" r:id="rId34"/>
    <p:sldId id="293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85D"/>
    <a:srgbClr val="33CC33"/>
    <a:srgbClr val="0039AC"/>
    <a:srgbClr val="0A6214"/>
    <a:srgbClr val="FFCCCC"/>
    <a:srgbClr val="D84016"/>
    <a:srgbClr val="D21CAB"/>
    <a:srgbClr val="E66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76AD-814E-444C-832F-9A6001BB9D3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CFF2D-EDCA-43F7-A450-72C666EDA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03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vi-VN" dirty="0">
                <a:sym typeface="+mn-ea"/>
              </a:rPr>
              <a:t>Cầm</a:t>
            </a:r>
            <a:r>
              <a:rPr lang="vi-VN" baseline="0" dirty="0">
                <a:sym typeface="+mn-ea"/>
              </a:rPr>
              <a:t> Hiền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5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C730-7268-4EFA-9906-FA3003331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996952"/>
            <a:ext cx="5182344" cy="1224136"/>
          </a:xfrm>
        </p:spPr>
        <p:txBody>
          <a:bodyPr>
            <a:noAutofit/>
          </a:bodyPr>
          <a:lstStyle/>
          <a:p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 2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dirty="0">
              <a:solidFill>
                <a:srgbClr val="0A62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09" y="5301208"/>
            <a:ext cx="6080720" cy="7669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</a:t>
            </a:r>
            <a:r>
              <a:rPr lang="vi-VN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Nguyễn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Thị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Uyên</a:t>
            </a:r>
            <a:endParaRPr lang="en-US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717" y="1442393"/>
            <a:ext cx="71000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TIẾNG VIỆT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55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1907704" y="1192559"/>
            <a:ext cx="410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583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1907704" y="1192559"/>
            <a:ext cx="410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80139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3275856" y="1367581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quá khó.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4913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9" y="1469979"/>
            <a:ext cx="504056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49439" y="1830019"/>
            <a:ext cx="7200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07904" y="2202678"/>
            <a:ext cx="7200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31841" y="3287838"/>
            <a:ext cx="7200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1368152" cy="768972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Tấy:</a:t>
            </a:r>
            <a:r>
              <a:rPr lang="vi-VN" b="1" dirty="0">
                <a:solidFill>
                  <a:srgbClr val="0039AC"/>
                </a:solidFill>
              </a:rPr>
              <a:t> </a:t>
            </a:r>
            <a:endParaRPr lang="en-US" b="1" dirty="0">
              <a:solidFill>
                <a:srgbClr val="0039AC"/>
              </a:solidFill>
            </a:endParaRPr>
          </a:p>
        </p:txBody>
      </p:sp>
      <p:pic>
        <p:nvPicPr>
          <p:cNvPr id="1026" name="Picture 2" descr="C:\Users\Admin\Pictures\chân sư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6085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sư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1984" y="2096848"/>
            <a:ext cx="4968549" cy="3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260648"/>
            <a:ext cx="6184304" cy="78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39AC"/>
                </a:solidFill>
              </a:rPr>
              <a:t>Sưng to, làm cho đau nhức</a:t>
            </a:r>
            <a:endParaRPr lang="en-US" b="1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FF00"/>
                </a:solidFill>
              </a:rPr>
              <a:t>dáng đi bên cao, bên thấp, không đều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772816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bg1"/>
                </a:solidFill>
              </a:rPr>
              <a:t>Khập khiễng, khập khà: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4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3131840" y="1367581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03648" y="1508593"/>
            <a:ext cx="576064" cy="552255"/>
          </a:xfrm>
          <a:prstGeom prst="rightArrow">
            <a:avLst>
              <a:gd name="adj1" fmla="val 50000"/>
              <a:gd name="adj2" fmla="val 649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E6085D"/>
                </a:solidFill>
              </a:rPr>
              <a:t>2</a:t>
            </a:r>
            <a:endParaRPr lang="en-US" sz="2400" b="1" dirty="0">
              <a:solidFill>
                <a:srgbClr val="E6085D"/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203848" y="249289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3131840" y="239127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on ton </a:t>
            </a:r>
          </a:p>
        </p:txBody>
      </p:sp>
    </p:spTree>
    <p:extLst>
      <p:ext uri="{BB962C8B-B14F-4D97-AF65-F5344CB8AC3E}">
        <p14:creationId xmlns:p14="http://schemas.microsoft.com/office/powerpoint/2010/main" val="130405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95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Lon ton</a:t>
            </a:r>
            <a:r>
              <a:rPr lang="vi-VN" dirty="0"/>
              <a:t>: dáng đi hoặc chạy (thường của bé) với những bước ngắn,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3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3059832" y="1367581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79712" y="2190969"/>
            <a:ext cx="395536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E6085D"/>
                </a:solidFill>
              </a:rPr>
              <a:t>2</a:t>
            </a:r>
            <a:endParaRPr lang="en-US" sz="2400" b="1" dirty="0">
              <a:solidFill>
                <a:srgbClr val="E6085D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545953" y="1521991"/>
            <a:ext cx="342586" cy="2022440"/>
          </a:xfrm>
          <a:prstGeom prst="leftBrace">
            <a:avLst/>
          </a:prstGeom>
          <a:ln w="38100">
            <a:solidFill>
              <a:srgbClr val="E6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9AC"/>
                </a:solidFill>
              </a:ln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095375" cy="1295400"/>
          </a:xfrm>
        </p:spPr>
      </p:pic>
      <p:sp>
        <p:nvSpPr>
          <p:cNvPr id="5" name="Rectangle 4"/>
          <p:cNvSpPr/>
          <p:nvPr/>
        </p:nvSpPr>
        <p:spPr>
          <a:xfrm>
            <a:off x="1580350" y="1916832"/>
            <a:ext cx="6189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8000" b="1" cap="none" spc="0" dirty="0">
                <a:ln/>
                <a:solidFill>
                  <a:srgbClr val="0A6214"/>
                </a:solidFill>
                <a:effectLst/>
              </a:rPr>
              <a:t>KHỞI ĐỘNG</a:t>
            </a:r>
            <a:endParaRPr lang="en-US" sz="8000" b="1" cap="none" spc="0" dirty="0">
              <a:ln/>
              <a:solidFill>
                <a:srgbClr val="0A6214"/>
              </a:solidFill>
              <a:effectLst/>
            </a:endParaRPr>
          </a:p>
        </p:txBody>
      </p:sp>
      <p:pic>
        <p:nvPicPr>
          <p:cNvPr id="2052" name="Picture 4" descr="C:\Users\Admin\Pictures\Saved Pictures\d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5226" cy="134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48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2699792" y="1415865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ung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95636" y="1415865"/>
            <a:ext cx="360040" cy="72008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A6214"/>
                </a:solidFill>
              </a:rPr>
              <a:t>3</a:t>
            </a:r>
            <a:endParaRPr lang="en-US" sz="2400" b="1" dirty="0">
              <a:solidFill>
                <a:srgbClr val="0A6214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13236" y="2171176"/>
            <a:ext cx="1382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3808" y="2564904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1835696" y="170080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755576" y="1367581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644008" y="1415865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423246" y="1550576"/>
            <a:ext cx="342586" cy="2022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2219279"/>
            <a:ext cx="395536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4366026"/>
            <a:ext cx="395536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E6085D"/>
                </a:solidFill>
              </a:rPr>
              <a:t>2</a:t>
            </a:r>
            <a:endParaRPr lang="en-US" sz="2400" b="1" dirty="0">
              <a:solidFill>
                <a:srgbClr val="E6085D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50951" y="3710816"/>
            <a:ext cx="342586" cy="2022440"/>
          </a:xfrm>
          <a:prstGeom prst="leftBrace">
            <a:avLst/>
          </a:prstGeom>
          <a:ln w="38100">
            <a:solidFill>
              <a:srgbClr val="E6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9AC"/>
                </a:solidFill>
              </a:ln>
              <a:solidFill>
                <a:srgbClr val="0039A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373430" y="1550576"/>
            <a:ext cx="342586" cy="2742520"/>
          </a:xfrm>
          <a:prstGeom prst="leftBrace">
            <a:avLst/>
          </a:prstGeom>
          <a:ln w="38100">
            <a:solidFill>
              <a:srgbClr val="0A6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9AC"/>
                </a:solidFill>
              </a:ln>
              <a:solidFill>
                <a:srgbClr val="0039A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60440" y="2565464"/>
            <a:ext cx="395536" cy="72008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A6214"/>
                </a:solidFill>
              </a:rPr>
              <a:t>3</a:t>
            </a:r>
            <a:endParaRPr lang="en-US" sz="2400" b="1" dirty="0">
              <a:solidFill>
                <a:srgbClr val="0A62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1835696" y="170080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4968552" cy="11430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i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59624" y="2132856"/>
            <a:ext cx="356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(Tú Mỡ)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81300"/>
            <a:ext cx="2699792" cy="4076700"/>
          </a:xfrm>
        </p:spPr>
      </p:pic>
      <p:sp>
        <p:nvSpPr>
          <p:cNvPr id="8" name="Text Box 4"/>
          <p:cNvSpPr txBox="1"/>
          <p:nvPr/>
        </p:nvSpPr>
        <p:spPr>
          <a:xfrm>
            <a:off x="2303240" y="1203733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Admin\Pictures\Saved Pictures\hình độ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35218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79" y="620688"/>
            <a:ext cx="3565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TRẢ LỜI CÂU HỎI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83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408712" cy="980728"/>
          </a:xfrm>
        </p:spPr>
        <p:txBody>
          <a:bodyPr/>
          <a:lstStyle/>
          <a:p>
            <a:r>
              <a:rPr lang="vi-VN" b="1" dirty="0">
                <a:solidFill>
                  <a:srgbClr val="C00000"/>
                </a:solidFill>
              </a:rPr>
              <a:t>Ông của Việt bị làm sao?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71600" y="2392257"/>
            <a:ext cx="6768752" cy="2592288"/>
          </a:xfrm>
          <a:prstGeom prst="cloudCallout">
            <a:avLst>
              <a:gd name="adj1" fmla="val 13748"/>
              <a:gd name="adj2" fmla="val -91422"/>
            </a:avLst>
          </a:prstGeom>
          <a:solidFill>
            <a:srgbClr val="FFCC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39AC"/>
                </a:solidFill>
              </a:rPr>
              <a:t>Ông của Việt bị đau chân, bước lên thềm nhà rất khó khăn.</a:t>
            </a:r>
            <a:endParaRPr lang="en-US" sz="3200" b="1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2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34386" y="476672"/>
            <a:ext cx="63367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39AC"/>
                </a:solidFill>
              </a:rPr>
              <a:t>Khi thấy ông đau, Việt đã làm gì để giúp ông?</a:t>
            </a:r>
            <a:endParaRPr lang="en-US" b="1" dirty="0">
              <a:solidFill>
                <a:srgbClr val="0039A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5932" y="2276872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b="1" dirty="0">
                <a:solidFill>
                  <a:srgbClr val="D21CAB"/>
                </a:solidFill>
              </a:rPr>
              <a:t>Mang gậy đến cho ông</a:t>
            </a:r>
            <a:endParaRPr lang="en-US" sz="3600" dirty="0">
              <a:solidFill>
                <a:srgbClr val="D21CA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4723" y="3645024"/>
            <a:ext cx="6245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C00000"/>
                </a:solidFill>
              </a:rPr>
              <a:t>Để ông vịn vào vai mình rồi đỡ ông lên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5486" y="522920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D84016"/>
                </a:solidFill>
              </a:rPr>
              <a:t>Lại gần, hỏi thăm sức khỏe của ông</a:t>
            </a:r>
            <a:endParaRPr lang="en-US" sz="3600" dirty="0">
              <a:solidFill>
                <a:srgbClr val="D8401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6422" y="355012"/>
            <a:ext cx="648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8000" b="1" dirty="0">
                <a:solidFill>
                  <a:srgbClr val="FFFF00"/>
                </a:solidFill>
              </a:rPr>
              <a:t>?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8449" y="2092206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FFFF00"/>
                </a:solidFill>
              </a:rPr>
              <a:t>a</a:t>
            </a:r>
            <a:r>
              <a:rPr lang="vi-VN" sz="4800" b="1" dirty="0">
                <a:solidFill>
                  <a:srgbClr val="D21CAB"/>
                </a:solidFill>
              </a:rPr>
              <a:t>.</a:t>
            </a:r>
            <a:endParaRPr lang="en-US" sz="4800" dirty="0">
              <a:solidFill>
                <a:srgbClr val="D21CA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8449" y="3645024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FFFF00"/>
                </a:solidFill>
              </a:rPr>
              <a:t>b</a:t>
            </a:r>
            <a:r>
              <a:rPr lang="vi-VN" sz="4800" b="1" dirty="0">
                <a:solidFill>
                  <a:srgbClr val="D21CAB"/>
                </a:solidFill>
              </a:rPr>
              <a:t>.</a:t>
            </a:r>
            <a:endParaRPr lang="en-US" sz="4800" dirty="0">
              <a:solidFill>
                <a:srgbClr val="D21CA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0294" y="5157191"/>
            <a:ext cx="804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FFFF00"/>
                </a:solidFill>
              </a:rPr>
              <a:t>c</a:t>
            </a:r>
            <a:r>
              <a:rPr lang="vi-VN" sz="4800" b="1" dirty="0">
                <a:solidFill>
                  <a:srgbClr val="D21CAB"/>
                </a:solidFill>
              </a:rPr>
              <a:t>.</a:t>
            </a:r>
            <a:endParaRPr lang="en-US" sz="4800" dirty="0">
              <a:solidFill>
                <a:srgbClr val="D21CAB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26859" y="3645024"/>
            <a:ext cx="736548" cy="7491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Theo em, vì sao Việt tuy bé lại khỏe?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5"/>
            <a:ext cx="5004048" cy="467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708920"/>
            <a:ext cx="2792079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A6214"/>
                </a:solidFill>
              </a:rPr>
              <a:t>Việt tuy bé    mà khỏe         Vì Việt    thương ông</a:t>
            </a:r>
            <a:endParaRPr lang="en-US" b="1" dirty="0">
              <a:solidFill>
                <a:srgbClr val="0A62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.7C5C1ZN59PA8CVE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38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6556">
            <a:off x="331625" y="2132856"/>
            <a:ext cx="8480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9600" b="1" cap="none" spc="0" dirty="0">
                <a:ln/>
                <a:solidFill>
                  <a:srgbClr val="FF0000"/>
                </a:solidFill>
                <a:effectLst/>
                <a:latin typeface="HP001 5 hàng" pitchFamily="34" charset="0"/>
              </a:rPr>
              <a:t>Luyện Đọc Lại</a:t>
            </a:r>
            <a:endParaRPr lang="en-US" sz="9600" b="1" cap="none" spc="0" dirty="0">
              <a:ln/>
              <a:solidFill>
                <a:srgbClr val="FF0000"/>
              </a:solidFill>
              <a:effectLst/>
              <a:latin typeface="HP001 5 hàng" pitchFamily="34" charset="0"/>
            </a:endParaRPr>
          </a:p>
        </p:txBody>
      </p:sp>
      <p:pic>
        <p:nvPicPr>
          <p:cNvPr id="2050" name="Picture 2" descr="C:\Users\Admin\Pictures\Saved Pictures\hình độ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034">
            <a:off x="284017" y="263025"/>
            <a:ext cx="1465203" cy="15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32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3" y="464737"/>
            <a:ext cx="7468764" cy="778098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FF00"/>
                </a:solidFill>
              </a:rPr>
              <a:t>Từ ngữ nào thể hiện dáng vẻ của Việt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1619" y="1365568"/>
            <a:ext cx="2592288" cy="575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39AC"/>
                </a:solidFill>
              </a:rPr>
              <a:t>Lon ton</a:t>
            </a:r>
            <a:endParaRPr lang="en-US" sz="2800" dirty="0">
              <a:solidFill>
                <a:srgbClr val="0039A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17021" y="1791735"/>
            <a:ext cx="2592288" cy="6772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39AC"/>
                </a:solidFill>
              </a:rPr>
              <a:t>Nhăn nhó</a:t>
            </a:r>
            <a:endParaRPr lang="en-US" sz="2800" dirty="0">
              <a:solidFill>
                <a:srgbClr val="0039A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72282" y="1242835"/>
            <a:ext cx="2592288" cy="6435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39AC"/>
                </a:solidFill>
              </a:rPr>
              <a:t>Âu yếm</a:t>
            </a:r>
            <a:endParaRPr lang="en-US" sz="2800" dirty="0">
              <a:solidFill>
                <a:srgbClr val="0039A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5957" y="2581382"/>
            <a:ext cx="3096345" cy="6315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39AC"/>
                </a:solidFill>
              </a:rPr>
              <a:t>Nhanh nhảu</a:t>
            </a:r>
            <a:endParaRPr lang="en-US" sz="2800" dirty="0">
              <a:solidFill>
                <a:srgbClr val="0039A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66340" y="2581215"/>
            <a:ext cx="3024336" cy="6743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39AC"/>
                </a:solidFill>
              </a:rPr>
              <a:t>Khập khiễng, khập khà</a:t>
            </a:r>
            <a:endParaRPr lang="en-US" sz="2400" dirty="0">
              <a:solidFill>
                <a:srgbClr val="0039A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1614" y="1354623"/>
            <a:ext cx="2592288" cy="575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Lon 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6132" y="1241050"/>
            <a:ext cx="2592288" cy="6435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Âu yếm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5952" y="2578759"/>
            <a:ext cx="3096345" cy="6315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Nhanh nhảu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4607044" cy="1800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Đọc những câu thơ thể hiện lời khen 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của ông dành cho Việt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7504" y="4074743"/>
            <a:ext cx="5975196" cy="2232248"/>
          </a:xfrm>
          <a:prstGeom prst="cloudCallout">
            <a:avLst>
              <a:gd name="adj1" fmla="val 7200"/>
              <a:gd name="adj2" fmla="val -823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39AC"/>
                </a:solidFill>
              </a:rPr>
              <a:t>-Hoan hô thằng bé!</a:t>
            </a:r>
          </a:p>
          <a:p>
            <a:pPr algn="ctr"/>
            <a:r>
              <a:rPr lang="vi-VN" sz="3200" b="1" dirty="0">
                <a:solidFill>
                  <a:srgbClr val="0039AC"/>
                </a:solidFill>
              </a:rPr>
              <a:t>Bé thế mà khỏe</a:t>
            </a:r>
          </a:p>
          <a:p>
            <a:pPr algn="ctr"/>
            <a:r>
              <a:rPr lang="vi-VN" sz="3200" b="1" dirty="0">
                <a:solidFill>
                  <a:srgbClr val="0039AC"/>
                </a:solidFill>
              </a:rPr>
              <a:t>Vì nó thương ông.</a:t>
            </a:r>
            <a:endParaRPr lang="en-US" sz="3200" b="1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0"/>
            <a:ext cx="8532440" cy="57332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vi-VN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KÍNH CHÚC CÁC THẦY CÔ SỨC KHỎE, </a:t>
            </a:r>
          </a:p>
          <a:p>
            <a:pPr algn="ctr"/>
            <a:r>
              <a:rPr lang="vi-VN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6085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CHÚC CÁC EM CHĂM NGOAN HỌC GIỎI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6085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65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212976"/>
            <a:ext cx="4824536" cy="1359024"/>
          </a:xfrm>
        </p:spPr>
        <p:txBody>
          <a:bodyPr>
            <a:norm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LUYỆN ĐỌC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3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4968552" cy="11430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i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59624" y="2132856"/>
            <a:ext cx="356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(Tú Mỡ)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781300"/>
            <a:ext cx="2699792" cy="4076700"/>
          </a:xfrm>
        </p:spPr>
      </p:pic>
      <p:sp>
        <p:nvSpPr>
          <p:cNvPr id="8" name="Text Box 4"/>
          <p:cNvSpPr txBox="1"/>
          <p:nvPr/>
        </p:nvSpPr>
        <p:spPr>
          <a:xfrm>
            <a:off x="2303240" y="1203733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Admin\Pictures\Saved Pictures\hình độ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85659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4248472" cy="1656184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39AC"/>
                </a:solidFill>
              </a:rPr>
              <a:t>Bài được chia làm mấy </a:t>
            </a:r>
            <a:r>
              <a:rPr lang="en-US" b="1" dirty="0" err="1">
                <a:solidFill>
                  <a:srgbClr val="0039AC"/>
                </a:solidFill>
              </a:rPr>
              <a:t>khổ</a:t>
            </a:r>
            <a:r>
              <a:rPr lang="en-US" b="1" dirty="0">
                <a:solidFill>
                  <a:srgbClr val="0039AC"/>
                </a:solidFill>
              </a:rPr>
              <a:t> </a:t>
            </a:r>
            <a:r>
              <a:rPr lang="en-US" b="1" dirty="0" err="1">
                <a:solidFill>
                  <a:srgbClr val="0039AC"/>
                </a:solidFill>
              </a:rPr>
              <a:t>thơ</a:t>
            </a:r>
            <a:r>
              <a:rPr lang="vi-VN" b="1" dirty="0">
                <a:solidFill>
                  <a:srgbClr val="0039AC"/>
                </a:solidFill>
              </a:rPr>
              <a:t>?</a:t>
            </a:r>
            <a:endParaRPr lang="en-US" b="1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6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755576" y="1367581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644008" y="1415865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4968552" cy="8640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423246" y="1550576"/>
            <a:ext cx="342586" cy="2022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2219279"/>
            <a:ext cx="395536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4366026"/>
            <a:ext cx="395536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E6085D"/>
                </a:solidFill>
              </a:rPr>
              <a:t>2</a:t>
            </a:r>
            <a:endParaRPr lang="en-US" sz="2400" b="1" dirty="0">
              <a:solidFill>
                <a:srgbClr val="E6085D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50951" y="3710816"/>
            <a:ext cx="342586" cy="2022440"/>
          </a:xfrm>
          <a:prstGeom prst="leftBrace">
            <a:avLst/>
          </a:prstGeom>
          <a:ln w="38100">
            <a:solidFill>
              <a:srgbClr val="E6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9AC"/>
                </a:solidFill>
              </a:ln>
              <a:solidFill>
                <a:srgbClr val="0039A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373430" y="1550576"/>
            <a:ext cx="342586" cy="2742520"/>
          </a:xfrm>
          <a:prstGeom prst="leftBrace">
            <a:avLst/>
          </a:prstGeom>
          <a:ln w="38100">
            <a:solidFill>
              <a:srgbClr val="0A6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9AC"/>
                </a:solidFill>
              </a:ln>
              <a:solidFill>
                <a:srgbClr val="0039A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60440" y="2565464"/>
            <a:ext cx="395536" cy="72008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A6214"/>
                </a:solidFill>
              </a:rPr>
              <a:t>3</a:t>
            </a:r>
            <a:endParaRPr lang="en-US" sz="2400" b="1" dirty="0">
              <a:solidFill>
                <a:srgbClr val="0A62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4968552" cy="11430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i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59624" y="2132856"/>
            <a:ext cx="356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(Tú Mỡ)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81300"/>
            <a:ext cx="2699792" cy="4076700"/>
          </a:xfrm>
        </p:spPr>
      </p:pic>
      <p:sp>
        <p:nvSpPr>
          <p:cNvPr id="8" name="Text Box 4"/>
          <p:cNvSpPr txBox="1"/>
          <p:nvPr/>
        </p:nvSpPr>
        <p:spPr>
          <a:xfrm>
            <a:off x="2303240" y="1203733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Admin\Pictures\Saved Pictures\hình độ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18327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524" y="-22820"/>
            <a:ext cx="4968552" cy="11430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b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i="1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000" i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59624" y="2132856"/>
            <a:ext cx="356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(Tú Mỡ)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81300"/>
            <a:ext cx="2699792" cy="4076700"/>
          </a:xfrm>
        </p:spPr>
      </p:pic>
      <p:sp>
        <p:nvSpPr>
          <p:cNvPr id="8" name="Text Box 4"/>
          <p:cNvSpPr txBox="1"/>
          <p:nvPr/>
        </p:nvSpPr>
        <p:spPr>
          <a:xfrm>
            <a:off x="2303240" y="1203733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Admin\Pictures\Saved Pictures\hình độ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555776" y="3038206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2076" y="2887177"/>
            <a:ext cx="12783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2160" y="3236814"/>
            <a:ext cx="1224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08941" y="1988840"/>
            <a:ext cx="4190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29089" y="2708920"/>
            <a:ext cx="9629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55776" y="2708920"/>
            <a:ext cx="1453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55776" y="4509120"/>
            <a:ext cx="6506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6933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518701" y="1484784"/>
            <a:ext cx="4106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9AC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39A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C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53688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1102</Words>
  <Application>Microsoft Office PowerPoint</Application>
  <PresentationFormat>On-screen Show (4:3)</PresentationFormat>
  <Paragraphs>230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Arial-Rounded</vt:lpstr>
      <vt:lpstr>Calibri</vt:lpstr>
      <vt:lpstr>HP001 5 hàng</vt:lpstr>
      <vt:lpstr>Office Theme</vt:lpstr>
      <vt:lpstr>Lớp 2A</vt:lpstr>
      <vt:lpstr>PowerPoint Presentation</vt:lpstr>
      <vt:lpstr>PowerPoint Presentation</vt:lpstr>
      <vt:lpstr>Thương ông (Trích)</vt:lpstr>
      <vt:lpstr>Bài được chia làm mấy khổ thơ?</vt:lpstr>
      <vt:lpstr>Thương ông (Trích)</vt:lpstr>
      <vt:lpstr>Thương ông (Trích)</vt:lpstr>
      <vt:lpstr>Thương ông (Trích)</vt:lpstr>
      <vt:lpstr>PowerPoint Presentation</vt:lpstr>
      <vt:lpstr>PowerPoint Presentation</vt:lpstr>
      <vt:lpstr>PowerPoint Presentation</vt:lpstr>
      <vt:lpstr>Thương ông (Trích)</vt:lpstr>
      <vt:lpstr>Tấy: </vt:lpstr>
      <vt:lpstr>dáng đi bên cao, bên thấp, không đều</vt:lpstr>
      <vt:lpstr>PowerPoint Presentation</vt:lpstr>
      <vt:lpstr>Thương ông (Trích)</vt:lpstr>
      <vt:lpstr>PowerPoint Presentation</vt:lpstr>
      <vt:lpstr>Lon ton: dáng đi hoặc chạy (thường của bé) với những bước ngắn, nhanh.</vt:lpstr>
      <vt:lpstr>Thương ông (Trích)</vt:lpstr>
      <vt:lpstr>PowerPoint Presentation</vt:lpstr>
      <vt:lpstr>Thương ông (Trích)</vt:lpstr>
      <vt:lpstr>PowerPoint Presentation</vt:lpstr>
      <vt:lpstr>Thương ông (Trích)</vt:lpstr>
      <vt:lpstr>PowerPoint Presentation</vt:lpstr>
      <vt:lpstr>Thương ông (Trích)</vt:lpstr>
      <vt:lpstr>PowerPoint Presentation</vt:lpstr>
      <vt:lpstr>Ông của Việt bị làm sao?</vt:lpstr>
      <vt:lpstr>PowerPoint Presentation</vt:lpstr>
      <vt:lpstr>Theo em, vì sao Việt tuy bé lại khỏe?</vt:lpstr>
      <vt:lpstr>PowerPoint Presentation</vt:lpstr>
      <vt:lpstr>Từ ngữ nào thể hiện dáng vẻ của Việt</vt:lpstr>
      <vt:lpstr>Đọc những câu thơ thể hiện lời khen  của ông dành cho Việt</vt:lpstr>
      <vt:lpstr>PowerPoint Presentation</vt:lpstr>
      <vt:lpstr>LUYỆN ĐỌC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2A3</dc:title>
  <dc:creator>Windows User</dc:creator>
  <cp:lastModifiedBy>Toàn Vũ Minh</cp:lastModifiedBy>
  <cp:revision>79</cp:revision>
  <dcterms:created xsi:type="dcterms:W3CDTF">2021-12-02T17:33:17Z</dcterms:created>
  <dcterms:modified xsi:type="dcterms:W3CDTF">2025-03-11T10:12:25Z</dcterms:modified>
</cp:coreProperties>
</file>