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0"/>
  </p:notesMasterIdLst>
  <p:sldIdLst>
    <p:sldId id="259" r:id="rId6"/>
    <p:sldId id="266" r:id="rId7"/>
    <p:sldId id="257" r:id="rId8"/>
    <p:sldId id="256" r:id="rId9"/>
    <p:sldId id="258" r:id="rId10"/>
    <p:sldId id="264" r:id="rId11"/>
    <p:sldId id="474" r:id="rId12"/>
    <p:sldId id="350" r:id="rId13"/>
    <p:sldId id="475" r:id="rId14"/>
    <p:sldId id="469" r:id="rId15"/>
    <p:sldId id="351" r:id="rId16"/>
    <p:sldId id="468" r:id="rId17"/>
    <p:sldId id="347" r:id="rId18"/>
    <p:sldId id="353" r:id="rId19"/>
    <p:sldId id="355" r:id="rId20"/>
    <p:sldId id="471" r:id="rId21"/>
    <p:sldId id="352" r:id="rId22"/>
    <p:sldId id="356" r:id="rId23"/>
    <p:sldId id="357" r:id="rId24"/>
    <p:sldId id="358" r:id="rId25"/>
    <p:sldId id="359" r:id="rId26"/>
    <p:sldId id="360" r:id="rId27"/>
    <p:sldId id="467"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0" autoAdjust="0"/>
    <p:restoredTop sz="94622" autoAdjust="0"/>
  </p:normalViewPr>
  <p:slideViewPr>
    <p:cSldViewPr>
      <p:cViewPr varScale="1">
        <p:scale>
          <a:sx n="43" d="100"/>
          <a:sy n="43" d="100"/>
        </p:scale>
        <p:origin x="90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27FAB-1BA7-47CB-8F4F-7924D32BFCED}"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5F392C-3267-4141-94A4-0DEEADD6ACC0}" type="slidenum">
              <a:rPr lang="en-US" smtClean="0"/>
              <a:t>‹#›</a:t>
            </a:fld>
            <a:endParaRPr lang="en-US"/>
          </a:p>
        </p:txBody>
      </p:sp>
    </p:spTree>
    <p:extLst>
      <p:ext uri="{BB962C8B-B14F-4D97-AF65-F5344CB8AC3E}">
        <p14:creationId xmlns:p14="http://schemas.microsoft.com/office/powerpoint/2010/main" val="264215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5F392C-3267-4141-94A4-0DEEADD6ACC0}" type="slidenum">
              <a:rPr lang="en-US" smtClean="0"/>
              <a:t>12</a:t>
            </a:fld>
            <a:endParaRPr lang="en-US"/>
          </a:p>
        </p:txBody>
      </p:sp>
    </p:spTree>
    <p:extLst>
      <p:ext uri="{BB962C8B-B14F-4D97-AF65-F5344CB8AC3E}">
        <p14:creationId xmlns:p14="http://schemas.microsoft.com/office/powerpoint/2010/main" val="238263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5F392C-3267-4141-94A4-0DEEADD6ACC0}" type="slidenum">
              <a:rPr lang="en-US" smtClean="0"/>
              <a:t>20</a:t>
            </a:fld>
            <a:endParaRPr lang="en-US"/>
          </a:p>
        </p:txBody>
      </p:sp>
    </p:spTree>
    <p:extLst>
      <p:ext uri="{BB962C8B-B14F-4D97-AF65-F5344CB8AC3E}">
        <p14:creationId xmlns:p14="http://schemas.microsoft.com/office/powerpoint/2010/main" val="586526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5F392C-3267-4141-94A4-0DEEADD6ACC0}" type="slidenum">
              <a:rPr lang="en-US" smtClean="0"/>
              <a:t>24</a:t>
            </a:fld>
            <a:endParaRPr lang="en-US"/>
          </a:p>
        </p:txBody>
      </p:sp>
    </p:spTree>
    <p:extLst>
      <p:ext uri="{BB962C8B-B14F-4D97-AF65-F5344CB8AC3E}">
        <p14:creationId xmlns:p14="http://schemas.microsoft.com/office/powerpoint/2010/main" val="264001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1/17/2025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17/01/2025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17/01/2025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17/01/2025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17/01/2025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17/01/2025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17/01/2025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17/01/2025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40.xml"/><Relationship Id="rId6" Type="http://schemas.openxmlformats.org/officeDocument/2006/relationships/image" Target="../media/image47.jpeg"/><Relationship Id="rId5" Type="http://schemas.microsoft.com/office/2007/relationships/hdphoto" Target="../media/hdphoto2.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18.xml"/><Relationship Id="rId6" Type="http://schemas.openxmlformats.org/officeDocument/2006/relationships/image" Target="../media/image47.jpeg"/><Relationship Id="rId5" Type="http://schemas.microsoft.com/office/2007/relationships/hdphoto" Target="../media/hdphoto2.wdp"/><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g"/><Relationship Id="rId1" Type="http://schemas.openxmlformats.org/officeDocument/2006/relationships/slideLayout" Target="../slideLayouts/slideLayout18.xml"/><Relationship Id="rId5" Type="http://schemas.openxmlformats.org/officeDocument/2006/relationships/image" Target="../media/image4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7.png"/><Relationship Id="rId3" Type="http://schemas.openxmlformats.org/officeDocument/2006/relationships/image" Target="../media/image16.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8.png"/><Relationship Id="rId5" Type="http://schemas.openxmlformats.org/officeDocument/2006/relationships/image" Target="../media/image18.png"/><Relationship Id="rId10" Type="http://schemas.openxmlformats.org/officeDocument/2006/relationships/image" Target="../media/image5.svg"/><Relationship Id="rId4" Type="http://schemas.openxmlformats.org/officeDocument/2006/relationships/image" Target="../media/image17.sv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1.png"/><Relationship Id="rId3" Type="http://schemas.openxmlformats.org/officeDocument/2006/relationships/image" Target="../media/image17.svg"/><Relationship Id="rId7" Type="http://schemas.openxmlformats.org/officeDocument/2006/relationships/image" Target="../media/image7.svg"/><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7.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g"/><Relationship Id="rId1" Type="http://schemas.openxmlformats.org/officeDocument/2006/relationships/slideLayout" Target="../slideLayouts/slideLayout18.xml"/><Relationship Id="rId5" Type="http://schemas.openxmlformats.org/officeDocument/2006/relationships/image" Target="../media/image3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723" y="-276076"/>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3E61C1-0B9E-3585-CA1C-B2EABE5DC7C1}"/>
              </a:ext>
            </a:extLst>
          </p:cNvPr>
          <p:cNvSpPr txBox="1"/>
          <p:nvPr/>
        </p:nvSpPr>
        <p:spPr>
          <a:xfrm>
            <a:off x="4572000" y="4956046"/>
            <a:ext cx="9144000" cy="369332"/>
          </a:xfrm>
          <a:prstGeom prst="rect">
            <a:avLst/>
          </a:prstGeom>
          <a:noFill/>
        </p:spPr>
        <p:txBody>
          <a:bodyPr wrap="square">
            <a:spAutoFit/>
          </a:bodyPr>
          <a:lstStyle/>
          <a:p>
            <a:endParaRPr lang="en-US" dirty="0"/>
          </a:p>
        </p:txBody>
      </p:sp>
      <p:sp>
        <p:nvSpPr>
          <p:cNvPr id="6" name="TextBox 5">
            <a:extLst>
              <a:ext uri="{FF2B5EF4-FFF2-40B4-BE49-F238E27FC236}">
                <a16:creationId xmlns:a16="http://schemas.microsoft.com/office/drawing/2014/main" id="{7F08D102-0B9B-E2BD-C885-FB05D9EEF72D}"/>
              </a:ext>
            </a:extLst>
          </p:cNvPr>
          <p:cNvSpPr txBox="1"/>
          <p:nvPr/>
        </p:nvSpPr>
        <p:spPr>
          <a:xfrm>
            <a:off x="6629400" y="495300"/>
            <a:ext cx="5562600" cy="707886"/>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PHIẾU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endParaRPr lang="en-US" sz="4000" b="1"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5A59C752-1054-BE0D-4574-FC598AE35402}"/>
              </a:ext>
            </a:extLst>
          </p:cNvPr>
          <p:cNvGraphicFramePr>
            <a:graphicFrameLocks noGrp="1"/>
          </p:cNvGraphicFramePr>
          <p:nvPr>
            <p:extLst>
              <p:ext uri="{D42A27DB-BD31-4B8C-83A1-F6EECF244321}">
                <p14:modId xmlns:p14="http://schemas.microsoft.com/office/powerpoint/2010/main" val="2206752168"/>
              </p:ext>
            </p:extLst>
          </p:nvPr>
        </p:nvGraphicFramePr>
        <p:xfrm>
          <a:off x="533400" y="1409700"/>
          <a:ext cx="17297400" cy="8382000"/>
        </p:xfrm>
        <a:graphic>
          <a:graphicData uri="http://schemas.openxmlformats.org/drawingml/2006/table">
            <a:tbl>
              <a:tblPr firstRow="1" bandRow="1">
                <a:tableStyleId>{5C22544A-7EE6-4342-B048-85BDC9FD1C3A}</a:tableStyleId>
              </a:tblPr>
              <a:tblGrid>
                <a:gridCol w="4551948">
                  <a:extLst>
                    <a:ext uri="{9D8B030D-6E8A-4147-A177-3AD203B41FA5}">
                      <a16:colId xmlns:a16="http://schemas.microsoft.com/office/drawing/2014/main" val="3082335266"/>
                    </a:ext>
                  </a:extLst>
                </a:gridCol>
                <a:gridCol w="6207201">
                  <a:extLst>
                    <a:ext uri="{9D8B030D-6E8A-4147-A177-3AD203B41FA5}">
                      <a16:colId xmlns:a16="http://schemas.microsoft.com/office/drawing/2014/main" val="4281845143"/>
                    </a:ext>
                  </a:extLst>
                </a:gridCol>
                <a:gridCol w="6538251">
                  <a:extLst>
                    <a:ext uri="{9D8B030D-6E8A-4147-A177-3AD203B41FA5}">
                      <a16:colId xmlns:a16="http://schemas.microsoft.com/office/drawing/2014/main" val="3034097890"/>
                    </a:ext>
                  </a:extLst>
                </a:gridCol>
              </a:tblGrid>
              <a:tr h="1676400">
                <a:tc>
                  <a:txBody>
                    <a:bodyPr/>
                    <a:lstStyle/>
                    <a:p>
                      <a:pPr algn="ctr"/>
                      <a:endParaRPr lang="en-US" sz="4000" b="1" dirty="0"/>
                    </a:p>
                    <a:p>
                      <a:pPr algn="ctr"/>
                      <a:r>
                        <a:rPr lang="en-US" sz="4000" b="1" dirty="0" err="1"/>
                        <a:t>Tên</a:t>
                      </a:r>
                      <a:r>
                        <a:rPr lang="en-US" sz="4000" b="1" dirty="0"/>
                        <a:t> </a:t>
                      </a:r>
                      <a:r>
                        <a:rPr lang="en-US" sz="4000" b="1" dirty="0" err="1"/>
                        <a:t>mẫu</a:t>
                      </a:r>
                      <a:endParaRPr lang="en-US" sz="4000" b="1" dirty="0"/>
                    </a:p>
                  </a:txBody>
                  <a:tcPr/>
                </a:tc>
                <a:tc>
                  <a:txBody>
                    <a:bodyPr/>
                    <a:lstStyle/>
                    <a:p>
                      <a:pPr algn="ctr"/>
                      <a:r>
                        <a:rPr lang="en-US" sz="4000" b="1" dirty="0" err="1"/>
                        <a:t>Dự</a:t>
                      </a:r>
                      <a:r>
                        <a:rPr lang="en-US" sz="4000" b="1" dirty="0"/>
                        <a:t> </a:t>
                      </a:r>
                      <a:r>
                        <a:rPr lang="en-US" sz="4000" b="1" dirty="0" err="1"/>
                        <a:t>đoán</a:t>
                      </a:r>
                      <a:r>
                        <a:rPr lang="en-US" sz="4000" b="1" dirty="0"/>
                        <a:t> </a:t>
                      </a:r>
                      <a:r>
                        <a:rPr lang="en-US" sz="4000" b="1" dirty="0" err="1"/>
                        <a:t>và</a:t>
                      </a:r>
                      <a:r>
                        <a:rPr lang="en-US" sz="4000" b="1" dirty="0"/>
                        <a:t> chia </a:t>
                      </a:r>
                      <a:r>
                        <a:rPr lang="en-US" sz="4000" b="1" dirty="0" err="1"/>
                        <a:t>sẻ</a:t>
                      </a:r>
                      <a:r>
                        <a:rPr lang="en-US" sz="4000" b="1" dirty="0"/>
                        <a:t> </a:t>
                      </a:r>
                    </a:p>
                    <a:p>
                      <a:pPr algn="ctr"/>
                      <a:r>
                        <a:rPr lang="en-US" sz="4000" b="1" dirty="0" err="1"/>
                        <a:t>về</a:t>
                      </a:r>
                      <a:r>
                        <a:rPr lang="en-US" sz="4000" b="1" dirty="0"/>
                        <a:t> vi </a:t>
                      </a:r>
                      <a:r>
                        <a:rPr lang="en-US" sz="4000" b="1" dirty="0" err="1"/>
                        <a:t>khuẩn</a:t>
                      </a:r>
                      <a:r>
                        <a:rPr lang="en-US" sz="4000" b="1" dirty="0"/>
                        <a:t> (1)</a:t>
                      </a:r>
                    </a:p>
                  </a:txBody>
                  <a:tcPr/>
                </a:tc>
                <a:tc>
                  <a:txBody>
                    <a:bodyPr/>
                    <a:lstStyle/>
                    <a:p>
                      <a:pPr algn="ctr"/>
                      <a:r>
                        <a:rPr lang="en-US" sz="4000" b="1" dirty="0" err="1"/>
                        <a:t>Kết</a:t>
                      </a:r>
                      <a:r>
                        <a:rPr lang="en-US" sz="4000" b="1" dirty="0"/>
                        <a:t> </a:t>
                      </a:r>
                      <a:r>
                        <a:rPr lang="en-US" sz="4000" b="1" dirty="0" err="1"/>
                        <a:t>quả</a:t>
                      </a:r>
                      <a:r>
                        <a:rPr lang="en-US" sz="4000" b="1" dirty="0"/>
                        <a:t> </a:t>
                      </a:r>
                      <a:r>
                        <a:rPr lang="en-US" sz="4000" b="1" dirty="0" err="1"/>
                        <a:t>sau</a:t>
                      </a:r>
                      <a:r>
                        <a:rPr lang="en-US" sz="4000" b="1" dirty="0"/>
                        <a:t> </a:t>
                      </a:r>
                      <a:r>
                        <a:rPr lang="en-US" sz="4000" b="1" dirty="0" err="1"/>
                        <a:t>quan</a:t>
                      </a:r>
                      <a:r>
                        <a:rPr lang="en-US" sz="4000" b="1" dirty="0"/>
                        <a:t> </a:t>
                      </a:r>
                      <a:r>
                        <a:rPr lang="en-US" sz="4000" b="1" dirty="0" err="1"/>
                        <a:t>sát</a:t>
                      </a:r>
                      <a:r>
                        <a:rPr lang="en-US" sz="4000" b="1" dirty="0"/>
                        <a:t> </a:t>
                      </a:r>
                    </a:p>
                    <a:p>
                      <a:pPr algn="ctr"/>
                      <a:r>
                        <a:rPr lang="en-US" sz="4000" b="1" dirty="0" err="1"/>
                        <a:t>hình</a:t>
                      </a:r>
                      <a:r>
                        <a:rPr lang="en-US" sz="4000" b="1" dirty="0"/>
                        <a:t> </a:t>
                      </a:r>
                      <a:r>
                        <a:rPr lang="en-US" sz="4000" b="1" dirty="0" err="1"/>
                        <a:t>phóng</a:t>
                      </a:r>
                      <a:r>
                        <a:rPr lang="en-US" sz="4000" b="1" dirty="0"/>
                        <a:t> to (2)</a:t>
                      </a:r>
                    </a:p>
                  </a:txBody>
                  <a:tcPr/>
                </a:tc>
                <a:extLst>
                  <a:ext uri="{0D108BD9-81ED-4DB2-BD59-A6C34878D82A}">
                    <a16:rowId xmlns:a16="http://schemas.microsoft.com/office/drawing/2014/main" val="3308045607"/>
                  </a:ext>
                </a:extLst>
              </a:tr>
              <a:tr h="1676400">
                <a:tc>
                  <a:txBody>
                    <a:bodyPr/>
                    <a:lstStyle/>
                    <a:p>
                      <a:endParaRPr lang="en-US" sz="4000" b="1" dirty="0"/>
                    </a:p>
                    <a:p>
                      <a:r>
                        <a:rPr lang="en-US" sz="4000" b="1" dirty="0"/>
                        <a:t>Lá </a:t>
                      </a:r>
                      <a:r>
                        <a:rPr lang="en-US" sz="4000" b="1" dirty="0" err="1"/>
                        <a:t>cây</a:t>
                      </a:r>
                      <a:endParaRPr lang="en-US" sz="4000" b="1" dirty="0"/>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3859278016"/>
                  </a:ext>
                </a:extLst>
              </a:tr>
              <a:tr h="1676400">
                <a:tc>
                  <a:txBody>
                    <a:bodyPr/>
                    <a:lstStyle/>
                    <a:p>
                      <a:endParaRPr lang="en-US" sz="4000" b="1" dirty="0"/>
                    </a:p>
                    <a:p>
                      <a:r>
                        <a:rPr lang="en-US" sz="4000" b="1" dirty="0"/>
                        <a:t>………</a:t>
                      </a:r>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1954606863"/>
                  </a:ext>
                </a:extLst>
              </a:tr>
              <a:tr h="1676400">
                <a:tc>
                  <a:txBody>
                    <a:bodyPr/>
                    <a:lstStyle/>
                    <a:p>
                      <a:r>
                        <a:rPr lang="en-US" sz="4000" b="1" dirty="0"/>
                        <a:t>………</a:t>
                      </a:r>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4022092001"/>
                  </a:ext>
                </a:extLst>
              </a:tr>
              <a:tr h="1676400">
                <a:tc>
                  <a:txBody>
                    <a:bodyPr/>
                    <a:lstStyle/>
                    <a:p>
                      <a:r>
                        <a:rPr lang="en-US" sz="4000" b="1" dirty="0"/>
                        <a:t>……...</a:t>
                      </a:r>
                    </a:p>
                  </a:txBody>
                  <a:tcPr/>
                </a:tc>
                <a:tc>
                  <a:txBody>
                    <a:bodyPr/>
                    <a:lstStyle/>
                    <a:p>
                      <a:endParaRPr lang="en-US" b="1"/>
                    </a:p>
                  </a:txBody>
                  <a:tcPr/>
                </a:tc>
                <a:tc>
                  <a:txBody>
                    <a:bodyPr/>
                    <a:lstStyle/>
                    <a:p>
                      <a:endParaRPr lang="en-US" b="1" dirty="0"/>
                    </a:p>
                  </a:txBody>
                  <a:tcPr/>
                </a:tc>
                <a:extLst>
                  <a:ext uri="{0D108BD9-81ED-4DB2-BD59-A6C34878D82A}">
                    <a16:rowId xmlns:a16="http://schemas.microsoft.com/office/drawing/2014/main" val="2018650462"/>
                  </a:ext>
                </a:extLst>
              </a:tr>
            </a:tbl>
          </a:graphicData>
        </a:graphic>
      </p:graphicFrame>
    </p:spTree>
    <p:extLst>
      <p:ext uri="{BB962C8B-B14F-4D97-AF65-F5344CB8AC3E}">
        <p14:creationId xmlns:p14="http://schemas.microsoft.com/office/powerpoint/2010/main" val="527401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bám trên bề mặt lá cây, công tắc, có trong đất, nước</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d</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o</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ông tin đặc điểm của kiến lửa - Solenopsis invicta">
            <a:extLst>
              <a:ext uri="{FF2B5EF4-FFF2-40B4-BE49-F238E27FC236}">
                <a16:creationId xmlns:a16="http://schemas.microsoft.com/office/drawing/2014/main" id="{56F062CE-B065-1013-09BD-BA90D0AF0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71700"/>
            <a:ext cx="3962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i khuẩn E. coli có vai trò gì trong cơ thể và thường gây ...">
            <a:extLst>
              <a:ext uri="{FF2B5EF4-FFF2-40B4-BE49-F238E27FC236}">
                <a16:creationId xmlns:a16="http://schemas.microsoft.com/office/drawing/2014/main" id="{79A454D2-6A06-666D-2B1B-4D3DEB084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8800" y="3086100"/>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ông tin đặc điểm của kiến lửa - Solenopsis invicta">
            <a:extLst>
              <a:ext uri="{FF2B5EF4-FFF2-40B4-BE49-F238E27FC236}">
                <a16:creationId xmlns:a16="http://schemas.microsoft.com/office/drawing/2014/main" id="{B2160A1B-E05A-14BE-3238-3C395AE33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171700"/>
            <a:ext cx="4419600" cy="381000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6EB72900-4E9D-FC15-7DDC-7CC604D7286F}"/>
              </a:ext>
            </a:extLst>
          </p:cNvPr>
          <p:cNvSpPr/>
          <p:nvPr/>
        </p:nvSpPr>
        <p:spPr>
          <a:xfrm rot="3071498">
            <a:off x="9104874" y="1940181"/>
            <a:ext cx="484632" cy="1435608"/>
          </a:xfrm>
          <a:prstGeom prst="downArrow">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rgbClr val="FF0000"/>
              </a:solidFill>
            </a:endParaRPr>
          </a:p>
        </p:txBody>
      </p:sp>
      <p:sp>
        <p:nvSpPr>
          <p:cNvPr id="7" name="TextBox 6">
            <a:extLst>
              <a:ext uri="{FF2B5EF4-FFF2-40B4-BE49-F238E27FC236}">
                <a16:creationId xmlns:a16="http://schemas.microsoft.com/office/drawing/2014/main" id="{5B331ED7-1A1D-34B0-DD4E-97A03E15C620}"/>
              </a:ext>
            </a:extLst>
          </p:cNvPr>
          <p:cNvSpPr txBox="1"/>
          <p:nvPr/>
        </p:nvSpPr>
        <p:spPr>
          <a:xfrm>
            <a:off x="12420600" y="8039100"/>
            <a:ext cx="5029200" cy="1015663"/>
          </a:xfrm>
          <a:prstGeom prst="rect">
            <a:avLst/>
          </a:prstGeom>
          <a:noFill/>
        </p:spPr>
        <p:txBody>
          <a:bodyPr wrap="square" rtlCol="0">
            <a:spAutoFit/>
          </a:bodyPr>
          <a:lstStyle/>
          <a:p>
            <a:pPr algn="ctr"/>
            <a:r>
              <a:rPr lang="en-US" sz="6000" b="1" dirty="0"/>
              <a:t>Vi </a:t>
            </a:r>
            <a:r>
              <a:rPr lang="en-US" sz="6000" b="1" dirty="0" err="1"/>
              <a:t>khuẩn</a:t>
            </a:r>
            <a:r>
              <a:rPr lang="en-US" sz="6000" b="1" dirty="0"/>
              <a:t> E.coli</a:t>
            </a:r>
          </a:p>
        </p:txBody>
      </p:sp>
      <p:sp>
        <p:nvSpPr>
          <p:cNvPr id="8" name="TextBox 7">
            <a:extLst>
              <a:ext uri="{FF2B5EF4-FFF2-40B4-BE49-F238E27FC236}">
                <a16:creationId xmlns:a16="http://schemas.microsoft.com/office/drawing/2014/main" id="{2A7A54AD-BC76-7DC3-7F0B-CC1287F8CB22}"/>
              </a:ext>
            </a:extLst>
          </p:cNvPr>
          <p:cNvSpPr txBox="1"/>
          <p:nvPr/>
        </p:nvSpPr>
        <p:spPr>
          <a:xfrm>
            <a:off x="1524000" y="6057900"/>
            <a:ext cx="3581400" cy="1015663"/>
          </a:xfrm>
          <a:prstGeom prst="rect">
            <a:avLst/>
          </a:prstGeom>
          <a:noFill/>
        </p:spPr>
        <p:txBody>
          <a:bodyPr wrap="square" rtlCol="0">
            <a:spAutoFit/>
          </a:bodyPr>
          <a:lstStyle/>
          <a:p>
            <a:r>
              <a:rPr lang="en-US" sz="6000" b="1" dirty="0"/>
              <a:t>Con </a:t>
            </a:r>
            <a:r>
              <a:rPr lang="en-US" sz="6000" b="1" dirty="0" err="1"/>
              <a:t>kiến</a:t>
            </a:r>
            <a:endParaRPr lang="en-US" sz="6000" b="1" dirty="0"/>
          </a:p>
        </p:txBody>
      </p:sp>
      <p:sp>
        <p:nvSpPr>
          <p:cNvPr id="9" name="TextBox 8">
            <a:extLst>
              <a:ext uri="{FF2B5EF4-FFF2-40B4-BE49-F238E27FC236}">
                <a16:creationId xmlns:a16="http://schemas.microsoft.com/office/drawing/2014/main" id="{248F0C49-FEA1-03B5-22FA-34E48F45C379}"/>
              </a:ext>
            </a:extLst>
          </p:cNvPr>
          <p:cNvSpPr txBox="1"/>
          <p:nvPr/>
        </p:nvSpPr>
        <p:spPr>
          <a:xfrm>
            <a:off x="8229600" y="5829300"/>
            <a:ext cx="2895600" cy="1938992"/>
          </a:xfrm>
          <a:prstGeom prst="rect">
            <a:avLst/>
          </a:prstGeom>
          <a:noFill/>
        </p:spPr>
        <p:txBody>
          <a:bodyPr wrap="square" rtlCol="0">
            <a:spAutoFit/>
          </a:bodyPr>
          <a:lstStyle/>
          <a:p>
            <a:r>
              <a:rPr lang="en-US" sz="6000" b="1" dirty="0" err="1"/>
              <a:t>Râu</a:t>
            </a:r>
            <a:r>
              <a:rPr lang="en-US" sz="6000" b="1" dirty="0"/>
              <a:t> </a:t>
            </a:r>
            <a:r>
              <a:rPr lang="en-US" sz="6000" b="1" dirty="0" err="1"/>
              <a:t>của</a:t>
            </a:r>
            <a:r>
              <a:rPr lang="en-US" sz="6000" b="1" dirty="0"/>
              <a:t> con </a:t>
            </a:r>
            <a:r>
              <a:rPr lang="en-US" sz="6000" b="1" dirty="0" err="1"/>
              <a:t>kiến</a:t>
            </a:r>
            <a:endParaRPr lang="en-US" sz="6000" b="1" dirty="0"/>
          </a:p>
        </p:txBody>
      </p:sp>
    </p:spTree>
    <p:extLst>
      <p:ext uri="{BB962C8B-B14F-4D97-AF65-F5344CB8AC3E}">
        <p14:creationId xmlns:p14="http://schemas.microsoft.com/office/powerpoint/2010/main" val="919028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1015663"/>
          </a:xfrm>
          <a:prstGeom prst="rect">
            <a:avLst/>
          </a:prstGeom>
          <a:noFill/>
        </p:spPr>
        <p:txBody>
          <a:bodyPr wrap="square">
            <a:spAutoFit/>
          </a:bodyPr>
          <a:lstStyle/>
          <a:p>
            <a:pPr algn="just" defTabSz="1371600"/>
            <a:r>
              <a:rPr lang="en-US" sz="6000" dirty="0">
                <a:solidFill>
                  <a:prstClr val="black"/>
                </a:solidFill>
                <a:latin typeface="Calibri" panose="020F0502020204030204" pitchFamily="34" charset="0"/>
                <a:cs typeface="Calibri" panose="020F0502020204030204" pitchFamily="34" charset="0"/>
              </a:rPr>
              <a:t>- L</a:t>
            </a:r>
            <a:r>
              <a:rPr lang="vi-VN" sz="6000" dirty="0">
                <a:solidFill>
                  <a:prstClr val="black"/>
                </a:solidFill>
                <a:latin typeface="Calibri" panose="020F0502020204030204" pitchFamily="34" charset="0"/>
                <a:cs typeface="Calibri" panose="020F0502020204030204" pitchFamily="34" charset="0"/>
              </a:rPr>
              <a:t>àm thế nào </a:t>
            </a:r>
            <a:r>
              <a:rPr lang="en-US" sz="6000" dirty="0" err="1">
                <a:solidFill>
                  <a:prstClr val="black"/>
                </a:solidFill>
                <a:latin typeface="Calibri" panose="020F0502020204030204" pitchFamily="34" charset="0"/>
                <a:cs typeface="Calibri" panose="020F0502020204030204" pitchFamily="34" charset="0"/>
              </a:rPr>
              <a:t>để</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quan</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sát</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được</a:t>
            </a:r>
            <a:r>
              <a:rPr lang="en-US" sz="6000" dirty="0">
                <a:solidFill>
                  <a:prstClr val="black"/>
                </a:solidFill>
                <a:latin typeface="Calibri" panose="020F0502020204030204" pitchFamily="34" charset="0"/>
                <a:cs typeface="Calibri" panose="020F0502020204030204" pitchFamily="34" charset="0"/>
              </a:rPr>
              <a:t> </a:t>
            </a:r>
            <a:r>
              <a:rPr lang="vi-VN" sz="6000" dirty="0">
                <a:solidFill>
                  <a:prstClr val="black"/>
                </a:solidFill>
                <a:latin typeface="Calibri" panose="020F0502020204030204" pitchFamily="34" charset="0"/>
                <a:cs typeface="Calibri" panose="020F0502020204030204" pitchFamily="34" charset="0"/>
              </a:rPr>
              <a:t>vi khuẩn</a:t>
            </a:r>
            <a:r>
              <a:rPr lang="en-US" sz="60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b="1"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SGK</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trang</a:t>
            </a:r>
            <a:r>
              <a:rPr lang="en-US" sz="4400" b="1" dirty="0">
                <a:solidFill>
                  <a:prstClr val="black"/>
                </a:solidFill>
                <a:latin typeface="Cambria" panose="02040503050406030204" pitchFamily="18" charset="0"/>
                <a:ea typeface="Cambria" panose="02040503050406030204" pitchFamily="18" charset="0"/>
              </a:rPr>
              <a:t> 67)</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1752600" y="2628900"/>
            <a:ext cx="14698052" cy="69342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10BC0-7672-10B5-5DDF-01C062026F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BED65D4-9637-CE26-0158-36B5A1CE194D}"/>
              </a:ext>
            </a:extLst>
          </p:cNvPr>
          <p:cNvSpPr txBox="1"/>
          <p:nvPr/>
        </p:nvSpPr>
        <p:spPr>
          <a:xfrm>
            <a:off x="4572000" y="4956046"/>
            <a:ext cx="9144000" cy="369332"/>
          </a:xfrm>
          <a:prstGeom prst="rect">
            <a:avLst/>
          </a:prstGeom>
          <a:noFill/>
        </p:spPr>
        <p:txBody>
          <a:bodyPr wrap="square">
            <a:spAutoFit/>
          </a:bodyPr>
          <a:lstStyle/>
          <a:p>
            <a:endParaRPr lang="en-US" dirty="0"/>
          </a:p>
        </p:txBody>
      </p:sp>
      <p:sp>
        <p:nvSpPr>
          <p:cNvPr id="6" name="TextBox 5">
            <a:extLst>
              <a:ext uri="{FF2B5EF4-FFF2-40B4-BE49-F238E27FC236}">
                <a16:creationId xmlns:a16="http://schemas.microsoft.com/office/drawing/2014/main" id="{6605DA4E-46CE-ABFD-0456-E580AD781971}"/>
              </a:ext>
            </a:extLst>
          </p:cNvPr>
          <p:cNvSpPr txBox="1"/>
          <p:nvPr/>
        </p:nvSpPr>
        <p:spPr>
          <a:xfrm>
            <a:off x="6629400" y="495300"/>
            <a:ext cx="5562600" cy="707886"/>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PHIẾU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endParaRPr lang="en-US" sz="4000" b="1"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36E068B-600F-4989-D9E3-4EBD2D97BA81}"/>
              </a:ext>
            </a:extLst>
          </p:cNvPr>
          <p:cNvGraphicFramePr>
            <a:graphicFrameLocks noGrp="1"/>
          </p:cNvGraphicFramePr>
          <p:nvPr>
            <p:extLst>
              <p:ext uri="{D42A27DB-BD31-4B8C-83A1-F6EECF244321}">
                <p14:modId xmlns:p14="http://schemas.microsoft.com/office/powerpoint/2010/main" val="1025649096"/>
              </p:ext>
            </p:extLst>
          </p:nvPr>
        </p:nvGraphicFramePr>
        <p:xfrm>
          <a:off x="533400" y="1409700"/>
          <a:ext cx="17297400" cy="8382000"/>
        </p:xfrm>
        <a:graphic>
          <a:graphicData uri="http://schemas.openxmlformats.org/drawingml/2006/table">
            <a:tbl>
              <a:tblPr firstRow="1" bandRow="1">
                <a:tableStyleId>{5C22544A-7EE6-4342-B048-85BDC9FD1C3A}</a:tableStyleId>
              </a:tblPr>
              <a:tblGrid>
                <a:gridCol w="4551948">
                  <a:extLst>
                    <a:ext uri="{9D8B030D-6E8A-4147-A177-3AD203B41FA5}">
                      <a16:colId xmlns:a16="http://schemas.microsoft.com/office/drawing/2014/main" val="3082335266"/>
                    </a:ext>
                  </a:extLst>
                </a:gridCol>
                <a:gridCol w="6207201">
                  <a:extLst>
                    <a:ext uri="{9D8B030D-6E8A-4147-A177-3AD203B41FA5}">
                      <a16:colId xmlns:a16="http://schemas.microsoft.com/office/drawing/2014/main" val="4281845143"/>
                    </a:ext>
                  </a:extLst>
                </a:gridCol>
                <a:gridCol w="6538251">
                  <a:extLst>
                    <a:ext uri="{9D8B030D-6E8A-4147-A177-3AD203B41FA5}">
                      <a16:colId xmlns:a16="http://schemas.microsoft.com/office/drawing/2014/main" val="3034097890"/>
                    </a:ext>
                  </a:extLst>
                </a:gridCol>
              </a:tblGrid>
              <a:tr h="1676400">
                <a:tc>
                  <a:txBody>
                    <a:bodyPr/>
                    <a:lstStyle/>
                    <a:p>
                      <a:pPr algn="ctr"/>
                      <a:endParaRPr lang="en-US" sz="4000" b="1" dirty="0"/>
                    </a:p>
                    <a:p>
                      <a:pPr algn="ctr"/>
                      <a:r>
                        <a:rPr lang="en-US" sz="4000" b="1" dirty="0" err="1"/>
                        <a:t>Tên</a:t>
                      </a:r>
                      <a:r>
                        <a:rPr lang="en-US" sz="4000" b="1" dirty="0"/>
                        <a:t> </a:t>
                      </a:r>
                      <a:r>
                        <a:rPr lang="en-US" sz="4000" b="1" dirty="0" err="1"/>
                        <a:t>mẫu</a:t>
                      </a:r>
                      <a:endParaRPr lang="en-US" sz="4000" b="1" dirty="0"/>
                    </a:p>
                  </a:txBody>
                  <a:tcPr/>
                </a:tc>
                <a:tc>
                  <a:txBody>
                    <a:bodyPr/>
                    <a:lstStyle/>
                    <a:p>
                      <a:pPr algn="ctr"/>
                      <a:r>
                        <a:rPr lang="en-US" sz="4000" b="1" dirty="0" err="1"/>
                        <a:t>Dự</a:t>
                      </a:r>
                      <a:r>
                        <a:rPr lang="en-US" sz="4000" b="1" dirty="0"/>
                        <a:t> </a:t>
                      </a:r>
                      <a:r>
                        <a:rPr lang="en-US" sz="4000" b="1" dirty="0" err="1"/>
                        <a:t>đoán</a:t>
                      </a:r>
                      <a:r>
                        <a:rPr lang="en-US" sz="4000" b="1" dirty="0"/>
                        <a:t> </a:t>
                      </a:r>
                      <a:r>
                        <a:rPr lang="en-US" sz="4000" b="1" dirty="0" err="1"/>
                        <a:t>và</a:t>
                      </a:r>
                      <a:r>
                        <a:rPr lang="en-US" sz="4000" b="1" dirty="0"/>
                        <a:t> chia </a:t>
                      </a:r>
                      <a:r>
                        <a:rPr lang="en-US" sz="4000" b="1" dirty="0" err="1"/>
                        <a:t>sẻ</a:t>
                      </a:r>
                      <a:r>
                        <a:rPr lang="en-US" sz="4000" b="1" dirty="0"/>
                        <a:t> </a:t>
                      </a:r>
                    </a:p>
                    <a:p>
                      <a:pPr algn="ctr"/>
                      <a:r>
                        <a:rPr lang="en-US" sz="4000" b="1" dirty="0" err="1"/>
                        <a:t>về</a:t>
                      </a:r>
                      <a:r>
                        <a:rPr lang="en-US" sz="4000" b="1" dirty="0"/>
                        <a:t> vi </a:t>
                      </a:r>
                      <a:r>
                        <a:rPr lang="en-US" sz="4000" b="1" dirty="0" err="1"/>
                        <a:t>khuẩn</a:t>
                      </a:r>
                      <a:r>
                        <a:rPr lang="en-US" sz="4000" b="1" dirty="0"/>
                        <a:t> (1)</a:t>
                      </a:r>
                    </a:p>
                  </a:txBody>
                  <a:tcPr/>
                </a:tc>
                <a:tc>
                  <a:txBody>
                    <a:bodyPr/>
                    <a:lstStyle/>
                    <a:p>
                      <a:pPr algn="ctr"/>
                      <a:r>
                        <a:rPr lang="en-US" sz="4000" b="1" dirty="0" err="1"/>
                        <a:t>Kết</a:t>
                      </a:r>
                      <a:r>
                        <a:rPr lang="en-US" sz="4000" b="1" dirty="0"/>
                        <a:t> </a:t>
                      </a:r>
                      <a:r>
                        <a:rPr lang="en-US" sz="4000" b="1" dirty="0" err="1"/>
                        <a:t>quả</a:t>
                      </a:r>
                      <a:r>
                        <a:rPr lang="en-US" sz="4000" b="1" dirty="0"/>
                        <a:t> </a:t>
                      </a:r>
                      <a:r>
                        <a:rPr lang="en-US" sz="4000" b="1" dirty="0" err="1"/>
                        <a:t>sau</a:t>
                      </a:r>
                      <a:r>
                        <a:rPr lang="en-US" sz="4000" b="1" dirty="0"/>
                        <a:t> </a:t>
                      </a:r>
                      <a:r>
                        <a:rPr lang="en-US" sz="4000" b="1" dirty="0" err="1"/>
                        <a:t>quan</a:t>
                      </a:r>
                      <a:r>
                        <a:rPr lang="en-US" sz="4000" b="1" dirty="0"/>
                        <a:t> </a:t>
                      </a:r>
                      <a:r>
                        <a:rPr lang="en-US" sz="4000" b="1" dirty="0" err="1"/>
                        <a:t>sát</a:t>
                      </a:r>
                      <a:r>
                        <a:rPr lang="en-US" sz="4000" b="1" dirty="0"/>
                        <a:t> </a:t>
                      </a:r>
                    </a:p>
                    <a:p>
                      <a:pPr algn="ctr"/>
                      <a:r>
                        <a:rPr lang="en-US" sz="4000" b="1" dirty="0" err="1"/>
                        <a:t>hình</a:t>
                      </a:r>
                      <a:r>
                        <a:rPr lang="en-US" sz="4000" b="1" dirty="0"/>
                        <a:t> </a:t>
                      </a:r>
                      <a:r>
                        <a:rPr lang="en-US" sz="4000" b="1" dirty="0" err="1"/>
                        <a:t>phóng</a:t>
                      </a:r>
                      <a:r>
                        <a:rPr lang="en-US" sz="4000" b="1" dirty="0"/>
                        <a:t> to (2)</a:t>
                      </a:r>
                    </a:p>
                  </a:txBody>
                  <a:tcPr/>
                </a:tc>
                <a:extLst>
                  <a:ext uri="{0D108BD9-81ED-4DB2-BD59-A6C34878D82A}">
                    <a16:rowId xmlns:a16="http://schemas.microsoft.com/office/drawing/2014/main" val="3308045607"/>
                  </a:ext>
                </a:extLst>
              </a:tr>
              <a:tr h="1676400">
                <a:tc>
                  <a:txBody>
                    <a:bodyPr/>
                    <a:lstStyle/>
                    <a:p>
                      <a:endParaRPr lang="en-US" sz="4000" b="1" dirty="0"/>
                    </a:p>
                    <a:p>
                      <a:r>
                        <a:rPr lang="en-US" sz="4000" b="1" dirty="0"/>
                        <a:t>Lá </a:t>
                      </a:r>
                      <a:r>
                        <a:rPr lang="en-US" sz="4000" b="1" dirty="0" err="1"/>
                        <a:t>cây</a:t>
                      </a:r>
                      <a:endParaRPr lang="en-US" sz="4000" b="1" dirty="0"/>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3859278016"/>
                  </a:ext>
                </a:extLst>
              </a:tr>
              <a:tr h="1676400">
                <a:tc>
                  <a:txBody>
                    <a:bodyPr/>
                    <a:lstStyle/>
                    <a:p>
                      <a:r>
                        <a:rPr lang="en-US" sz="4000" b="1" dirty="0"/>
                        <a:t>………</a:t>
                      </a:r>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1954606863"/>
                  </a:ext>
                </a:extLst>
              </a:tr>
              <a:tr h="1676400">
                <a:tc>
                  <a:txBody>
                    <a:bodyPr/>
                    <a:lstStyle/>
                    <a:p>
                      <a:r>
                        <a:rPr lang="en-US" sz="4000" b="1" dirty="0"/>
                        <a:t>………</a:t>
                      </a:r>
                    </a:p>
                  </a:txBody>
                  <a:tcPr/>
                </a:tc>
                <a:tc>
                  <a:txBody>
                    <a:bodyPr/>
                    <a:lstStyle/>
                    <a:p>
                      <a:endParaRPr lang="en-US" b="1" dirty="0"/>
                    </a:p>
                  </a:txBody>
                  <a:tcPr/>
                </a:tc>
                <a:tc>
                  <a:txBody>
                    <a:bodyPr/>
                    <a:lstStyle/>
                    <a:p>
                      <a:endParaRPr lang="en-US" b="1" dirty="0"/>
                    </a:p>
                  </a:txBody>
                  <a:tcPr/>
                </a:tc>
                <a:extLst>
                  <a:ext uri="{0D108BD9-81ED-4DB2-BD59-A6C34878D82A}">
                    <a16:rowId xmlns:a16="http://schemas.microsoft.com/office/drawing/2014/main" val="4022092001"/>
                  </a:ext>
                </a:extLst>
              </a:tr>
              <a:tr h="1676400">
                <a:tc>
                  <a:txBody>
                    <a:bodyPr/>
                    <a:lstStyle/>
                    <a:p>
                      <a:r>
                        <a:rPr lang="en-US" sz="4000" b="1"/>
                        <a:t>……….</a:t>
                      </a:r>
                      <a:endParaRPr lang="en-US" sz="4000" b="1" dirty="0"/>
                    </a:p>
                  </a:txBody>
                  <a:tcPr/>
                </a:tc>
                <a:tc>
                  <a:txBody>
                    <a:bodyPr/>
                    <a:lstStyle/>
                    <a:p>
                      <a:endParaRPr lang="en-US" b="1"/>
                    </a:p>
                  </a:txBody>
                  <a:tcPr/>
                </a:tc>
                <a:tc>
                  <a:txBody>
                    <a:bodyPr/>
                    <a:lstStyle/>
                    <a:p>
                      <a:endParaRPr lang="en-US" b="1" dirty="0"/>
                    </a:p>
                  </a:txBody>
                  <a:tcPr/>
                </a:tc>
                <a:extLst>
                  <a:ext uri="{0D108BD9-81ED-4DB2-BD59-A6C34878D82A}">
                    <a16:rowId xmlns:a16="http://schemas.microsoft.com/office/drawing/2014/main" val="2018650462"/>
                  </a:ext>
                </a:extLst>
              </a:tr>
            </a:tbl>
          </a:graphicData>
        </a:graphic>
      </p:graphicFrame>
    </p:spTree>
    <p:extLst>
      <p:ext uri="{BB962C8B-B14F-4D97-AF65-F5344CB8AC3E}">
        <p14:creationId xmlns:p14="http://schemas.microsoft.com/office/powerpoint/2010/main" val="1250093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a:t>
            </a:r>
            <a:r>
              <a:rPr lang="en-US" sz="6600" kern="0" dirty="0" err="1">
                <a:solidFill>
                  <a:srgbClr val="FF0000"/>
                </a:solidFill>
                <a:latin typeface="Cambria" panose="02040503050406030204" pitchFamily="18" charset="0"/>
                <a:ea typeface="Cambria" panose="02040503050406030204" pitchFamily="18" charset="0"/>
                <a:cs typeface="#9Slide07 Itim" panose="00000500000000000000" pitchFamily="2" charset="-34"/>
                <a:sym typeface="Arial"/>
              </a:rPr>
              <a:t>rất</a:t>
            </a:r>
            <a:r>
              <a:rPr lang="en-US" sz="6600" kern="0" dirty="0">
                <a:solidFill>
                  <a:srgbClr val="FF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vi-VN" sz="6600" kern="0" dirty="0">
                <a:solidFill>
                  <a:srgbClr val="FF0000"/>
                </a:solidFill>
                <a:latin typeface="Cambria" panose="02040503050406030204" pitchFamily="18" charset="0"/>
                <a:ea typeface="Cambria" panose="02040503050406030204" pitchFamily="18" charset="0"/>
                <a:cs typeface="#9Slide07 Itim" panose="00000500000000000000" pitchFamily="2" charset="-34"/>
                <a:sym typeface="Arial"/>
              </a:rPr>
              <a:t>nhỏ</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FF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FF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FF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FF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533400" y="2324100"/>
            <a:ext cx="17297399"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628900"/>
            <a:ext cx="16383000"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1cm</a:t>
            </a:r>
            <a:r>
              <a:rPr lang="en-US" sz="5400" kern="0" baseline="3000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2</a:t>
            </a: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da của người bình thường có thể chứa tới 40 000 vi khuẩn. Đặc biệt, số lượng này còn nhiều hơn trên da bàn tay, nơi thường xuyên tiếp xúc và chạm vào mọi vật dụng hằng ngày như bàn, ghế, cặp sách, điện thoạ</a:t>
            </a:r>
            <a:r>
              <a:rPr lang="en-US" sz="54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i</a:t>
            </a:r>
            <a:r>
              <a:rPr lang="en-US"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a:t>
            </a:r>
            <a:r>
              <a:rPr lang="en-US"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í</a:t>
            </a: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a:t>
            </a:r>
            <a:r>
              <a:rPr lang="en-US"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ờ</a:t>
            </a:r>
            <a:r>
              <a:rPr lang="vi-VN" sz="4800" kern="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3"/>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286001" y="2613981"/>
            <a:ext cx="12039600"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2247900" y="609600"/>
            <a:ext cx="8610600" cy="85344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3781355" y="1813856"/>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11039514" y="3152814"/>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3124200" y="1409700"/>
            <a:ext cx="6629400" cy="6647974"/>
          </a:xfrm>
          <a:prstGeom prst="rect">
            <a:avLst/>
          </a:prstGeom>
        </p:spPr>
        <p:txBody>
          <a:bodyPr wrap="square" lIns="0" tIns="0" rIns="0" bIns="0" rtlCol="0" anchor="t">
            <a:spAutoFit/>
          </a:bodyPr>
          <a:lstStyle/>
          <a:p>
            <a:r>
              <a:rPr lang="en-US" sz="7200" b="1" dirty="0">
                <a:solidFill>
                  <a:srgbClr val="000000"/>
                </a:solidFill>
                <a:latin typeface="Cambria" panose="02040503050406030204" pitchFamily="18" charset="0"/>
                <a:ea typeface="Cambria" panose="02040503050406030204" pitchFamily="18" charset="0"/>
                <a:cs typeface="Gaegu"/>
                <a:sym typeface="Gaegu"/>
              </a:rPr>
              <a:t>V</a:t>
            </a:r>
            <a:r>
              <a:rPr lang="vi-VN" sz="7200" b="1" dirty="0">
                <a:solidFill>
                  <a:srgbClr val="000000"/>
                </a:solidFill>
                <a:latin typeface="Cambria" panose="02040503050406030204" pitchFamily="18" charset="0"/>
                <a:ea typeface="Cambria" panose="02040503050406030204" pitchFamily="18" charset="0"/>
                <a:cs typeface="Gaegu"/>
                <a:sym typeface="Gaegu"/>
              </a:rPr>
              <a:t>i khuẩn </a:t>
            </a:r>
            <a:r>
              <a:rPr lang="en-US" sz="7200" b="1" dirty="0" err="1">
                <a:solidFill>
                  <a:srgbClr val="000000"/>
                </a:solidFill>
                <a:latin typeface="Cambria" panose="02040503050406030204" pitchFamily="18" charset="0"/>
                <a:ea typeface="Cambria" panose="02040503050406030204" pitchFamily="18" charset="0"/>
                <a:cs typeface="Gaegu"/>
                <a:sym typeface="Gaegu"/>
              </a:rPr>
              <a:t>là</a:t>
            </a:r>
            <a:r>
              <a:rPr lang="en-US" sz="7200" b="1" dirty="0">
                <a:solidFill>
                  <a:srgbClr val="000000"/>
                </a:solidFill>
                <a:latin typeface="Cambria" panose="02040503050406030204" pitchFamily="18" charset="0"/>
                <a:ea typeface="Cambria" panose="02040503050406030204" pitchFamily="18" charset="0"/>
                <a:cs typeface="Gaegu"/>
                <a:sym typeface="Gaegu"/>
              </a:rPr>
              <a:t> </a:t>
            </a:r>
            <a:r>
              <a:rPr lang="en-US" sz="7200" b="1" dirty="0" err="1">
                <a:solidFill>
                  <a:srgbClr val="000000"/>
                </a:solidFill>
                <a:latin typeface="Cambria" panose="02040503050406030204" pitchFamily="18" charset="0"/>
                <a:ea typeface="Cambria" panose="02040503050406030204" pitchFamily="18" charset="0"/>
                <a:cs typeface="Gaegu"/>
                <a:sym typeface="Gaegu"/>
              </a:rPr>
              <a:t>sinh</a:t>
            </a:r>
            <a:r>
              <a:rPr lang="en-US" sz="7200" b="1" dirty="0">
                <a:solidFill>
                  <a:srgbClr val="000000"/>
                </a:solidFill>
                <a:latin typeface="Cambria" panose="02040503050406030204" pitchFamily="18" charset="0"/>
                <a:ea typeface="Cambria" panose="02040503050406030204" pitchFamily="18" charset="0"/>
                <a:cs typeface="Gaegu"/>
                <a:sym typeface="Gaegu"/>
              </a:rPr>
              <a:t> </a:t>
            </a:r>
            <a:r>
              <a:rPr lang="en-US" sz="7200" b="1" dirty="0" err="1">
                <a:solidFill>
                  <a:srgbClr val="000000"/>
                </a:solidFill>
                <a:latin typeface="Cambria" panose="02040503050406030204" pitchFamily="18" charset="0"/>
                <a:ea typeface="Cambria" panose="02040503050406030204" pitchFamily="18" charset="0"/>
                <a:cs typeface="Gaegu"/>
                <a:sym typeface="Gaegu"/>
              </a:rPr>
              <a:t>vật</a:t>
            </a:r>
            <a:r>
              <a:rPr lang="en-US" sz="7200" b="1" dirty="0">
                <a:solidFill>
                  <a:srgbClr val="000000"/>
                </a:solidFill>
                <a:latin typeface="Cambria" panose="02040503050406030204" pitchFamily="18" charset="0"/>
                <a:ea typeface="Cambria" panose="02040503050406030204" pitchFamily="18" charset="0"/>
                <a:cs typeface="Gaegu"/>
                <a:sym typeface="Gaegu"/>
              </a:rPr>
              <a:t> </a:t>
            </a:r>
            <a:r>
              <a:rPr lang="vi-VN" sz="7200" b="1" dirty="0">
                <a:solidFill>
                  <a:srgbClr val="000000"/>
                </a:solidFill>
                <a:latin typeface="Cambria" panose="02040503050406030204" pitchFamily="18" charset="0"/>
                <a:ea typeface="Cambria" panose="02040503050406030204" pitchFamily="18" charset="0"/>
                <a:cs typeface="Gaegu"/>
                <a:sym typeface="Gaegu"/>
              </a:rPr>
              <a:t>có kích thước rất nhỏ</a:t>
            </a:r>
            <a:r>
              <a:rPr lang="en-US" sz="7200" b="1" dirty="0">
                <a:solidFill>
                  <a:srgbClr val="000000"/>
                </a:solidFill>
                <a:latin typeface="Cambria" panose="02040503050406030204" pitchFamily="18" charset="0"/>
                <a:ea typeface="Cambria" panose="02040503050406030204" pitchFamily="18" charset="0"/>
                <a:cs typeface="Gaegu"/>
                <a:sym typeface="Gaegu"/>
              </a:rPr>
              <a:t>,</a:t>
            </a:r>
            <a:r>
              <a:rPr lang="vi-VN" sz="7200" b="1" dirty="0">
                <a:solidFill>
                  <a:srgbClr val="000000"/>
                </a:solidFill>
                <a:latin typeface="Cambria" panose="02040503050406030204" pitchFamily="18" charset="0"/>
                <a:ea typeface="Cambria" panose="02040503050406030204" pitchFamily="18" charset="0"/>
                <a:cs typeface="Gaegu"/>
                <a:sym typeface="Gaegu"/>
              </a:rPr>
              <a:t> không nhìn </a:t>
            </a:r>
            <a:r>
              <a:rPr lang="en-US" sz="7200" b="1" dirty="0" err="1">
                <a:solidFill>
                  <a:srgbClr val="000000"/>
                </a:solidFill>
                <a:latin typeface="Cambria" panose="02040503050406030204" pitchFamily="18" charset="0"/>
                <a:ea typeface="Cambria" panose="02040503050406030204" pitchFamily="18" charset="0"/>
                <a:cs typeface="Gaegu"/>
                <a:sym typeface="Gaegu"/>
              </a:rPr>
              <a:t>thấy</a:t>
            </a:r>
            <a:r>
              <a:rPr lang="en-US" sz="7200" b="1" dirty="0">
                <a:solidFill>
                  <a:srgbClr val="000000"/>
                </a:solidFill>
                <a:latin typeface="Cambria" panose="02040503050406030204" pitchFamily="18" charset="0"/>
                <a:ea typeface="Cambria" panose="02040503050406030204" pitchFamily="18" charset="0"/>
                <a:cs typeface="Gaegu"/>
                <a:sym typeface="Gaegu"/>
              </a:rPr>
              <a:t> </a:t>
            </a:r>
            <a:r>
              <a:rPr lang="en-US" sz="7200" b="1" dirty="0" err="1">
                <a:solidFill>
                  <a:srgbClr val="000000"/>
                </a:solidFill>
                <a:latin typeface="Cambria" panose="02040503050406030204" pitchFamily="18" charset="0"/>
                <a:ea typeface="Cambria" panose="02040503050406030204" pitchFamily="18" charset="0"/>
                <a:cs typeface="Gaegu"/>
                <a:sym typeface="Gaegu"/>
              </a:rPr>
              <a:t>được</a:t>
            </a:r>
            <a:r>
              <a:rPr lang="en-US" sz="7200" b="1" dirty="0">
                <a:solidFill>
                  <a:srgbClr val="000000"/>
                </a:solidFill>
                <a:latin typeface="Cambria" panose="02040503050406030204" pitchFamily="18" charset="0"/>
                <a:ea typeface="Cambria" panose="02040503050406030204" pitchFamily="18" charset="0"/>
                <a:cs typeface="Gaegu"/>
                <a:sym typeface="Gaegu"/>
              </a:rPr>
              <a:t> </a:t>
            </a:r>
            <a:r>
              <a:rPr lang="vi-VN" sz="7200" b="1" dirty="0">
                <a:solidFill>
                  <a:srgbClr val="000000"/>
                </a:solidFill>
                <a:latin typeface="Cambria" panose="02040503050406030204" pitchFamily="18" charset="0"/>
                <a:ea typeface="Cambria" panose="02040503050406030204" pitchFamily="18" charset="0"/>
                <a:cs typeface="Gaegu"/>
                <a:sym typeface="Gaegu"/>
              </a:rPr>
              <a:t>bằng mắt thường.</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2B47B-5F76-22B8-B435-476FE6D9EE58}"/>
            </a:ext>
          </a:extLst>
        </p:cNvPr>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1349530-7D7B-3066-3B93-E1A8F0B8B2B2}"/>
              </a:ext>
            </a:extLst>
          </p:cNvPr>
          <p:cNvSpPr/>
          <p:nvPr/>
        </p:nvSpPr>
        <p:spPr>
          <a:xfrm>
            <a:off x="1009357" y="419100"/>
            <a:ext cx="16269287" cy="949642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pic>
        <p:nvPicPr>
          <p:cNvPr id="24" name="Picture 2" descr="A variety of firefighting tools, fire extinguisher, cartoon, character png  | PNGWing">
            <a:extLst>
              <a:ext uri="{FF2B5EF4-FFF2-40B4-BE49-F238E27FC236}">
                <a16:creationId xmlns:a16="http://schemas.microsoft.com/office/drawing/2014/main" id="{39167BA1-C835-925F-3F18-EC4D64A8F0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3C0475C-6CF7-1235-8A38-C7C8CF6F3E53}"/>
              </a:ext>
            </a:extLst>
          </p:cNvPr>
          <p:cNvPicPr>
            <a:picLocks noChangeAspect="1"/>
          </p:cNvPicPr>
          <p:nvPr/>
        </p:nvPicPr>
        <p:blipFill>
          <a:blip r:embed="rId4"/>
          <a:stretch>
            <a:fillRect/>
          </a:stretch>
        </p:blipFill>
        <p:spPr>
          <a:xfrm>
            <a:off x="1" y="647700"/>
            <a:ext cx="17278642" cy="9024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04324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Quan sát một số mẫu như gợi ý ở hình 1.</a:t>
            </a:r>
          </a:p>
          <a:p>
            <a:r>
              <a:rPr lang="vi-VN" sz="4000" b="1"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84 biển báo nguy hiểm và cảnh báo - Trường dạy lái xe Thành Công">
            <a:extLst>
              <a:ext uri="{FF2B5EF4-FFF2-40B4-BE49-F238E27FC236}">
                <a16:creationId xmlns:a16="http://schemas.microsoft.com/office/drawing/2014/main" id="{9AAADDC0-F88F-38E4-E8B1-844BA5AD8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277100"/>
            <a:ext cx="2514600"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F8E8148-36DE-1B67-58A3-3D10F06535B0}"/>
              </a:ext>
            </a:extLst>
          </p:cNvPr>
          <p:cNvSpPr/>
          <p:nvPr/>
        </p:nvSpPr>
        <p:spPr>
          <a:xfrm>
            <a:off x="3276600" y="6362700"/>
            <a:ext cx="13944600" cy="3657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6000" b="1" u="sng" dirty="0" err="1">
                <a:solidFill>
                  <a:srgbClr val="FFFF00"/>
                </a:solidFill>
                <a:latin typeface="Times New Roman" panose="02020603050405020304" pitchFamily="18" charset="0"/>
                <a:cs typeface="Times New Roman" panose="02020603050405020304" pitchFamily="18" charset="0"/>
              </a:rPr>
              <a:t>LƯU</a:t>
            </a:r>
            <a:r>
              <a:rPr lang="en-US" sz="6000" b="1" u="sng" dirty="0">
                <a:solidFill>
                  <a:srgbClr val="FFFF00"/>
                </a:solidFill>
                <a:latin typeface="Times New Roman" panose="02020603050405020304" pitchFamily="18" charset="0"/>
                <a:cs typeface="Times New Roman" panose="02020603050405020304" pitchFamily="18" charset="0"/>
              </a:rPr>
              <a:t> Ý:</a:t>
            </a:r>
            <a:r>
              <a:rPr lang="en-US" sz="7200" b="1" u="sng" dirty="0">
                <a:solidFill>
                  <a:srgbClr val="FFFF00"/>
                </a:solidFill>
                <a:latin typeface="Times New Roman" panose="02020603050405020304" pitchFamily="18" charset="0"/>
                <a:cs typeface="Times New Roman" panose="02020603050405020304" pitchFamily="18" charset="0"/>
              </a:rPr>
              <a:t> </a:t>
            </a:r>
          </a:p>
          <a:p>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Các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mẫu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vật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có</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thể</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chứa</a:t>
            </a:r>
            <a:r>
              <a:rPr lang="en-US" sz="6000" b="1" dirty="0">
                <a:latin typeface="Times New Roman" panose="02020603050405020304" pitchFamily="18" charset="0"/>
                <a:cs typeface="Times New Roman" panose="02020603050405020304" pitchFamily="18" charset="0"/>
              </a:rPr>
              <a:t> vi </a:t>
            </a:r>
            <a:r>
              <a:rPr lang="en-US" sz="6000" b="1" dirty="0" err="1">
                <a:latin typeface="Times New Roman" panose="02020603050405020304" pitchFamily="18" charset="0"/>
                <a:cs typeface="Times New Roman" panose="02020603050405020304" pitchFamily="18" charset="0"/>
              </a:rPr>
              <a:t>khuẩn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nên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không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tự</a:t>
            </a:r>
            <a:r>
              <a:rPr lang="en-US" sz="6000" b="1" dirty="0">
                <a:latin typeface="Times New Roman" panose="02020603050405020304" pitchFamily="18" charset="0"/>
                <a:cs typeface="Times New Roman" panose="02020603050405020304" pitchFamily="18" charset="0"/>
              </a:rPr>
              <a:t> ý </a:t>
            </a:r>
            <a:r>
              <a:rPr lang="en-US" sz="6000" b="1" dirty="0" err="1">
                <a:latin typeface="Times New Roman" panose="02020603050405020304" pitchFamily="18" charset="0"/>
                <a:cs typeface="Times New Roman" panose="02020603050405020304" pitchFamily="18" charset="0"/>
              </a:rPr>
              <a:t>chạm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vào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mẫu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vật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không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để</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sát</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mặt</a:t>
            </a:r>
            <a:r>
              <a:rPr lang="en-US" sz="60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B485039B-EE69-36AA-A3DD-9A000577A99E}"/>
              </a:ext>
            </a:extLst>
          </p:cNvPr>
          <p:cNvPicPr>
            <a:picLocks noChangeAspect="1"/>
          </p:cNvPicPr>
          <p:nvPr/>
        </p:nvPicPr>
        <p:blipFill>
          <a:blip r:embed="rId3"/>
          <a:stretch>
            <a:fillRect/>
          </a:stretch>
        </p:blipFill>
        <p:spPr>
          <a:xfrm>
            <a:off x="4419600" y="647701"/>
            <a:ext cx="100584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4550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584</Words>
  <Application>Microsoft Office PowerPoint</Application>
  <PresentationFormat>Custom</PresentationFormat>
  <Paragraphs>50</Paragraphs>
  <Slides>24</Slides>
  <Notes>3</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24</vt:i4>
      </vt:variant>
    </vt:vector>
  </HeadingPairs>
  <TitlesOfParts>
    <vt:vector size="35" baseType="lpstr">
      <vt:lpstr>Aptos</vt:lpstr>
      <vt:lpstr>Arial</vt:lpstr>
      <vt:lpstr>Calibri</vt:lpstr>
      <vt:lpstr>Cambria</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trahuong1977@gmail.com</cp:lastModifiedBy>
  <cp:revision>42</cp:revision>
  <dcterms:created xsi:type="dcterms:W3CDTF">2006-08-16T00:00:00Z</dcterms:created>
  <dcterms:modified xsi:type="dcterms:W3CDTF">2025-01-17T07:56:41Z</dcterms:modified>
  <dc:identifier>DAGVgHU0Lao</dc:identifier>
</cp:coreProperties>
</file>