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87" r:id="rId2"/>
    <p:sldId id="260" r:id="rId3"/>
    <p:sldId id="270" r:id="rId4"/>
    <p:sldId id="328" r:id="rId5"/>
    <p:sldId id="271" r:id="rId6"/>
    <p:sldId id="272" r:id="rId7"/>
    <p:sldId id="273" r:id="rId8"/>
    <p:sldId id="321" r:id="rId9"/>
    <p:sldId id="274" r:id="rId10"/>
    <p:sldId id="322" r:id="rId11"/>
    <p:sldId id="317" r:id="rId12"/>
    <p:sldId id="315" r:id="rId13"/>
    <p:sldId id="316" r:id="rId14"/>
    <p:sldId id="308" r:id="rId15"/>
    <p:sldId id="276" r:id="rId16"/>
    <p:sldId id="277" r:id="rId17"/>
    <p:sldId id="278" r:id="rId18"/>
    <p:sldId id="286" r:id="rId19"/>
    <p:sldId id="266" r:id="rId20"/>
    <p:sldId id="294" r:id="rId21"/>
    <p:sldId id="281" r:id="rId22"/>
    <p:sldId id="291" r:id="rId23"/>
    <p:sldId id="259" r:id="rId24"/>
    <p:sldId id="327" r:id="rId25"/>
  </p:sldIdLst>
  <p:sldSz cx="18288000" cy="10287000"/>
  <p:notesSz cx="6858000" cy="9144000"/>
  <p:embeddedFontLst>
    <p:embeddedFont>
      <p:font typeface="Sniglet" panose="020B0604020202020204" charset="0"/>
      <p:regular r:id="rId27"/>
    </p:embeddedFont>
    <p:embeddedFont>
      <p:font typeface="Arial-Rounded" panose="020B0500000000000000" charset="0"/>
      <p:regular r:id="rId28"/>
    </p:embeddedFont>
    <p:embeddedFont>
      <p:font typeface="Tahoma" panose="020B0604030504040204" pitchFamily="34" charset="0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Arial Rounded MT Bold" panose="020F0704030504030204" pitchFamily="34" charset="0"/>
      <p:regular r:id="rId35"/>
    </p:embeddedFont>
    <p:embeddedFont>
      <p:font typeface="Microsoft YaHei" panose="020B0503020204020204" pitchFamily="34" charset="-122"/>
      <p:regular r:id="rId36"/>
      <p:bold r:id="rId37"/>
    </p:embeddedFont>
    <p:embeddedFont>
      <p:font typeface="VNI-Avo" pitchFamily="2" charset="0"/>
      <p:regular r:id="rId38"/>
      <p:bold r:id="rId39"/>
      <p:italic r:id="rId40"/>
      <p:boldItalic r:id="rId41"/>
    </p:embeddedFont>
    <p:embeddedFont>
      <p:font typeface="Lilita One" panose="020B060402020202020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AB62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22" autoAdjust="0"/>
  </p:normalViewPr>
  <p:slideViewPr>
    <p:cSldViewPr>
      <p:cViewPr varScale="1">
        <p:scale>
          <a:sx n="46" d="100"/>
          <a:sy n="46" d="100"/>
        </p:scale>
        <p:origin x="76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A66C11-E135-48C3-9DB4-250A47EBB22A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7BB5FC-99E9-40AB-A554-1EB548B88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98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50154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7BB5FC-99E9-40AB-A554-1EB548B88CF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066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7BB5FC-99E9-40AB-A554-1EB548B88CF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495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7BB5FC-99E9-40AB-A554-1EB548B88C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093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7BB5FC-99E9-40AB-A554-1EB548B88C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426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7BB5FC-99E9-40AB-A554-1EB548B88C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81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81616" y="-3473553"/>
            <a:ext cx="9524769" cy="174835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862868" y="-789246"/>
            <a:ext cx="4530174" cy="471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72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9.xm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6.png"/><Relationship Id="rId5" Type="http://schemas.openxmlformats.org/officeDocument/2006/relationships/image" Target="../media/image11.pn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9.xml"/><Relationship Id="rId11" Type="http://schemas.microsoft.com/office/2007/relationships/hdphoto" Target="../media/hdphoto2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11582" y="96330"/>
            <a:ext cx="133731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VNI-Avo" pitchFamily="2" charset="0"/>
                <a:ea typeface="Tahoma" pitchFamily="34" charset="0"/>
                <a:cs typeface="Times New Roman" pitchFamily="18" charset="0"/>
              </a:rPr>
              <a:t>TRÖÔØNG TIEÅU HOÏC TIEÂN THANH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28799" y="2468076"/>
            <a:ext cx="15461673" cy="59093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NI-Avo" pitchFamily="2" charset="0"/>
                <a:ea typeface="Tahoma" pitchFamily="34" charset="0"/>
                <a:cs typeface="Times New Roman" pitchFamily="18" charset="0"/>
              </a:rPr>
              <a:t>DAÏY HOÏC MOÂN TOAÙN, TIEÁNG VIEÄT LÔÙP 1</a:t>
            </a:r>
          </a:p>
          <a:p>
            <a:pPr algn="ctr"/>
            <a:endParaRPr lang="en-US" sz="6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VNI-Avo" pitchFamily="2" charset="0"/>
              <a:ea typeface="Tahoma" pitchFamily="34" charset="0"/>
              <a:cs typeface="Times New Roman" pitchFamily="18" charset="0"/>
            </a:endParaRPr>
          </a:p>
          <a:p>
            <a:pPr algn="ctr"/>
            <a:endParaRPr lang="en-US" sz="4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VNI-Avo" pitchFamily="2" charset="0"/>
              <a:ea typeface="Tahoma" pitchFamily="34" charset="0"/>
              <a:cs typeface="Times New Roman" pitchFamily="18" charset="0"/>
            </a:endParaRPr>
          </a:p>
          <a:p>
            <a:pPr algn="ctr"/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NI-Avo" pitchFamily="2" charset="0"/>
                <a:ea typeface="Tahoma" pitchFamily="34" charset="0"/>
                <a:cs typeface="Times New Roman" pitchFamily="18" charset="0"/>
              </a:rPr>
              <a:t>BAØI 3: C 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NI-Avo" pitchFamily="2" charset="0"/>
                <a:ea typeface="Tahoma" pitchFamily="34" charset="0"/>
                <a:cs typeface="Times New Roman" pitchFamily="18" charset="0"/>
              </a:rPr>
              <a:t>c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NI-Avo" pitchFamily="2" charset="0"/>
                <a:ea typeface="Tahoma" pitchFamily="34" charset="0"/>
                <a:cs typeface="Times New Roman" pitchFamily="18" charset="0"/>
              </a:rPr>
              <a:t> </a:t>
            </a:r>
          </a:p>
          <a:p>
            <a:pPr algn="ctr"/>
            <a:endParaRPr lang="vi-VN" sz="54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a typeface="Tahoma" pitchFamily="34" charset="0"/>
              <a:cs typeface="Times New Roman" pitchFamily="18" charset="0"/>
            </a:endParaRPr>
          </a:p>
          <a:p>
            <a:r>
              <a:rPr lang="vi-VN" sz="4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 Họ và tên giáo viên: Trần Thu Hà </a:t>
            </a:r>
          </a:p>
          <a:p>
            <a:r>
              <a:rPr lang="vi-VN" sz="4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NI-Avo" pitchFamily="2" charset="0"/>
                <a:ea typeface="Tahoma" pitchFamily="34" charset="0"/>
                <a:cs typeface="Times New Roman" pitchFamily="18" charset="0"/>
              </a:rPr>
              <a:t>Toå</a:t>
            </a:r>
            <a:r>
              <a:rPr lang="en-US" sz="4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NI-Avo" pitchFamily="2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NI-Avo" pitchFamily="2" charset="0"/>
                <a:ea typeface="Tahoma" pitchFamily="34" charset="0"/>
                <a:cs typeface="Times New Roman" pitchFamily="18" charset="0"/>
              </a:rPr>
              <a:t>chuyeân</a:t>
            </a:r>
            <a:r>
              <a:rPr lang="en-US" sz="4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NI-Avo" pitchFamily="2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NI-Avo" pitchFamily="2" charset="0"/>
                <a:ea typeface="Tahoma" pitchFamily="34" charset="0"/>
                <a:cs typeface="Times New Roman" pitchFamily="18" charset="0"/>
              </a:rPr>
              <a:t>moân</a:t>
            </a:r>
            <a:r>
              <a:rPr lang="en-US" sz="4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NI-Avo" pitchFamily="2" charset="0"/>
                <a:ea typeface="Tahoma" pitchFamily="34" charset="0"/>
                <a:cs typeface="Times New Roman" pitchFamily="18" charset="0"/>
              </a:rPr>
              <a:t>: </a:t>
            </a:r>
            <a:r>
              <a:rPr lang="en-US" sz="4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NI-Avo" pitchFamily="2" charset="0"/>
                <a:ea typeface="Tahoma" pitchFamily="34" charset="0"/>
                <a:cs typeface="Times New Roman" pitchFamily="18" charset="0"/>
              </a:rPr>
              <a:t>Toå</a:t>
            </a:r>
            <a:r>
              <a:rPr lang="en-US" sz="4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NI-Avo" pitchFamily="2" charset="0"/>
                <a:ea typeface="Tahoma" pitchFamily="34" charset="0"/>
                <a:cs typeface="Times New Roman" pitchFamily="18" charset="0"/>
              </a:rPr>
              <a:t> 1</a:t>
            </a:r>
          </a:p>
        </p:txBody>
      </p:sp>
      <p:sp>
        <p:nvSpPr>
          <p:cNvPr id="5" name="Rectangle 4"/>
          <p:cNvSpPr/>
          <p:nvPr/>
        </p:nvSpPr>
        <p:spPr>
          <a:xfrm>
            <a:off x="2590800" y="1404380"/>
            <a:ext cx="13373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ea typeface="Tahoma" pitchFamily="34" charset="0"/>
                <a:cs typeface="Times New Roman" pitchFamily="18" charset="0"/>
              </a:rPr>
              <a:t>CHUYEÂN ÑEÀ CHUYEÂN MOÂN CAÁP TRÖÔØNG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553200" y="611426"/>
            <a:ext cx="52197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673436" y="9048384"/>
            <a:ext cx="7772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ea typeface="Tahoma" pitchFamily="34" charset="0"/>
                <a:cs typeface="Times New Roman" pitchFamily="18" charset="0"/>
              </a:rPr>
              <a:t>Tieân</a:t>
            </a:r>
            <a:r>
              <a:rPr lang="en-US" sz="3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ea typeface="Tahoma" pitchFamily="34" charset="0"/>
                <a:cs typeface="Times New Roman" pitchFamily="18" charset="0"/>
              </a:rPr>
              <a:t>Laõng</a:t>
            </a:r>
            <a:r>
              <a:rPr lang="en-US" sz="3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30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ea typeface="Tahoma" pitchFamily="34" charset="0"/>
                <a:cs typeface="Times New Roman" pitchFamily="18" charset="0"/>
              </a:rPr>
              <a:t>ngaøy</a:t>
            </a:r>
            <a:r>
              <a:rPr lang="en-US" sz="3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ea typeface="Tahoma" pitchFamily="34" charset="0"/>
                <a:cs typeface="Times New Roman" pitchFamily="18" charset="0"/>
              </a:rPr>
              <a:t> 21 </a:t>
            </a:r>
            <a:r>
              <a:rPr lang="en-US" sz="30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ea typeface="Tahoma" pitchFamily="34" charset="0"/>
                <a:cs typeface="Times New Roman" pitchFamily="18" charset="0"/>
              </a:rPr>
              <a:t>thaùng</a:t>
            </a:r>
            <a:r>
              <a:rPr lang="en-US" sz="3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ea typeface="Tahoma" pitchFamily="34" charset="0"/>
                <a:cs typeface="Times New Roman" pitchFamily="18" charset="0"/>
              </a:rPr>
              <a:t> 8 </a:t>
            </a:r>
            <a:r>
              <a:rPr lang="en-US" sz="30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ea typeface="Tahoma" pitchFamily="34" charset="0"/>
                <a:cs typeface="Times New Roman" pitchFamily="18" charset="0"/>
              </a:rPr>
              <a:t>naêm</a:t>
            </a:r>
            <a:r>
              <a:rPr lang="en-US" sz="3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ea typeface="Tahoma" pitchFamily="34" charset="0"/>
                <a:cs typeface="Times New Roman" pitchFamily="18" charset="0"/>
              </a:rPr>
              <a:t> 2025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506200" y="4914900"/>
            <a:ext cx="8555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ea typeface="Tahoma" pitchFamily="34" charset="0"/>
                <a:cs typeface="Times New Roman" pitchFamily="18" charset="0"/>
              </a:rPr>
              <a:t>Ù</a:t>
            </a:r>
          </a:p>
        </p:txBody>
      </p:sp>
    </p:spTree>
    <p:extLst>
      <p:ext uri="{BB962C8B-B14F-4D97-AF65-F5344CB8AC3E}">
        <p14:creationId xmlns:p14="http://schemas.microsoft.com/office/powerpoint/2010/main" val="201953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8"/>
      </p:transition>
    </mc:Choice>
    <mc:Fallback xmlns="">
      <p:transition>
        <p:wheel spokes="8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igen_video_175531264423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86200" y="1938992"/>
            <a:ext cx="11201400" cy="7467600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6" descr="Green jigsaw puzzle piece - Free vector clipart images on creazilla.com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  <a14:imgEffect>
                      <a14:saturation sat="33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9679456" y="3160246"/>
            <a:ext cx="3348690" cy="777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2069456" y="6399993"/>
            <a:ext cx="22098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2456" y="121068"/>
            <a:ext cx="110767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  <a:latin typeface="VNI-Avo" pitchFamily="2" charset="0"/>
                <a:cs typeface="Arial" panose="020B0604020202020204" pitchFamily="34" charset="0"/>
              </a:rPr>
              <a:t>TROØ CHÔI: 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BÖÙC TRANH BÍ AÅN</a:t>
            </a:r>
          </a:p>
        </p:txBody>
      </p:sp>
    </p:spTree>
    <p:extLst>
      <p:ext uri="{BB962C8B-B14F-4D97-AF65-F5344CB8AC3E}">
        <p14:creationId xmlns:p14="http://schemas.microsoft.com/office/powerpoint/2010/main" val="321555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repeatCount="indefinite" fill="remove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en_video_175531264423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1335207"/>
            <a:ext cx="10972800" cy="7315200"/>
          </a:xfrm>
          <a:prstGeom prst="rect">
            <a:avLst/>
          </a:prstGeom>
        </p:spPr>
      </p:pic>
      <p:grpSp>
        <p:nvGrpSpPr>
          <p:cNvPr id="2" name="Group 1">
            <a:extLst/>
          </p:cNvPr>
          <p:cNvGrpSpPr/>
          <p:nvPr/>
        </p:nvGrpSpPr>
        <p:grpSpPr>
          <a:xfrm>
            <a:off x="381000" y="899212"/>
            <a:ext cx="4724400" cy="941185"/>
            <a:chOff x="63500" y="1429216"/>
            <a:chExt cx="2923213" cy="705889"/>
          </a:xfrm>
        </p:grpSpPr>
        <p:sp>
          <p:nvSpPr>
            <p:cNvPr id="3" name="Rounded Rectangle 34">
              <a:extLst/>
            </p:cNvPr>
            <p:cNvSpPr/>
            <p:nvPr/>
          </p:nvSpPr>
          <p:spPr>
            <a:xfrm>
              <a:off x="384358" y="1429216"/>
              <a:ext cx="26023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VNI-Avo" pitchFamily="2" charset="0"/>
                  <a:ea typeface="Arial-Rounded" pitchFamily="34" charset="0"/>
                  <a:cs typeface="Arial-Rounded" pitchFamily="34" charset="0"/>
                </a:rPr>
                <a:t>Nhaän</a:t>
              </a:r>
              <a:r>
                <a:rPr lang="en-US" sz="4800" dirty="0">
                  <a:latin typeface="VNI-Avo" pitchFamily="2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latin typeface="VNI-Avo" pitchFamily="2" charset="0"/>
                  <a:ea typeface="Arial-Rounded" pitchFamily="34" charset="0"/>
                  <a:cs typeface="Arial-Rounded" pitchFamily="34" charset="0"/>
                </a:rPr>
                <a:t>bieát</a:t>
              </a:r>
              <a:endParaRPr lang="en-US" sz="4800" dirty="0">
                <a:latin typeface="VNI-Avo" pitchFamily="2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>
              <a:extLst/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105400" y="8674652"/>
            <a:ext cx="830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VNI-Avo" pitchFamily="2" charset="0"/>
              </a:rPr>
              <a:t>Nam </a:t>
            </a:r>
            <a:r>
              <a:rPr lang="en-US" sz="6000" dirty="0" err="1">
                <a:latin typeface="VNI-Avo" pitchFamily="2" charset="0"/>
              </a:rPr>
              <a:t>vaø</a:t>
            </a:r>
            <a:r>
              <a:rPr lang="en-US" sz="6000" dirty="0">
                <a:latin typeface="VNI-Avo" pitchFamily="2" charset="0"/>
              </a:rPr>
              <a:t> </a:t>
            </a:r>
            <a:r>
              <a:rPr lang="en-US" sz="6000" dirty="0" err="1">
                <a:latin typeface="VNI-Avo" pitchFamily="2" charset="0"/>
              </a:rPr>
              <a:t>boá</a:t>
            </a:r>
            <a:r>
              <a:rPr lang="en-US" sz="6000" dirty="0">
                <a:latin typeface="VNI-Avo" pitchFamily="2" charset="0"/>
              </a:rPr>
              <a:t> </a:t>
            </a:r>
            <a:r>
              <a:rPr lang="en-US" sz="6000" dirty="0" err="1">
                <a:latin typeface="VNI-Avo" pitchFamily="2" charset="0"/>
              </a:rPr>
              <a:t>caâu</a:t>
            </a:r>
            <a:r>
              <a:rPr lang="en-US" sz="6000" dirty="0">
                <a:latin typeface="VNI-Avo" pitchFamily="2" charset="0"/>
              </a:rPr>
              <a:t> </a:t>
            </a:r>
            <a:r>
              <a:rPr lang="en-US" sz="6000" dirty="0" err="1">
                <a:latin typeface="VNI-Avo" pitchFamily="2" charset="0"/>
              </a:rPr>
              <a:t>caù</a:t>
            </a:r>
            <a:r>
              <a:rPr lang="en-US" sz="6000" dirty="0"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645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en_video_175531264423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1335207"/>
            <a:ext cx="10972800" cy="7315200"/>
          </a:xfrm>
          <a:prstGeom prst="rect">
            <a:avLst/>
          </a:prstGeom>
        </p:spPr>
      </p:pic>
      <p:grpSp>
        <p:nvGrpSpPr>
          <p:cNvPr id="11" name="Group 10">
            <a:extLst/>
          </p:cNvPr>
          <p:cNvGrpSpPr/>
          <p:nvPr/>
        </p:nvGrpSpPr>
        <p:grpSpPr>
          <a:xfrm>
            <a:off x="381000" y="899212"/>
            <a:ext cx="4724400" cy="941185"/>
            <a:chOff x="63500" y="1429216"/>
            <a:chExt cx="2923213" cy="705889"/>
          </a:xfrm>
        </p:grpSpPr>
        <p:sp>
          <p:nvSpPr>
            <p:cNvPr id="12" name="Rounded Rectangle 34">
              <a:extLst/>
            </p:cNvPr>
            <p:cNvSpPr/>
            <p:nvPr/>
          </p:nvSpPr>
          <p:spPr>
            <a:xfrm>
              <a:off x="384358" y="1429216"/>
              <a:ext cx="26023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VNI-Avo" pitchFamily="2" charset="0"/>
                  <a:ea typeface="Arial-Rounded" pitchFamily="34" charset="0"/>
                  <a:cs typeface="Arial-Rounded" pitchFamily="34" charset="0"/>
                </a:rPr>
                <a:t>Nhaän</a:t>
              </a:r>
              <a:r>
                <a:rPr lang="en-US" sz="4800" dirty="0">
                  <a:latin typeface="VNI-Avo" pitchFamily="2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latin typeface="VNI-Avo" pitchFamily="2" charset="0"/>
                  <a:ea typeface="Arial-Rounded" pitchFamily="34" charset="0"/>
                  <a:cs typeface="Arial-Rounded" pitchFamily="34" charset="0"/>
                </a:rPr>
                <a:t>bieát</a:t>
              </a:r>
              <a:endParaRPr lang="en-US" sz="4800" dirty="0">
                <a:latin typeface="VNI-Avo" pitchFamily="2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3" name="Oval 12">
              <a:extLst/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105400" y="8674652"/>
            <a:ext cx="830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VNI-Avo" pitchFamily="2" charset="0"/>
              </a:rPr>
              <a:t>Nam </a:t>
            </a:r>
            <a:r>
              <a:rPr lang="en-US" sz="6000" dirty="0" err="1">
                <a:latin typeface="VNI-Avo" pitchFamily="2" charset="0"/>
              </a:rPr>
              <a:t>vaø</a:t>
            </a:r>
            <a:r>
              <a:rPr lang="en-US" sz="6000" dirty="0">
                <a:latin typeface="VNI-Avo" pitchFamily="2" charset="0"/>
              </a:rPr>
              <a:t> </a:t>
            </a:r>
            <a:r>
              <a:rPr lang="en-US" sz="6000" dirty="0" err="1">
                <a:latin typeface="VNI-Avo" pitchFamily="2" charset="0"/>
              </a:rPr>
              <a:t>boá</a:t>
            </a:r>
            <a:r>
              <a:rPr lang="en-US" sz="6000" dirty="0"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VNI-Avo" pitchFamily="2" charset="0"/>
              </a:rPr>
              <a:t>c</a:t>
            </a:r>
            <a:r>
              <a:rPr lang="en-US" sz="6000" dirty="0" err="1">
                <a:latin typeface="VNI-Avo" pitchFamily="2" charset="0"/>
              </a:rPr>
              <a:t>aâu</a:t>
            </a:r>
            <a:r>
              <a:rPr lang="en-US" sz="6000" dirty="0"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VNI-Avo" pitchFamily="2" charset="0"/>
              </a:rPr>
              <a:t>c</a:t>
            </a:r>
            <a:r>
              <a:rPr lang="en-US" sz="6000" dirty="0" err="1">
                <a:latin typeface="VNI-Avo" pitchFamily="2" charset="0"/>
              </a:rPr>
              <a:t>aù</a:t>
            </a:r>
            <a:r>
              <a:rPr lang="en-US" sz="6000" dirty="0"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90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en_video_175531264423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1335207"/>
            <a:ext cx="10972800" cy="7315200"/>
          </a:xfrm>
          <a:prstGeom prst="rect">
            <a:avLst/>
          </a:prstGeom>
        </p:spPr>
      </p:pic>
      <p:sp>
        <p:nvSpPr>
          <p:cNvPr id="9" name="TextBox 17"/>
          <p:cNvSpPr txBox="1"/>
          <p:nvPr/>
        </p:nvSpPr>
        <p:spPr>
          <a:xfrm>
            <a:off x="2438400" y="5349782"/>
            <a:ext cx="14780801" cy="18130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endParaRPr lang="en-US" sz="20000" dirty="0">
              <a:solidFill>
                <a:srgbClr val="00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Sniglet"/>
            </a:endParaRPr>
          </a:p>
        </p:txBody>
      </p:sp>
      <p:grpSp>
        <p:nvGrpSpPr>
          <p:cNvPr id="22" name="Group 21">
            <a:extLst/>
          </p:cNvPr>
          <p:cNvGrpSpPr/>
          <p:nvPr/>
        </p:nvGrpSpPr>
        <p:grpSpPr>
          <a:xfrm>
            <a:off x="381000" y="899212"/>
            <a:ext cx="4724400" cy="941185"/>
            <a:chOff x="63500" y="1429216"/>
            <a:chExt cx="2923213" cy="705889"/>
          </a:xfrm>
        </p:grpSpPr>
        <p:sp>
          <p:nvSpPr>
            <p:cNvPr id="23" name="Rounded Rectangle 34">
              <a:extLst/>
            </p:cNvPr>
            <p:cNvSpPr/>
            <p:nvPr/>
          </p:nvSpPr>
          <p:spPr>
            <a:xfrm>
              <a:off x="384358" y="1429216"/>
              <a:ext cx="26023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VNI-Avo" pitchFamily="2" charset="0"/>
                  <a:ea typeface="Arial-Rounded" pitchFamily="34" charset="0"/>
                  <a:cs typeface="Arial-Rounded" pitchFamily="34" charset="0"/>
                </a:rPr>
                <a:t>Nhaän</a:t>
              </a:r>
              <a:r>
                <a:rPr lang="en-US" sz="4800" dirty="0">
                  <a:latin typeface="VNI-Avo" pitchFamily="2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latin typeface="VNI-Avo" pitchFamily="2" charset="0"/>
                  <a:ea typeface="Arial-Rounded" pitchFamily="34" charset="0"/>
                  <a:cs typeface="Arial-Rounded" pitchFamily="34" charset="0"/>
                </a:rPr>
                <a:t>bieát</a:t>
              </a:r>
              <a:endParaRPr lang="en-US" sz="4800" dirty="0">
                <a:latin typeface="VNI-Avo" pitchFamily="2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4" name="Oval 23">
              <a:extLst/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105400" y="8674652"/>
            <a:ext cx="830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VNI-Avo" pitchFamily="2" charset="0"/>
              </a:rPr>
              <a:t>Nam </a:t>
            </a:r>
            <a:r>
              <a:rPr lang="en-US" sz="6000" dirty="0" err="1">
                <a:latin typeface="VNI-Avo" pitchFamily="2" charset="0"/>
              </a:rPr>
              <a:t>vaø</a:t>
            </a:r>
            <a:r>
              <a:rPr lang="en-US" sz="6000" dirty="0">
                <a:latin typeface="VNI-Avo" pitchFamily="2" charset="0"/>
              </a:rPr>
              <a:t> </a:t>
            </a:r>
            <a:r>
              <a:rPr lang="en-US" sz="6000" dirty="0" err="1">
                <a:latin typeface="VNI-Avo" pitchFamily="2" charset="0"/>
              </a:rPr>
              <a:t>boâ</a:t>
            </a:r>
            <a:r>
              <a:rPr lang="en-US" sz="6000" dirty="0"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VNI-Avo" pitchFamily="2" charset="0"/>
              </a:rPr>
              <a:t>c</a:t>
            </a:r>
            <a:r>
              <a:rPr lang="en-US" sz="6000" dirty="0" err="1">
                <a:latin typeface="VNI-Avo" pitchFamily="2" charset="0"/>
              </a:rPr>
              <a:t>aâu</a:t>
            </a:r>
            <a:r>
              <a:rPr lang="en-US" sz="6000" dirty="0">
                <a:latin typeface="VNI-Avo" pitchFamily="2" charset="0"/>
              </a:rPr>
              <a:t> </a:t>
            </a:r>
            <a:r>
              <a:rPr lang="en-US" sz="6000" dirty="0">
                <a:solidFill>
                  <a:srgbClr val="FF0000"/>
                </a:solidFill>
                <a:latin typeface="VNI-Avo" pitchFamily="2" charset="0"/>
              </a:rPr>
              <a:t>c</a:t>
            </a:r>
            <a:r>
              <a:rPr lang="en-US" sz="6000" dirty="0">
                <a:latin typeface="VNI-Avo" pitchFamily="2" charset="0"/>
              </a:rPr>
              <a:t>a.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601201" y="8674652"/>
            <a:ext cx="22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VNI-Avo" pitchFamily="2" charset="0"/>
              </a:rPr>
              <a:t>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496800" y="8708348"/>
            <a:ext cx="7104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VNI-Avo" pitchFamily="2" charset="0"/>
              </a:rPr>
              <a:t>Ù</a:t>
            </a:r>
          </a:p>
        </p:txBody>
      </p:sp>
    </p:spTree>
    <p:extLst>
      <p:ext uri="{BB962C8B-B14F-4D97-AF65-F5344CB8AC3E}">
        <p14:creationId xmlns:p14="http://schemas.microsoft.com/office/powerpoint/2010/main" val="60858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/>
          </p:cNvPr>
          <p:cNvSpPr/>
          <p:nvPr/>
        </p:nvSpPr>
        <p:spPr>
          <a:xfrm>
            <a:off x="2057400" y="2431227"/>
            <a:ext cx="14396884" cy="6498046"/>
          </a:xfrm>
          <a:prstGeom prst="round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itle 1">
            <a:extLst/>
          </p:cNvPr>
          <p:cNvSpPr txBox="1">
            <a:spLocks/>
          </p:cNvSpPr>
          <p:nvPr/>
        </p:nvSpPr>
        <p:spPr>
          <a:xfrm>
            <a:off x="7924800" y="2768963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4" name="Title 1">
            <a:extLst/>
          </p:cNvPr>
          <p:cNvSpPr txBox="1">
            <a:spLocks/>
          </p:cNvSpPr>
          <p:nvPr/>
        </p:nvSpPr>
        <p:spPr>
          <a:xfrm>
            <a:off x="3511716" y="4409334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5" name="Title 1">
            <a:extLst/>
          </p:cNvPr>
          <p:cNvSpPr txBox="1">
            <a:spLocks/>
          </p:cNvSpPr>
          <p:nvPr/>
        </p:nvSpPr>
        <p:spPr>
          <a:xfrm>
            <a:off x="5900499" y="4409334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latin typeface="VNI-Avo" pitchFamily="2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6" name="Title 1">
            <a:extLst/>
          </p:cNvPr>
          <p:cNvSpPr txBox="1">
            <a:spLocks/>
          </p:cNvSpPr>
          <p:nvPr/>
        </p:nvSpPr>
        <p:spPr>
          <a:xfrm>
            <a:off x="3511716" y="5711684"/>
            <a:ext cx="4724598" cy="14130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11500" dirty="0">
                <a:latin typeface="VNI-Avo" pitchFamily="2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7" name="Title 1">
            <a:extLst/>
          </p:cNvPr>
          <p:cNvSpPr txBox="1">
            <a:spLocks/>
          </p:cNvSpPr>
          <p:nvPr/>
        </p:nvSpPr>
        <p:spPr>
          <a:xfrm>
            <a:off x="9496728" y="4409334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8" name="Title 1">
            <a:extLst/>
          </p:cNvPr>
          <p:cNvSpPr txBox="1">
            <a:spLocks/>
          </p:cNvSpPr>
          <p:nvPr/>
        </p:nvSpPr>
        <p:spPr>
          <a:xfrm>
            <a:off x="11885933" y="4409335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latin typeface="VNI-Avo" pitchFamily="2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9" name="Title 1">
            <a:extLst/>
          </p:cNvPr>
          <p:cNvSpPr txBox="1">
            <a:spLocks/>
          </p:cNvSpPr>
          <p:nvPr/>
        </p:nvSpPr>
        <p:spPr>
          <a:xfrm>
            <a:off x="9469852" y="5738763"/>
            <a:ext cx="4725382" cy="14130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11500" dirty="0">
                <a:latin typeface="VNI-Avo" pitchFamily="2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4" name="Rounded Rectangle 34">
            <a:extLst/>
          </p:cNvPr>
          <p:cNvSpPr/>
          <p:nvPr/>
        </p:nvSpPr>
        <p:spPr>
          <a:xfrm>
            <a:off x="807752" y="899212"/>
            <a:ext cx="3461223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VNI-Avo" pitchFamily="2" charset="0"/>
                <a:ea typeface="Arial-Rounded" pitchFamily="34" charset="0"/>
                <a:cs typeface="Arial-Rounded" pitchFamily="34" charset="0"/>
              </a:rPr>
              <a:t>Ñoïc</a:t>
            </a:r>
            <a:endParaRPr lang="en-US" sz="4800" dirty="0">
              <a:latin typeface="VNI-Avo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Oval 14">
            <a:extLst/>
          </p:cNvPr>
          <p:cNvSpPr/>
          <p:nvPr/>
        </p:nvSpPr>
        <p:spPr>
          <a:xfrm>
            <a:off x="381000" y="938569"/>
            <a:ext cx="853506" cy="8556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496800" y="2982957"/>
            <a:ext cx="2009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  <a:latin typeface="VNI-Avo" pitchFamily="2" charset="0"/>
              </a:rPr>
              <a:t>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953366" y="5711684"/>
            <a:ext cx="2009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  <a:latin typeface="VNI-Avo" pitchFamily="2" charset="0"/>
              </a:rPr>
              <a:t>Ù</a:t>
            </a:r>
          </a:p>
        </p:txBody>
      </p:sp>
    </p:spTree>
    <p:extLst>
      <p:ext uri="{BB962C8B-B14F-4D97-AF65-F5344CB8AC3E}">
        <p14:creationId xmlns:p14="http://schemas.microsoft.com/office/powerpoint/2010/main" val="267827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/>
      <p:bldP spid="11" grpId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/>
          <p:cNvSpPr txBox="1"/>
          <p:nvPr/>
        </p:nvSpPr>
        <p:spPr>
          <a:xfrm>
            <a:off x="8229600" y="6738257"/>
            <a:ext cx="2438400" cy="1553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8800" dirty="0">
                <a:latin typeface="VNI-Avo" pitchFamily="2" charset="0"/>
                <a:ea typeface="Arial-Rounded" panose="020B0500000000000000" charset="0"/>
                <a:cs typeface="Arial-Rounded" panose="020B0500000000000000" charset="0"/>
                <a:sym typeface="Sniglet"/>
              </a:rPr>
              <a:t>ca</a:t>
            </a:r>
          </a:p>
        </p:txBody>
      </p:sp>
      <p:sp>
        <p:nvSpPr>
          <p:cNvPr id="4" name="TextBox 13"/>
          <p:cNvSpPr txBox="1"/>
          <p:nvPr/>
        </p:nvSpPr>
        <p:spPr>
          <a:xfrm>
            <a:off x="8686800" y="6738257"/>
            <a:ext cx="782782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8800" dirty="0">
                <a:solidFill>
                  <a:srgbClr val="FF0000"/>
                </a:solidFill>
                <a:latin typeface="VNI-Avo" pitchFamily="2" charset="0"/>
                <a:ea typeface="Arial-Rounded" panose="020B0500000000000000" charset="0"/>
                <a:cs typeface="Arial-Rounded" panose="020B0500000000000000" charset="0"/>
                <a:sym typeface="Sniglet"/>
              </a:rPr>
              <a:t>c</a:t>
            </a:r>
          </a:p>
        </p:txBody>
      </p:sp>
      <p:sp>
        <p:nvSpPr>
          <p:cNvPr id="5" name="Rectangle 4"/>
          <p:cNvSpPr/>
          <p:nvPr/>
        </p:nvSpPr>
        <p:spPr>
          <a:xfrm>
            <a:off x="4876800" y="1257300"/>
            <a:ext cx="8839200" cy="54809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NI-Avo" pitchFamily="2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026" name="Picture 2" descr="Lịch sử giá Hộp 12 cái ca uống nước inox cho văn phòng trường học quán ăn -  cốc uống nước inox 7cm - ca uống nước inox loại xịn cập nhậ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6" b="100000" l="0" r="100000">
                        <a14:foregroundMark x1="34051" y1="23950" x2="33782" y2="23639"/>
                        <a14:foregroundMark x1="33782" y1="23639" x2="33782" y2="23639"/>
                        <a14:foregroundMark x1="32301" y1="25039" x2="32301" y2="25039"/>
                        <a14:foregroundMark x1="30821" y1="25350" x2="30821" y2="25350"/>
                        <a14:foregroundMark x1="28802" y1="25350" x2="28802" y2="25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753" y="647700"/>
            <a:ext cx="6510338" cy="563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34">
            <a:extLst/>
          </p:cNvPr>
          <p:cNvSpPr/>
          <p:nvPr/>
        </p:nvSpPr>
        <p:spPr>
          <a:xfrm>
            <a:off x="807752" y="899212"/>
            <a:ext cx="3461223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VNI-Avo" pitchFamily="2" charset="0"/>
                <a:ea typeface="Arial-Rounded" panose="020B0500000000000000" charset="0"/>
                <a:cs typeface="Arial-Rounded" panose="020B0500000000000000" charset="0"/>
              </a:rPr>
              <a:t>Ñoïc</a:t>
            </a:r>
            <a:endParaRPr lang="en-US" sz="4800" dirty="0">
              <a:latin typeface="VNI-Avo" pitchFamily="2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7" name="Oval 6">
            <a:extLst/>
          </p:cNvPr>
          <p:cNvSpPr/>
          <p:nvPr/>
        </p:nvSpPr>
        <p:spPr>
          <a:xfrm>
            <a:off x="381000" y="938569"/>
            <a:ext cx="853506" cy="8556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VNI-Avo" pitchFamily="2" charset="0"/>
                <a:ea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7244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/>
          <p:cNvSpPr txBox="1"/>
          <p:nvPr/>
        </p:nvSpPr>
        <p:spPr>
          <a:xfrm>
            <a:off x="8321853" y="6738257"/>
            <a:ext cx="2269947" cy="1519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8800" dirty="0" err="1">
                <a:latin typeface="VNI-Avo" pitchFamily="2" charset="0"/>
                <a:ea typeface="Arial-Rounded" panose="020B0500000000000000" charset="0"/>
                <a:cs typeface="Arial-Rounded" panose="020B0500000000000000" charset="0"/>
                <a:sym typeface="Sniglet"/>
              </a:rPr>
              <a:t>caø</a:t>
            </a:r>
            <a:endParaRPr lang="en-US" sz="8800" dirty="0">
              <a:latin typeface="VNI-Avo" pitchFamily="2" charset="0"/>
              <a:ea typeface="Arial-Rounded" panose="020B0500000000000000" charset="0"/>
              <a:cs typeface="Arial-Rounded" panose="020B0500000000000000" charset="0"/>
              <a:sym typeface="Sniglet"/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8694826" y="6743205"/>
            <a:ext cx="677774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8800" dirty="0">
                <a:solidFill>
                  <a:srgbClr val="FF0000"/>
                </a:solidFill>
                <a:latin typeface="VNI-Avo" pitchFamily="2" charset="0"/>
                <a:ea typeface="Arial-Rounded" panose="020B0500000000000000" charset="0"/>
                <a:cs typeface="Arial-Rounded" panose="020B0500000000000000" charset="0"/>
                <a:sym typeface="Sniglet"/>
              </a:rPr>
              <a:t>c</a:t>
            </a:r>
          </a:p>
        </p:txBody>
      </p:sp>
      <p:sp>
        <p:nvSpPr>
          <p:cNvPr id="5" name="Rectangle 4"/>
          <p:cNvSpPr/>
          <p:nvPr/>
        </p:nvSpPr>
        <p:spPr>
          <a:xfrm>
            <a:off x="4876800" y="1257300"/>
            <a:ext cx="8839200" cy="54809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NI-Avo" pitchFamily="2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2247900"/>
            <a:ext cx="4724400" cy="3808444"/>
          </a:xfrm>
          <a:prstGeom prst="rect">
            <a:avLst/>
          </a:prstGeom>
        </p:spPr>
      </p:pic>
      <p:sp>
        <p:nvSpPr>
          <p:cNvPr id="7" name="Rounded Rectangle 34">
            <a:extLst/>
          </p:cNvPr>
          <p:cNvSpPr/>
          <p:nvPr/>
        </p:nvSpPr>
        <p:spPr>
          <a:xfrm>
            <a:off x="807752" y="899212"/>
            <a:ext cx="3461223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VNI-Avo" pitchFamily="2" charset="0"/>
                <a:ea typeface="Arial-Rounded" panose="020B0500000000000000" charset="0"/>
                <a:cs typeface="Arial-Rounded" panose="020B0500000000000000" charset="0"/>
              </a:rPr>
              <a:t>Ñoïc</a:t>
            </a:r>
            <a:endParaRPr lang="en-US" sz="4800" dirty="0">
              <a:latin typeface="VNI-Avo" pitchFamily="2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8" name="Oval 7">
            <a:extLst/>
          </p:cNvPr>
          <p:cNvSpPr/>
          <p:nvPr/>
        </p:nvSpPr>
        <p:spPr>
          <a:xfrm>
            <a:off x="381000" y="938569"/>
            <a:ext cx="853506" cy="8556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VNI-Avo" pitchFamily="2" charset="0"/>
                <a:ea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0669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34">
            <a:extLst/>
          </p:cNvPr>
          <p:cNvSpPr/>
          <p:nvPr/>
        </p:nvSpPr>
        <p:spPr>
          <a:xfrm>
            <a:off x="807752" y="899212"/>
            <a:ext cx="3461223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VNI-Avo" pitchFamily="2" charset="0"/>
                <a:ea typeface="Arial-Rounded" panose="020B0500000000000000" charset="0"/>
                <a:cs typeface="Arial-Rounded" panose="020B0500000000000000" charset="0"/>
              </a:rPr>
              <a:t>Ñoïc</a:t>
            </a:r>
            <a:endParaRPr lang="en-US" sz="4800" dirty="0">
              <a:latin typeface="VNI-Avo" pitchFamily="2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8" name="Oval 7">
            <a:extLst/>
          </p:cNvPr>
          <p:cNvSpPr/>
          <p:nvPr/>
        </p:nvSpPr>
        <p:spPr>
          <a:xfrm>
            <a:off x="381000" y="938569"/>
            <a:ext cx="853506" cy="8556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VNI-Avo" pitchFamily="2" charset="0"/>
                <a:ea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4876800" y="1257300"/>
            <a:ext cx="8839200" cy="54809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NI-Avo" pitchFamily="2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TextBox 13"/>
          <p:cNvSpPr txBox="1"/>
          <p:nvPr/>
        </p:nvSpPr>
        <p:spPr>
          <a:xfrm>
            <a:off x="8321853" y="6738257"/>
            <a:ext cx="2269947" cy="15053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8800" dirty="0" err="1">
                <a:latin typeface="VNI-Avo" pitchFamily="2" charset="0"/>
                <a:ea typeface="Arial-Rounded" panose="020B0500000000000000" charset="0"/>
                <a:cs typeface="Arial-Rounded" panose="020B0500000000000000" charset="0"/>
                <a:sym typeface="Sniglet"/>
              </a:rPr>
              <a:t>caù</a:t>
            </a:r>
            <a:endParaRPr lang="en-US" sz="8800" dirty="0">
              <a:latin typeface="VNI-Avo" pitchFamily="2" charset="0"/>
              <a:ea typeface="Arial-Rounded" panose="020B0500000000000000" charset="0"/>
              <a:cs typeface="Arial-Rounded" panose="020B0500000000000000" charset="0"/>
              <a:sym typeface="Sniglet"/>
            </a:endParaRPr>
          </a:p>
        </p:txBody>
      </p:sp>
      <p:sp>
        <p:nvSpPr>
          <p:cNvPr id="5" name="TextBox 13"/>
          <p:cNvSpPr txBox="1"/>
          <p:nvPr/>
        </p:nvSpPr>
        <p:spPr>
          <a:xfrm>
            <a:off x="8534400" y="6738257"/>
            <a:ext cx="1066800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8800" dirty="0">
                <a:solidFill>
                  <a:srgbClr val="FF0000"/>
                </a:solidFill>
                <a:latin typeface="VNI-Avo" pitchFamily="2" charset="0"/>
                <a:ea typeface="Arial-Rounded" panose="020B0500000000000000" charset="0"/>
                <a:cs typeface="Arial-Rounded" panose="020B0500000000000000" charset="0"/>
                <a:sym typeface="Sniglet"/>
              </a:rPr>
              <a:t>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34599" y="7048500"/>
            <a:ext cx="5381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VNI-Avo" pitchFamily="2" charset="0"/>
                <a:ea typeface="Arial-Rounded" panose="020B0500000000000000" charset="0"/>
                <a:cs typeface="Arial-Rounded" panose="020B0500000000000000" charset="0"/>
              </a:rPr>
              <a:t>Ù</a:t>
            </a:r>
          </a:p>
        </p:txBody>
      </p:sp>
      <p:pic>
        <p:nvPicPr>
          <p:cNvPr id="4" name="Digen_video_175531515752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42709" y="1794191"/>
            <a:ext cx="710738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8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14361355" y="6019800"/>
            <a:ext cx="3926645" cy="3695700"/>
          </a:xfrm>
          <a:custGeom>
            <a:avLst/>
            <a:gdLst/>
            <a:ahLst/>
            <a:cxnLst/>
            <a:rect l="l" t="t" r="r" b="b"/>
            <a:pathLst>
              <a:path w="5825445" h="6763941">
                <a:moveTo>
                  <a:pt x="0" y="0"/>
                </a:moveTo>
                <a:lnTo>
                  <a:pt x="5825445" y="0"/>
                </a:lnTo>
                <a:lnTo>
                  <a:pt x="5825445" y="6763941"/>
                </a:lnTo>
                <a:lnTo>
                  <a:pt x="0" y="67639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919209" y="-1178894"/>
            <a:ext cx="3630460" cy="3568440"/>
          </a:xfrm>
          <a:custGeom>
            <a:avLst/>
            <a:gdLst/>
            <a:ahLst/>
            <a:cxnLst/>
            <a:rect l="l" t="t" r="r" b="b"/>
            <a:pathLst>
              <a:path w="3630460" h="3568440">
                <a:moveTo>
                  <a:pt x="0" y="0"/>
                </a:moveTo>
                <a:lnTo>
                  <a:pt x="3630461" y="0"/>
                </a:lnTo>
                <a:lnTo>
                  <a:pt x="3630461" y="3568440"/>
                </a:lnTo>
                <a:lnTo>
                  <a:pt x="0" y="35684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1" name="TextBox 13"/>
          <p:cNvSpPr txBox="1"/>
          <p:nvPr/>
        </p:nvSpPr>
        <p:spPr>
          <a:xfrm>
            <a:off x="1941191" y="5511697"/>
            <a:ext cx="3380203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8000" dirty="0">
                <a:latin typeface="VNI-Avo" pitchFamily="2" charset="0"/>
                <a:ea typeface="Sniglet"/>
                <a:cs typeface="Arial" panose="020B0604020202020204" pitchFamily="34" charset="0"/>
                <a:sym typeface="Sniglet"/>
              </a:rPr>
              <a:t>ca</a:t>
            </a:r>
          </a:p>
        </p:txBody>
      </p:sp>
      <p:sp>
        <p:nvSpPr>
          <p:cNvPr id="32" name="TextBox 13"/>
          <p:cNvSpPr txBox="1"/>
          <p:nvPr/>
        </p:nvSpPr>
        <p:spPr>
          <a:xfrm>
            <a:off x="6903172" y="5511697"/>
            <a:ext cx="3061785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8000" dirty="0" err="1">
                <a:latin typeface="VNI-Avo" pitchFamily="2" charset="0"/>
                <a:ea typeface="Sniglet"/>
                <a:cs typeface="Arial" panose="020B0604020202020204" pitchFamily="34" charset="0"/>
                <a:sym typeface="Sniglet"/>
              </a:rPr>
              <a:t>caø</a:t>
            </a:r>
            <a:endParaRPr lang="en-US" sz="8000" dirty="0">
              <a:latin typeface="VNI-Avo" pitchFamily="2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33" name="TextBox 13"/>
          <p:cNvSpPr txBox="1"/>
          <p:nvPr/>
        </p:nvSpPr>
        <p:spPr>
          <a:xfrm>
            <a:off x="10986967" y="5511697"/>
            <a:ext cx="3503130" cy="148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8000" dirty="0" err="1">
                <a:latin typeface="VNI-Avo" pitchFamily="2" charset="0"/>
                <a:ea typeface="Sniglet"/>
                <a:cs typeface="Arial" panose="020B0604020202020204" pitchFamily="34" charset="0"/>
                <a:sym typeface="Sniglet"/>
              </a:rPr>
              <a:t>caù</a:t>
            </a:r>
            <a:endParaRPr lang="en-US" sz="8000" dirty="0">
              <a:latin typeface="VNI-Avo" pitchFamily="2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pic>
        <p:nvPicPr>
          <p:cNvPr id="11" name="Picture 10" descr="A picture containing indoor, vegetable&#10;&#10;Description automatically generated">
            <a:extLst/>
          </p:cNvPr>
          <p:cNvPicPr>
            <a:picLocks noChangeAspect="1"/>
          </p:cNvPicPr>
          <p:nvPr/>
        </p:nvPicPr>
        <p:blipFill rotWithShape="1">
          <a:blip r:embed="rId6"/>
          <a:srcRect r="73880"/>
          <a:stretch/>
        </p:blipFill>
        <p:spPr>
          <a:xfrm>
            <a:off x="2514601" y="2781300"/>
            <a:ext cx="3200400" cy="2730397"/>
          </a:xfrm>
          <a:prstGeom prst="rect">
            <a:avLst/>
          </a:prstGeom>
        </p:spPr>
      </p:pic>
      <p:sp>
        <p:nvSpPr>
          <p:cNvPr id="9" name="TextBox 13"/>
          <p:cNvSpPr txBox="1"/>
          <p:nvPr/>
        </p:nvSpPr>
        <p:spPr>
          <a:xfrm>
            <a:off x="3002705" y="5511696"/>
            <a:ext cx="578695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8000" dirty="0">
                <a:solidFill>
                  <a:srgbClr val="FF0000"/>
                </a:solidFill>
                <a:latin typeface="VNI-Avo" pitchFamily="2" charset="0"/>
                <a:ea typeface="Sniglet"/>
                <a:cs typeface="Arial" panose="020B0604020202020204" pitchFamily="34" charset="0"/>
                <a:sym typeface="Sniglet"/>
              </a:rPr>
              <a:t>c</a:t>
            </a:r>
          </a:p>
        </p:txBody>
      </p:sp>
      <p:sp>
        <p:nvSpPr>
          <p:cNvPr id="10" name="TextBox 13"/>
          <p:cNvSpPr txBox="1"/>
          <p:nvPr/>
        </p:nvSpPr>
        <p:spPr>
          <a:xfrm>
            <a:off x="7680075" y="5511696"/>
            <a:ext cx="778125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8000" dirty="0">
                <a:solidFill>
                  <a:srgbClr val="FF0000"/>
                </a:solidFill>
                <a:latin typeface="VNI-Avo" pitchFamily="2" charset="0"/>
                <a:ea typeface="Sniglet"/>
                <a:cs typeface="Arial" panose="020B0604020202020204" pitchFamily="34" charset="0"/>
                <a:sym typeface="Sniglet"/>
              </a:rPr>
              <a:t>c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762508" y="5511696"/>
            <a:ext cx="1192167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8000" dirty="0">
                <a:solidFill>
                  <a:srgbClr val="FF0000"/>
                </a:solidFill>
                <a:latin typeface="VNI-Avo" pitchFamily="2" charset="0"/>
                <a:ea typeface="Sniglet"/>
                <a:cs typeface="Arial" panose="020B0604020202020204" pitchFamily="34" charset="0"/>
                <a:sym typeface="Sniglet"/>
              </a:rPr>
              <a:t>c</a:t>
            </a:r>
          </a:p>
        </p:txBody>
      </p:sp>
      <p:pic>
        <p:nvPicPr>
          <p:cNvPr id="14" name="Picture 13" descr="A picture containing indoor, vegetable&#10;&#10;Description automatically generated">
            <a:extLst/>
          </p:cNvPr>
          <p:cNvPicPr>
            <a:picLocks noChangeAspect="1"/>
          </p:cNvPicPr>
          <p:nvPr/>
        </p:nvPicPr>
        <p:blipFill rotWithShape="1">
          <a:blip r:embed="rId6"/>
          <a:srcRect l="34337" r="37677"/>
          <a:stretch/>
        </p:blipFill>
        <p:spPr>
          <a:xfrm>
            <a:off x="6800608" y="2781299"/>
            <a:ext cx="3429000" cy="2730397"/>
          </a:xfrm>
          <a:prstGeom prst="rect">
            <a:avLst/>
          </a:prstGeom>
        </p:spPr>
      </p:pic>
      <p:sp>
        <p:nvSpPr>
          <p:cNvPr id="16" name="Rounded Rectangle 34">
            <a:extLst/>
          </p:cNvPr>
          <p:cNvSpPr/>
          <p:nvPr/>
        </p:nvSpPr>
        <p:spPr>
          <a:xfrm>
            <a:off x="807752" y="899212"/>
            <a:ext cx="3461223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VNI-Avo" pitchFamily="2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4800" dirty="0">
              <a:latin typeface="VNI-Avo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Oval 16">
            <a:extLst/>
          </p:cNvPr>
          <p:cNvSpPr/>
          <p:nvPr/>
        </p:nvSpPr>
        <p:spPr>
          <a:xfrm>
            <a:off x="381000" y="938569"/>
            <a:ext cx="853506" cy="8556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2</a:t>
            </a:r>
          </a:p>
        </p:txBody>
      </p:sp>
      <p:pic>
        <p:nvPicPr>
          <p:cNvPr id="18" name="Digen_video_175531515752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03018" y="3267533"/>
            <a:ext cx="4440219" cy="25706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374944" y="5908964"/>
            <a:ext cx="2263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VNI-Avo" pitchFamily="2" charset="0"/>
              </a:rPr>
              <a:t>Ù</a:t>
            </a:r>
          </a:p>
        </p:txBody>
      </p:sp>
    </p:spTree>
    <p:extLst>
      <p:ext uri="{BB962C8B-B14F-4D97-AF65-F5344CB8AC3E}">
        <p14:creationId xmlns:p14="http://schemas.microsoft.com/office/powerpoint/2010/main" val="126712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15407510" y="7581900"/>
            <a:ext cx="2880490" cy="2705100"/>
          </a:xfrm>
          <a:custGeom>
            <a:avLst/>
            <a:gdLst/>
            <a:ahLst/>
            <a:cxnLst/>
            <a:rect l="l" t="t" r="r" b="b"/>
            <a:pathLst>
              <a:path w="5825445" h="6763941">
                <a:moveTo>
                  <a:pt x="0" y="0"/>
                </a:moveTo>
                <a:lnTo>
                  <a:pt x="5825445" y="0"/>
                </a:lnTo>
                <a:lnTo>
                  <a:pt x="5825445" y="6763941"/>
                </a:lnTo>
                <a:lnTo>
                  <a:pt x="0" y="67639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6453000" y="0"/>
            <a:ext cx="1835000" cy="1895701"/>
          </a:xfrm>
          <a:custGeom>
            <a:avLst/>
            <a:gdLst/>
            <a:ahLst/>
            <a:cxnLst/>
            <a:rect l="l" t="t" r="r" b="b"/>
            <a:pathLst>
              <a:path w="3630460" h="3568440">
                <a:moveTo>
                  <a:pt x="0" y="0"/>
                </a:moveTo>
                <a:lnTo>
                  <a:pt x="3630461" y="0"/>
                </a:lnTo>
                <a:lnTo>
                  <a:pt x="3630461" y="3568440"/>
                </a:lnTo>
                <a:lnTo>
                  <a:pt x="0" y="35684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2" name="Rounded Rectangle 34">
            <a:extLst/>
          </p:cNvPr>
          <p:cNvSpPr/>
          <p:nvPr/>
        </p:nvSpPr>
        <p:spPr>
          <a:xfrm>
            <a:off x="807752" y="899212"/>
            <a:ext cx="3461223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VNI-Avo" pitchFamily="2" charset="0"/>
                <a:ea typeface="Arial-Rounded" panose="020B0500000000000000" charset="0"/>
                <a:cs typeface="Arial-Rounded" panose="020B0500000000000000" charset="0"/>
              </a:rPr>
              <a:t>Ñoïc</a:t>
            </a:r>
            <a:endParaRPr lang="en-US" sz="4800" dirty="0">
              <a:latin typeface="VNI-Avo" pitchFamily="2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43" name="Oval 42">
            <a:extLst/>
          </p:cNvPr>
          <p:cNvSpPr/>
          <p:nvPr/>
        </p:nvSpPr>
        <p:spPr>
          <a:xfrm>
            <a:off x="381000" y="938569"/>
            <a:ext cx="853506" cy="8556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VNI-Avo" pitchFamily="2" charset="0"/>
                <a:ea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32" name="Title 1">
            <a:extLst/>
          </p:cNvPr>
          <p:cNvSpPr txBox="1">
            <a:spLocks/>
          </p:cNvSpPr>
          <p:nvPr/>
        </p:nvSpPr>
        <p:spPr>
          <a:xfrm>
            <a:off x="7899078" y="1130898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33" name="Title 1">
            <a:extLst/>
          </p:cNvPr>
          <p:cNvSpPr txBox="1">
            <a:spLocks/>
          </p:cNvSpPr>
          <p:nvPr/>
        </p:nvSpPr>
        <p:spPr>
          <a:xfrm>
            <a:off x="3485994" y="2771269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34" name="Title 1">
            <a:extLst/>
          </p:cNvPr>
          <p:cNvSpPr txBox="1">
            <a:spLocks/>
          </p:cNvSpPr>
          <p:nvPr/>
        </p:nvSpPr>
        <p:spPr>
          <a:xfrm>
            <a:off x="5874777" y="2771269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latin typeface="VNI-Avo" pitchFamily="2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35" name="Title 1">
            <a:extLst/>
          </p:cNvPr>
          <p:cNvSpPr txBox="1">
            <a:spLocks/>
          </p:cNvSpPr>
          <p:nvPr/>
        </p:nvSpPr>
        <p:spPr>
          <a:xfrm>
            <a:off x="3485994" y="4073619"/>
            <a:ext cx="4724598" cy="14130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11500" dirty="0">
                <a:latin typeface="VNI-Avo" pitchFamily="2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36" name="Title 1">
            <a:extLst/>
          </p:cNvPr>
          <p:cNvSpPr txBox="1">
            <a:spLocks/>
          </p:cNvSpPr>
          <p:nvPr/>
        </p:nvSpPr>
        <p:spPr>
          <a:xfrm>
            <a:off x="9471006" y="2771269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37" name="Title 1">
            <a:extLst/>
          </p:cNvPr>
          <p:cNvSpPr txBox="1">
            <a:spLocks/>
          </p:cNvSpPr>
          <p:nvPr/>
        </p:nvSpPr>
        <p:spPr>
          <a:xfrm>
            <a:off x="11860211" y="2771270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latin typeface="VNI-Avo" pitchFamily="2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38" name="Title 1">
            <a:extLst/>
          </p:cNvPr>
          <p:cNvSpPr txBox="1">
            <a:spLocks/>
          </p:cNvSpPr>
          <p:nvPr/>
        </p:nvSpPr>
        <p:spPr>
          <a:xfrm>
            <a:off x="9477571" y="4073619"/>
            <a:ext cx="4725382" cy="14130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11500" dirty="0">
                <a:latin typeface="VNI-Avo" pitchFamily="2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2927644" y="4073619"/>
            <a:ext cx="2009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  <a:latin typeface="VNI-Avo" pitchFamily="2" charset="0"/>
              </a:rPr>
              <a:t>Ù</a:t>
            </a:r>
          </a:p>
        </p:txBody>
      </p:sp>
      <p:sp>
        <p:nvSpPr>
          <p:cNvPr id="40" name="TextBox 13"/>
          <p:cNvSpPr txBox="1"/>
          <p:nvPr/>
        </p:nvSpPr>
        <p:spPr>
          <a:xfrm>
            <a:off x="2460424" y="7353300"/>
            <a:ext cx="3380203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8000" dirty="0">
                <a:latin typeface="VNI-Avo" pitchFamily="2" charset="0"/>
                <a:ea typeface="Sniglet"/>
                <a:cs typeface="Arial" panose="020B0604020202020204" pitchFamily="34" charset="0"/>
                <a:sym typeface="Sniglet"/>
              </a:rPr>
              <a:t>ca</a:t>
            </a:r>
          </a:p>
        </p:txBody>
      </p:sp>
      <p:sp>
        <p:nvSpPr>
          <p:cNvPr id="41" name="TextBox 13"/>
          <p:cNvSpPr txBox="1"/>
          <p:nvPr/>
        </p:nvSpPr>
        <p:spPr>
          <a:xfrm>
            <a:off x="7422405" y="7353300"/>
            <a:ext cx="3061785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8000" dirty="0" err="1">
                <a:latin typeface="VNI-Avo" pitchFamily="2" charset="0"/>
                <a:ea typeface="Sniglet"/>
                <a:cs typeface="Arial" panose="020B0604020202020204" pitchFamily="34" charset="0"/>
                <a:sym typeface="Sniglet"/>
              </a:rPr>
              <a:t>caø</a:t>
            </a:r>
            <a:endParaRPr lang="en-US" sz="8000" dirty="0">
              <a:latin typeface="VNI-Avo" pitchFamily="2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47" name="TextBox 13"/>
          <p:cNvSpPr txBox="1"/>
          <p:nvPr/>
        </p:nvSpPr>
        <p:spPr>
          <a:xfrm>
            <a:off x="11506200" y="7353300"/>
            <a:ext cx="3503130" cy="148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8000" dirty="0" err="1">
                <a:latin typeface="VNI-Avo" pitchFamily="2" charset="0"/>
                <a:ea typeface="Sniglet"/>
                <a:cs typeface="Arial" panose="020B0604020202020204" pitchFamily="34" charset="0"/>
                <a:sym typeface="Sniglet"/>
              </a:rPr>
              <a:t>caù</a:t>
            </a:r>
            <a:endParaRPr lang="en-US" sz="8000" dirty="0">
              <a:latin typeface="VNI-Avo" pitchFamily="2" charset="0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48" name="TextBox 13"/>
          <p:cNvSpPr txBox="1"/>
          <p:nvPr/>
        </p:nvSpPr>
        <p:spPr>
          <a:xfrm>
            <a:off x="3521938" y="7353299"/>
            <a:ext cx="578695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8000" dirty="0">
                <a:solidFill>
                  <a:srgbClr val="FF0000"/>
                </a:solidFill>
                <a:latin typeface="VNI-Avo" pitchFamily="2" charset="0"/>
                <a:ea typeface="Sniglet"/>
                <a:cs typeface="Arial" panose="020B0604020202020204" pitchFamily="34" charset="0"/>
                <a:sym typeface="Sniglet"/>
              </a:rPr>
              <a:t>c</a:t>
            </a:r>
          </a:p>
        </p:txBody>
      </p:sp>
      <p:sp>
        <p:nvSpPr>
          <p:cNvPr id="49" name="TextBox 13"/>
          <p:cNvSpPr txBox="1"/>
          <p:nvPr/>
        </p:nvSpPr>
        <p:spPr>
          <a:xfrm>
            <a:off x="8199308" y="7353299"/>
            <a:ext cx="778125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8000" dirty="0">
                <a:solidFill>
                  <a:srgbClr val="FF0000"/>
                </a:solidFill>
                <a:latin typeface="VNI-Avo" pitchFamily="2" charset="0"/>
                <a:ea typeface="Sniglet"/>
                <a:cs typeface="Arial" panose="020B0604020202020204" pitchFamily="34" charset="0"/>
                <a:sym typeface="Sniglet"/>
              </a:rPr>
              <a:t>c</a:t>
            </a:r>
          </a:p>
        </p:txBody>
      </p:sp>
      <p:sp>
        <p:nvSpPr>
          <p:cNvPr id="50" name="TextBox 13"/>
          <p:cNvSpPr txBox="1"/>
          <p:nvPr/>
        </p:nvSpPr>
        <p:spPr>
          <a:xfrm>
            <a:off x="12281741" y="7353299"/>
            <a:ext cx="1192167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8000" dirty="0">
                <a:solidFill>
                  <a:srgbClr val="FF0000"/>
                </a:solidFill>
                <a:latin typeface="VNI-Avo" pitchFamily="2" charset="0"/>
                <a:ea typeface="Sniglet"/>
                <a:cs typeface="Arial" panose="020B0604020202020204" pitchFamily="34" charset="0"/>
                <a:sym typeface="Sniglet"/>
              </a:rPr>
              <a:t>c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3894177" y="7750567"/>
            <a:ext cx="2263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VNI-Avo" pitchFamily="2" charset="0"/>
              </a:rPr>
              <a:t>Ù</a:t>
            </a:r>
          </a:p>
        </p:txBody>
      </p:sp>
      <p:pic>
        <p:nvPicPr>
          <p:cNvPr id="21" name="Picture 20" descr="A picture containing indoor, vegetable&#10;&#10;Description automatically generated">
            <a:extLst/>
          </p:cNvPr>
          <p:cNvPicPr>
            <a:picLocks noChangeAspect="1"/>
          </p:cNvPicPr>
          <p:nvPr/>
        </p:nvPicPr>
        <p:blipFill rotWithShape="1">
          <a:blip r:embed="rId6"/>
          <a:srcRect r="73880"/>
          <a:stretch/>
        </p:blipFill>
        <p:spPr>
          <a:xfrm>
            <a:off x="3410061" y="6069720"/>
            <a:ext cx="1903230" cy="1623726"/>
          </a:xfrm>
          <a:prstGeom prst="rect">
            <a:avLst/>
          </a:prstGeom>
        </p:spPr>
      </p:pic>
      <p:pic>
        <p:nvPicPr>
          <p:cNvPr id="22" name="Picture 21" descr="A picture containing indoor, vegetable&#10;&#10;Description automatically generated">
            <a:extLst/>
          </p:cNvPr>
          <p:cNvPicPr>
            <a:picLocks noChangeAspect="1"/>
          </p:cNvPicPr>
          <p:nvPr/>
        </p:nvPicPr>
        <p:blipFill rotWithShape="1">
          <a:blip r:embed="rId6"/>
          <a:srcRect l="34337" r="37677"/>
          <a:stretch/>
        </p:blipFill>
        <p:spPr>
          <a:xfrm>
            <a:off x="7882352" y="5942477"/>
            <a:ext cx="2148833" cy="1711043"/>
          </a:xfrm>
          <a:prstGeom prst="rect">
            <a:avLst/>
          </a:prstGeom>
        </p:spPr>
      </p:pic>
      <p:pic>
        <p:nvPicPr>
          <p:cNvPr id="24" name="Digen_video_175531515752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71179" y="5984345"/>
            <a:ext cx="2845058" cy="16471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2793268">
            <a:off x="13501409" y="274576"/>
            <a:ext cx="4677750" cy="2865122"/>
          </a:xfrm>
          <a:custGeom>
            <a:avLst/>
            <a:gdLst/>
            <a:ahLst/>
            <a:cxnLst/>
            <a:rect l="l" t="t" r="r" b="b"/>
            <a:pathLst>
              <a:path w="4677750" h="2865122">
                <a:moveTo>
                  <a:pt x="0" y="0"/>
                </a:moveTo>
                <a:lnTo>
                  <a:pt x="4677750" y="0"/>
                </a:lnTo>
                <a:lnTo>
                  <a:pt x="4677750" y="2865122"/>
                </a:lnTo>
                <a:lnTo>
                  <a:pt x="0" y="2865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601445">
            <a:off x="362877" y="981847"/>
            <a:ext cx="4156841" cy="2885045"/>
          </a:xfrm>
          <a:custGeom>
            <a:avLst/>
            <a:gdLst/>
            <a:ahLst/>
            <a:cxnLst/>
            <a:rect l="l" t="t" r="r" b="b"/>
            <a:pathLst>
              <a:path w="5518638" h="3235302">
                <a:moveTo>
                  <a:pt x="0" y="0"/>
                </a:moveTo>
                <a:lnTo>
                  <a:pt x="5518638" y="0"/>
                </a:lnTo>
                <a:lnTo>
                  <a:pt x="5518638" y="3235301"/>
                </a:lnTo>
                <a:lnTo>
                  <a:pt x="0" y="32353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9143999" y="2232057"/>
            <a:ext cx="4606961" cy="2166894"/>
          </a:xfrm>
          <a:custGeom>
            <a:avLst/>
            <a:gdLst/>
            <a:ahLst/>
            <a:cxnLst/>
            <a:rect l="l" t="t" r="r" b="b"/>
            <a:pathLst>
              <a:path w="4991028" h="3275362">
                <a:moveTo>
                  <a:pt x="4991028" y="0"/>
                </a:moveTo>
                <a:lnTo>
                  <a:pt x="0" y="0"/>
                </a:lnTo>
                <a:lnTo>
                  <a:pt x="0" y="3275362"/>
                </a:lnTo>
                <a:lnTo>
                  <a:pt x="4991028" y="3275362"/>
                </a:lnTo>
                <a:lnTo>
                  <a:pt x="499102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>
            <a:off x="0" y="4181455"/>
            <a:ext cx="18288000" cy="5993151"/>
          </a:xfrm>
          <a:custGeom>
            <a:avLst/>
            <a:gdLst/>
            <a:ahLst/>
            <a:cxnLst/>
            <a:rect l="l" t="t" r="r" b="b"/>
            <a:pathLst>
              <a:path w="20416229" h="12224217">
                <a:moveTo>
                  <a:pt x="0" y="0"/>
                </a:moveTo>
                <a:lnTo>
                  <a:pt x="20416229" y="0"/>
                </a:lnTo>
                <a:lnTo>
                  <a:pt x="20416229" y="12224217"/>
                </a:lnTo>
                <a:lnTo>
                  <a:pt x="0" y="122242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" y="4181455"/>
            <a:ext cx="4153623" cy="5993151"/>
          </a:xfrm>
          <a:custGeom>
            <a:avLst/>
            <a:gdLst/>
            <a:ahLst/>
            <a:cxnLst/>
            <a:rect l="l" t="t" r="r" b="b"/>
            <a:pathLst>
              <a:path w="5598640" h="7164285">
                <a:moveTo>
                  <a:pt x="0" y="0"/>
                </a:moveTo>
                <a:lnTo>
                  <a:pt x="5598640" y="0"/>
                </a:lnTo>
                <a:lnTo>
                  <a:pt x="5598640" y="7164286"/>
                </a:lnTo>
                <a:lnTo>
                  <a:pt x="0" y="71642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5163800" y="5424047"/>
            <a:ext cx="3324926" cy="4844333"/>
          </a:xfrm>
          <a:custGeom>
            <a:avLst/>
            <a:gdLst/>
            <a:ahLst/>
            <a:cxnLst/>
            <a:rect l="l" t="t" r="r" b="b"/>
            <a:pathLst>
              <a:path w="2667403" h="4844333">
                <a:moveTo>
                  <a:pt x="0" y="0"/>
                </a:moveTo>
                <a:lnTo>
                  <a:pt x="2667403" y="0"/>
                </a:lnTo>
                <a:lnTo>
                  <a:pt x="2667403" y="4844333"/>
                </a:lnTo>
                <a:lnTo>
                  <a:pt x="0" y="48443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518321">
            <a:off x="3965966" y="8718893"/>
            <a:ext cx="1229423" cy="1231881"/>
          </a:xfrm>
          <a:custGeom>
            <a:avLst/>
            <a:gdLst/>
            <a:ahLst/>
            <a:cxnLst/>
            <a:rect l="l" t="t" r="r" b="b"/>
            <a:pathLst>
              <a:path w="1229423" h="1231881">
                <a:moveTo>
                  <a:pt x="0" y="0"/>
                </a:moveTo>
                <a:lnTo>
                  <a:pt x="1229423" y="0"/>
                </a:lnTo>
                <a:lnTo>
                  <a:pt x="1229423" y="1231882"/>
                </a:lnTo>
                <a:lnTo>
                  <a:pt x="0" y="12318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329618" y="-1637173"/>
            <a:ext cx="3611006" cy="3869230"/>
          </a:xfrm>
          <a:custGeom>
            <a:avLst/>
            <a:gdLst/>
            <a:ahLst/>
            <a:cxnLst/>
            <a:rect l="l" t="t" r="r" b="b"/>
            <a:pathLst>
              <a:path w="3611006" h="3869230">
                <a:moveTo>
                  <a:pt x="0" y="0"/>
                </a:moveTo>
                <a:lnTo>
                  <a:pt x="3611006" y="0"/>
                </a:lnTo>
                <a:lnTo>
                  <a:pt x="3611006" y="3869231"/>
                </a:lnTo>
                <a:lnTo>
                  <a:pt x="0" y="38692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2637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-1066800" y="1930832"/>
            <a:ext cx="15953577" cy="936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9"/>
              </a:lnSpc>
            </a:pPr>
            <a:r>
              <a:rPr lang="en-US" sz="16600" b="1" dirty="0">
                <a:solidFill>
                  <a:srgbClr val="097E40"/>
                </a:solidFill>
                <a:latin typeface="VNI-Avo" pitchFamily="2" charset="0"/>
                <a:ea typeface="Lilita One"/>
                <a:cs typeface="Arial" panose="020B0604020202020204" pitchFamily="34" charset="0"/>
                <a:sym typeface="Lilita One"/>
              </a:rPr>
              <a:t>KHÔÛI ÑOÄNG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60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3"/>
          <p:cNvSpPr txBox="1">
            <a:spLocks noChangeArrowheads="1"/>
          </p:cNvSpPr>
          <p:nvPr/>
        </p:nvSpPr>
        <p:spPr bwMode="auto">
          <a:xfrm>
            <a:off x="6324600" y="2095500"/>
            <a:ext cx="752475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eaLnBrk="1" hangingPunct="1"/>
            <a:r>
              <a:rPr lang="en-US" altLang="vi-VN" sz="11200" dirty="0" err="1">
                <a:solidFill>
                  <a:srgbClr val="FFFFFF"/>
                </a:solidFill>
                <a:latin typeface="VNI-Avo" pitchFamily="2" charset="0"/>
                <a:cs typeface="Arial-Rounded" pitchFamily="34" charset="0"/>
              </a:rPr>
              <a:t>Vieát</a:t>
            </a:r>
            <a:r>
              <a:rPr lang="en-US" altLang="vi-VN" sz="11200" dirty="0">
                <a:solidFill>
                  <a:srgbClr val="FFFFFF"/>
                </a:solidFill>
                <a:latin typeface="VNI-Avo" pitchFamily="2" charset="0"/>
                <a:cs typeface="Arial-Rounded" pitchFamily="34" charset="0"/>
              </a:rPr>
              <a:t> </a:t>
            </a:r>
            <a:r>
              <a:rPr lang="en-US" altLang="vi-VN" sz="11200" dirty="0" err="1">
                <a:solidFill>
                  <a:srgbClr val="FFFFFF"/>
                </a:solidFill>
                <a:latin typeface="VNI-Avo" pitchFamily="2" charset="0"/>
                <a:cs typeface="Arial-Rounded" pitchFamily="34" charset="0"/>
              </a:rPr>
              <a:t>baûng</a:t>
            </a:r>
            <a:endParaRPr lang="en-US" altLang="vi-VN" sz="11200" dirty="0">
              <a:solidFill>
                <a:srgbClr val="FFFFFF"/>
              </a:solidFill>
              <a:latin typeface="VNI-Avo" pitchFamily="2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2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9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-42863"/>
            <a:ext cx="17297400" cy="9729789"/>
          </a:xfrm>
          <a:prstGeom prst="rect">
            <a:avLst/>
          </a:prstGeom>
        </p:spPr>
      </p:pic>
      <p:sp>
        <p:nvSpPr>
          <p:cNvPr id="4" name="Rounded Rectangle 34">
            <a:extLst/>
          </p:cNvPr>
          <p:cNvSpPr/>
          <p:nvPr/>
        </p:nvSpPr>
        <p:spPr>
          <a:xfrm>
            <a:off x="807752" y="899212"/>
            <a:ext cx="3461223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Oval 4">
            <a:extLst/>
          </p:cNvPr>
          <p:cNvSpPr/>
          <p:nvPr/>
        </p:nvSpPr>
        <p:spPr>
          <a:xfrm>
            <a:off x="381000" y="938569"/>
            <a:ext cx="853506" cy="8556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  <a:endParaRPr lang="en-US" sz="4800" dirty="0">
              <a:solidFill>
                <a:schemeClr val="tx1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58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0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1333500"/>
            <a:ext cx="14859000" cy="83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3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2670307" y="2184424"/>
            <a:ext cx="4831145" cy="2959076"/>
          </a:xfrm>
          <a:custGeom>
            <a:avLst/>
            <a:gdLst/>
            <a:ahLst/>
            <a:cxnLst/>
            <a:rect l="l" t="t" r="r" b="b"/>
            <a:pathLst>
              <a:path w="4831145" h="2959076">
                <a:moveTo>
                  <a:pt x="4831145" y="0"/>
                </a:moveTo>
                <a:lnTo>
                  <a:pt x="0" y="0"/>
                </a:lnTo>
                <a:lnTo>
                  <a:pt x="0" y="2959076"/>
                </a:lnTo>
                <a:lnTo>
                  <a:pt x="4831145" y="2959076"/>
                </a:lnTo>
                <a:lnTo>
                  <a:pt x="483114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-3964458" y="-1814493"/>
            <a:ext cx="9326859" cy="7473146"/>
          </a:xfrm>
          <a:custGeom>
            <a:avLst/>
            <a:gdLst/>
            <a:ahLst/>
            <a:cxnLst/>
            <a:rect l="l" t="t" r="r" b="b"/>
            <a:pathLst>
              <a:path w="9326859" h="7473146">
                <a:moveTo>
                  <a:pt x="0" y="0"/>
                </a:moveTo>
                <a:lnTo>
                  <a:pt x="9326859" y="0"/>
                </a:lnTo>
                <a:lnTo>
                  <a:pt x="9326859" y="7473146"/>
                </a:lnTo>
                <a:lnTo>
                  <a:pt x="0" y="74731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858837" y="4881902"/>
            <a:ext cx="24570049" cy="7093293"/>
          </a:xfrm>
          <a:custGeom>
            <a:avLst/>
            <a:gdLst/>
            <a:ahLst/>
            <a:cxnLst/>
            <a:rect l="l" t="t" r="r" b="b"/>
            <a:pathLst>
              <a:path w="24570049" h="7093293">
                <a:moveTo>
                  <a:pt x="0" y="0"/>
                </a:moveTo>
                <a:lnTo>
                  <a:pt x="24570049" y="0"/>
                </a:lnTo>
                <a:lnTo>
                  <a:pt x="24570049" y="7093293"/>
                </a:lnTo>
                <a:lnTo>
                  <a:pt x="0" y="7093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6048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124328" y="-60569"/>
            <a:ext cx="4831145" cy="2959076"/>
          </a:xfrm>
          <a:custGeom>
            <a:avLst/>
            <a:gdLst/>
            <a:ahLst/>
            <a:cxnLst/>
            <a:rect l="l" t="t" r="r" b="b"/>
            <a:pathLst>
              <a:path w="4831145" h="2959076">
                <a:moveTo>
                  <a:pt x="0" y="0"/>
                </a:moveTo>
                <a:lnTo>
                  <a:pt x="4831145" y="0"/>
                </a:lnTo>
                <a:lnTo>
                  <a:pt x="4831145" y="2959076"/>
                </a:lnTo>
                <a:lnTo>
                  <a:pt x="0" y="2959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409896" y="-2698159"/>
            <a:ext cx="9593559" cy="9505793"/>
          </a:xfrm>
          <a:custGeom>
            <a:avLst/>
            <a:gdLst/>
            <a:ahLst/>
            <a:cxnLst/>
            <a:rect l="l" t="t" r="r" b="b"/>
            <a:pathLst>
              <a:path w="9593559" h="9505793">
                <a:moveTo>
                  <a:pt x="0" y="0"/>
                </a:moveTo>
                <a:lnTo>
                  <a:pt x="9593559" y="0"/>
                </a:lnTo>
                <a:lnTo>
                  <a:pt x="9593559" y="9505793"/>
                </a:lnTo>
                <a:lnTo>
                  <a:pt x="0" y="95057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366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593721" y="7185520"/>
            <a:ext cx="19475442" cy="11669036"/>
          </a:xfrm>
          <a:custGeom>
            <a:avLst/>
            <a:gdLst/>
            <a:ahLst/>
            <a:cxnLst/>
            <a:rect l="l" t="t" r="r" b="b"/>
            <a:pathLst>
              <a:path w="19475442" h="11669036">
                <a:moveTo>
                  <a:pt x="0" y="0"/>
                </a:moveTo>
                <a:lnTo>
                  <a:pt x="19475442" y="0"/>
                </a:lnTo>
                <a:lnTo>
                  <a:pt x="19475442" y="11669036"/>
                </a:lnTo>
                <a:lnTo>
                  <a:pt x="0" y="116690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741158" y="8024785"/>
            <a:ext cx="4501772" cy="2335294"/>
          </a:xfrm>
          <a:custGeom>
            <a:avLst/>
            <a:gdLst/>
            <a:ahLst/>
            <a:cxnLst/>
            <a:rect l="l" t="t" r="r" b="b"/>
            <a:pathLst>
              <a:path w="4501772" h="2335294">
                <a:moveTo>
                  <a:pt x="0" y="0"/>
                </a:moveTo>
                <a:lnTo>
                  <a:pt x="4501772" y="0"/>
                </a:lnTo>
                <a:lnTo>
                  <a:pt x="4501772" y="2335294"/>
                </a:lnTo>
                <a:lnTo>
                  <a:pt x="0" y="23352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331071" y="4582617"/>
            <a:ext cx="3852296" cy="5205805"/>
          </a:xfrm>
          <a:custGeom>
            <a:avLst/>
            <a:gdLst/>
            <a:ahLst/>
            <a:cxnLst/>
            <a:rect l="l" t="t" r="r" b="b"/>
            <a:pathLst>
              <a:path w="3852296" h="5205805">
                <a:moveTo>
                  <a:pt x="0" y="0"/>
                </a:moveTo>
                <a:lnTo>
                  <a:pt x="3852296" y="0"/>
                </a:lnTo>
                <a:lnTo>
                  <a:pt x="3852296" y="5205806"/>
                </a:lnTo>
                <a:lnTo>
                  <a:pt x="0" y="52058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426043" y="8939185"/>
            <a:ext cx="2993023" cy="1552630"/>
          </a:xfrm>
          <a:custGeom>
            <a:avLst/>
            <a:gdLst/>
            <a:ahLst/>
            <a:cxnLst/>
            <a:rect l="l" t="t" r="r" b="b"/>
            <a:pathLst>
              <a:path w="2993023" h="1552630">
                <a:moveTo>
                  <a:pt x="2993023" y="0"/>
                </a:moveTo>
                <a:lnTo>
                  <a:pt x="0" y="0"/>
                </a:lnTo>
                <a:lnTo>
                  <a:pt x="0" y="1552630"/>
                </a:lnTo>
                <a:lnTo>
                  <a:pt x="2993023" y="1552630"/>
                </a:lnTo>
                <a:lnTo>
                  <a:pt x="2993023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033844" y="-1814493"/>
            <a:ext cx="3611006" cy="3869230"/>
          </a:xfrm>
          <a:custGeom>
            <a:avLst/>
            <a:gdLst/>
            <a:ahLst/>
            <a:cxnLst/>
            <a:rect l="l" t="t" r="r" b="b"/>
            <a:pathLst>
              <a:path w="3611006" h="3869230">
                <a:moveTo>
                  <a:pt x="0" y="0"/>
                </a:moveTo>
                <a:lnTo>
                  <a:pt x="3611006" y="0"/>
                </a:lnTo>
                <a:lnTo>
                  <a:pt x="3611006" y="3869230"/>
                </a:lnTo>
                <a:lnTo>
                  <a:pt x="0" y="38692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2637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237936" y="6575700"/>
            <a:ext cx="4343920" cy="2041642"/>
          </a:xfrm>
          <a:custGeom>
            <a:avLst/>
            <a:gdLst/>
            <a:ahLst/>
            <a:cxnLst/>
            <a:rect l="l" t="t" r="r" b="b"/>
            <a:pathLst>
              <a:path w="4343920" h="2041642">
                <a:moveTo>
                  <a:pt x="0" y="0"/>
                </a:moveTo>
                <a:lnTo>
                  <a:pt x="4343920" y="0"/>
                </a:lnTo>
                <a:lnTo>
                  <a:pt x="4343920" y="2041642"/>
                </a:lnTo>
                <a:lnTo>
                  <a:pt x="0" y="20416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4083436" y="6874604"/>
            <a:ext cx="4017838" cy="3485475"/>
          </a:xfrm>
          <a:custGeom>
            <a:avLst/>
            <a:gdLst/>
            <a:ahLst/>
            <a:cxnLst/>
            <a:rect l="l" t="t" r="r" b="b"/>
            <a:pathLst>
              <a:path w="4017838" h="3485475">
                <a:moveTo>
                  <a:pt x="0" y="0"/>
                </a:moveTo>
                <a:lnTo>
                  <a:pt x="4017839" y="0"/>
                </a:lnTo>
                <a:lnTo>
                  <a:pt x="4017839" y="3485475"/>
                </a:lnTo>
                <a:lnTo>
                  <a:pt x="0" y="348547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43" name="TextBox 43"/>
          <p:cNvSpPr txBox="1"/>
          <p:nvPr/>
        </p:nvSpPr>
        <p:spPr>
          <a:xfrm>
            <a:off x="136521" y="5632054"/>
            <a:ext cx="18745200" cy="520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6600" dirty="0" err="1">
                <a:solidFill>
                  <a:srgbClr val="054523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Sniglet"/>
              </a:rPr>
              <a:t>Kính</a:t>
            </a:r>
            <a:r>
              <a:rPr lang="en-US" sz="6600" dirty="0">
                <a:solidFill>
                  <a:srgbClr val="054523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Sniglet"/>
              </a:rPr>
              <a:t> </a:t>
            </a:r>
            <a:r>
              <a:rPr lang="en-US" sz="6600" dirty="0" err="1">
                <a:solidFill>
                  <a:srgbClr val="054523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Sniglet"/>
              </a:rPr>
              <a:t>chúc</a:t>
            </a:r>
            <a:r>
              <a:rPr lang="en-US" sz="6600" dirty="0">
                <a:solidFill>
                  <a:srgbClr val="054523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Sniglet"/>
              </a:rPr>
              <a:t> </a:t>
            </a:r>
            <a:r>
              <a:rPr lang="en-US" sz="6600" dirty="0" err="1">
                <a:solidFill>
                  <a:srgbClr val="054523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Sniglet"/>
              </a:rPr>
              <a:t>quý</a:t>
            </a:r>
            <a:r>
              <a:rPr lang="en-US" sz="6600" dirty="0">
                <a:solidFill>
                  <a:srgbClr val="054523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Sniglet"/>
              </a:rPr>
              <a:t> </a:t>
            </a:r>
            <a:r>
              <a:rPr lang="en-US" sz="6600" dirty="0" err="1">
                <a:solidFill>
                  <a:srgbClr val="054523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Sniglet"/>
              </a:rPr>
              <a:t>thầy</a:t>
            </a:r>
            <a:r>
              <a:rPr lang="en-US" sz="6600" dirty="0">
                <a:solidFill>
                  <a:srgbClr val="054523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Sniglet"/>
              </a:rPr>
              <a:t> </a:t>
            </a:r>
            <a:r>
              <a:rPr lang="en-US" sz="6600" dirty="0" err="1">
                <a:solidFill>
                  <a:srgbClr val="054523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Sniglet"/>
              </a:rPr>
              <a:t>cô</a:t>
            </a:r>
            <a:r>
              <a:rPr lang="en-US" sz="6600" dirty="0">
                <a:solidFill>
                  <a:srgbClr val="054523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Sniglet"/>
              </a:rPr>
              <a:t> </a:t>
            </a:r>
            <a:r>
              <a:rPr lang="en-US" sz="6600" dirty="0" err="1">
                <a:solidFill>
                  <a:srgbClr val="054523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Sniglet"/>
              </a:rPr>
              <a:t>giáo</a:t>
            </a:r>
            <a:r>
              <a:rPr lang="en-US" sz="6600" dirty="0">
                <a:solidFill>
                  <a:srgbClr val="054523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Sniglet"/>
              </a:rPr>
              <a:t> </a:t>
            </a:r>
            <a:r>
              <a:rPr lang="en-US" sz="6600" dirty="0" err="1">
                <a:solidFill>
                  <a:srgbClr val="054523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Sniglet"/>
              </a:rPr>
              <a:t>mạnh</a:t>
            </a:r>
            <a:r>
              <a:rPr lang="en-US" sz="6600" dirty="0">
                <a:solidFill>
                  <a:srgbClr val="054523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Sniglet"/>
              </a:rPr>
              <a:t> </a:t>
            </a:r>
            <a:r>
              <a:rPr lang="en-US" sz="6600" dirty="0" err="1">
                <a:solidFill>
                  <a:srgbClr val="054523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Sniglet"/>
              </a:rPr>
              <a:t>khỏe</a:t>
            </a:r>
            <a:r>
              <a:rPr lang="en-US" sz="6600" dirty="0">
                <a:solidFill>
                  <a:srgbClr val="054523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Sniglet"/>
              </a:rPr>
              <a:t>!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4183376" y="3846502"/>
            <a:ext cx="9259028" cy="822469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bliqueTopLeft"/>
              <a:lightRig rig="threePt" dir="t"/>
            </a:scene3d>
          </a:bodyPr>
          <a:lstStyle/>
          <a:p>
            <a:pPr algn="ctr">
              <a:lnSpc>
                <a:spcPts val="5600"/>
              </a:lnSpc>
            </a:pPr>
            <a:r>
              <a:rPr lang="vi-VN" sz="8800" b="1" dirty="0">
                <a:solidFill>
                  <a:schemeClr val="accent1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Lilita One"/>
              </a:rPr>
              <a:t>Trân trọng cảm ơn!</a:t>
            </a:r>
          </a:p>
        </p:txBody>
      </p:sp>
      <p:sp>
        <p:nvSpPr>
          <p:cNvPr id="45" name="TextBox 43"/>
          <p:cNvSpPr txBox="1"/>
          <p:nvPr/>
        </p:nvSpPr>
        <p:spPr>
          <a:xfrm>
            <a:off x="53587" y="6634104"/>
            <a:ext cx="18745200" cy="501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6600" dirty="0" err="1">
                <a:solidFill>
                  <a:srgbClr val="054523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Sniglet"/>
              </a:rPr>
              <a:t>Chúc</a:t>
            </a:r>
            <a:r>
              <a:rPr lang="en-US" sz="6600" dirty="0">
                <a:solidFill>
                  <a:srgbClr val="054523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Sniglet"/>
              </a:rPr>
              <a:t> </a:t>
            </a:r>
            <a:r>
              <a:rPr lang="en-US" sz="6600" dirty="0" err="1">
                <a:solidFill>
                  <a:srgbClr val="054523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Sniglet"/>
              </a:rPr>
              <a:t>các</a:t>
            </a:r>
            <a:r>
              <a:rPr lang="en-US" sz="6600" dirty="0">
                <a:solidFill>
                  <a:srgbClr val="054523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Sniglet"/>
              </a:rPr>
              <a:t> </a:t>
            </a:r>
            <a:r>
              <a:rPr lang="en-US" sz="6600" dirty="0" err="1">
                <a:solidFill>
                  <a:srgbClr val="054523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Sniglet"/>
              </a:rPr>
              <a:t>em</a:t>
            </a:r>
            <a:r>
              <a:rPr lang="en-US" sz="6600" dirty="0">
                <a:solidFill>
                  <a:srgbClr val="054523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Sniglet"/>
              </a:rPr>
              <a:t> </a:t>
            </a:r>
            <a:r>
              <a:rPr lang="en-US" sz="6600" dirty="0" err="1">
                <a:solidFill>
                  <a:srgbClr val="054523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Sniglet"/>
              </a:rPr>
              <a:t>học</a:t>
            </a:r>
            <a:r>
              <a:rPr lang="en-US" sz="6600" dirty="0">
                <a:solidFill>
                  <a:srgbClr val="054523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Sniglet"/>
              </a:rPr>
              <a:t> </a:t>
            </a:r>
            <a:r>
              <a:rPr lang="en-US" sz="6600" dirty="0" err="1">
                <a:solidFill>
                  <a:srgbClr val="054523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Sniglet"/>
              </a:rPr>
              <a:t>giỏi</a:t>
            </a:r>
            <a:r>
              <a:rPr lang="en-US" sz="6600" dirty="0">
                <a:solidFill>
                  <a:srgbClr val="054523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Sniglet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0096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690292" y="2155316"/>
            <a:ext cx="4677750" cy="2865122"/>
          </a:xfrm>
          <a:custGeom>
            <a:avLst/>
            <a:gdLst/>
            <a:ahLst/>
            <a:cxnLst/>
            <a:rect l="l" t="t" r="r" b="b"/>
            <a:pathLst>
              <a:path w="4677750" h="2865122">
                <a:moveTo>
                  <a:pt x="0" y="0"/>
                </a:moveTo>
                <a:lnTo>
                  <a:pt x="4677750" y="0"/>
                </a:lnTo>
                <a:lnTo>
                  <a:pt x="4677750" y="2865122"/>
                </a:lnTo>
                <a:lnTo>
                  <a:pt x="0" y="2865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" y="6616894"/>
            <a:ext cx="18288000" cy="3692673"/>
          </a:xfrm>
          <a:custGeom>
            <a:avLst/>
            <a:gdLst/>
            <a:ahLst/>
            <a:cxnLst/>
            <a:rect l="l" t="t" r="r" b="b"/>
            <a:pathLst>
              <a:path w="24570049" h="7093293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048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87806" y="442799"/>
            <a:ext cx="5518638" cy="3235302"/>
          </a:xfrm>
          <a:custGeom>
            <a:avLst/>
            <a:gdLst/>
            <a:ahLst/>
            <a:cxnLst/>
            <a:rect l="l" t="t" r="r" b="b"/>
            <a:pathLst>
              <a:path w="5518638" h="3235302">
                <a:moveTo>
                  <a:pt x="0" y="0"/>
                </a:moveTo>
                <a:lnTo>
                  <a:pt x="5518638" y="0"/>
                </a:lnTo>
                <a:lnTo>
                  <a:pt x="5518638" y="3235301"/>
                </a:lnTo>
                <a:lnTo>
                  <a:pt x="0" y="32353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 flipH="1">
            <a:off x="7613276" y="2470764"/>
            <a:ext cx="4991028" cy="3275362"/>
          </a:xfrm>
          <a:custGeom>
            <a:avLst/>
            <a:gdLst/>
            <a:ahLst/>
            <a:cxnLst/>
            <a:rect l="l" t="t" r="r" b="b"/>
            <a:pathLst>
              <a:path w="4991028" h="3275362">
                <a:moveTo>
                  <a:pt x="4991028" y="0"/>
                </a:moveTo>
                <a:lnTo>
                  <a:pt x="0" y="0"/>
                </a:lnTo>
                <a:lnTo>
                  <a:pt x="0" y="3275362"/>
                </a:lnTo>
                <a:lnTo>
                  <a:pt x="4991028" y="3275362"/>
                </a:lnTo>
                <a:lnTo>
                  <a:pt x="499102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3599" y="6134101"/>
            <a:ext cx="3986609" cy="4152900"/>
          </a:xfrm>
          <a:custGeom>
            <a:avLst/>
            <a:gdLst/>
            <a:ahLst/>
            <a:cxnLst/>
            <a:rect l="l" t="t" r="r" b="b"/>
            <a:pathLst>
              <a:path w="5598640" h="7164285">
                <a:moveTo>
                  <a:pt x="0" y="0"/>
                </a:moveTo>
                <a:lnTo>
                  <a:pt x="5598640" y="0"/>
                </a:lnTo>
                <a:lnTo>
                  <a:pt x="5598640" y="7164286"/>
                </a:lnTo>
                <a:lnTo>
                  <a:pt x="0" y="71642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630399" y="5746126"/>
            <a:ext cx="3485663" cy="4540874"/>
          </a:xfrm>
          <a:custGeom>
            <a:avLst/>
            <a:gdLst/>
            <a:ahLst/>
            <a:cxnLst/>
            <a:rect l="l" t="t" r="r" b="b"/>
            <a:pathLst>
              <a:path w="2667403" h="4844333">
                <a:moveTo>
                  <a:pt x="0" y="0"/>
                </a:moveTo>
                <a:lnTo>
                  <a:pt x="2667403" y="0"/>
                </a:lnTo>
                <a:lnTo>
                  <a:pt x="2667403" y="4844333"/>
                </a:lnTo>
                <a:lnTo>
                  <a:pt x="0" y="48443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437051" y="9111950"/>
            <a:ext cx="2193348" cy="1136950"/>
          </a:xfrm>
          <a:custGeom>
            <a:avLst/>
            <a:gdLst/>
            <a:ahLst/>
            <a:cxnLst/>
            <a:rect l="l" t="t" r="r" b="b"/>
            <a:pathLst>
              <a:path w="3883133" h="2757024">
                <a:moveTo>
                  <a:pt x="3883133" y="0"/>
                </a:moveTo>
                <a:lnTo>
                  <a:pt x="0" y="0"/>
                </a:lnTo>
                <a:lnTo>
                  <a:pt x="0" y="2757024"/>
                </a:lnTo>
                <a:lnTo>
                  <a:pt x="3883133" y="2757024"/>
                </a:lnTo>
                <a:lnTo>
                  <a:pt x="388313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518321">
            <a:off x="4931566" y="8891815"/>
            <a:ext cx="1229423" cy="1231881"/>
          </a:xfrm>
          <a:custGeom>
            <a:avLst/>
            <a:gdLst/>
            <a:ahLst/>
            <a:cxnLst/>
            <a:rect l="l" t="t" r="r" b="b"/>
            <a:pathLst>
              <a:path w="1229423" h="1231881">
                <a:moveTo>
                  <a:pt x="0" y="0"/>
                </a:moveTo>
                <a:lnTo>
                  <a:pt x="1229423" y="0"/>
                </a:lnTo>
                <a:lnTo>
                  <a:pt x="1229423" y="1231882"/>
                </a:lnTo>
                <a:lnTo>
                  <a:pt x="0" y="12318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546694" y="-1639862"/>
            <a:ext cx="3611006" cy="3869230"/>
          </a:xfrm>
          <a:custGeom>
            <a:avLst/>
            <a:gdLst/>
            <a:ahLst/>
            <a:cxnLst/>
            <a:rect l="l" t="t" r="r" b="b"/>
            <a:pathLst>
              <a:path w="3611006" h="3869230">
                <a:moveTo>
                  <a:pt x="0" y="0"/>
                </a:moveTo>
                <a:lnTo>
                  <a:pt x="3611006" y="0"/>
                </a:lnTo>
                <a:lnTo>
                  <a:pt x="3611006" y="3869231"/>
                </a:lnTo>
                <a:lnTo>
                  <a:pt x="0" y="3869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2637"/>
            </a:stretch>
          </a:blipFill>
        </p:spPr>
      </p:sp>
      <p:sp>
        <p:nvSpPr>
          <p:cNvPr id="17" name="TextBox 16"/>
          <p:cNvSpPr txBox="1"/>
          <p:nvPr/>
        </p:nvSpPr>
        <p:spPr>
          <a:xfrm>
            <a:off x="1616826" y="1658161"/>
            <a:ext cx="15953577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39"/>
              </a:lnSpc>
            </a:pPr>
            <a:r>
              <a:rPr lang="en-US" sz="6000" b="1" dirty="0">
                <a:solidFill>
                  <a:srgbClr val="00B050"/>
                </a:solidFill>
                <a:latin typeface="VNI-Avo" pitchFamily="2" charset="0"/>
                <a:ea typeface="Lilita One"/>
                <a:cs typeface="Arial" panose="020B0604020202020204" pitchFamily="34" charset="0"/>
                <a:sym typeface="Lilita One"/>
              </a:rPr>
              <a:t>TROØ CHÔI: 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  <a:ea typeface="Lilita One"/>
                <a:cs typeface="Arial" panose="020B0604020202020204" pitchFamily="34" charset="0"/>
                <a:sym typeface="Lilita One"/>
              </a:rPr>
              <a:t>BÖÙC TRANH BÍ AÅN</a:t>
            </a:r>
          </a:p>
        </p:txBody>
      </p:sp>
    </p:spTree>
    <p:extLst>
      <p:ext uri="{BB962C8B-B14F-4D97-AF65-F5344CB8AC3E}">
        <p14:creationId xmlns:p14="http://schemas.microsoft.com/office/powerpoint/2010/main" val="67347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540"/>
            <a:ext cx="18279934" cy="10291540"/>
          </a:xfrm>
          <a:prstGeom prst="rect">
            <a:avLst/>
          </a:prstGeom>
        </p:spPr>
      </p:pic>
      <p:pic>
        <p:nvPicPr>
          <p:cNvPr id="3" name="Thiết kế chưa có tên (1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2083" r="15834"/>
          <a:stretch/>
        </p:blipFill>
        <p:spPr>
          <a:xfrm>
            <a:off x="13639800" y="1"/>
            <a:ext cx="4668982" cy="42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9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7"/>
          <p:cNvGrpSpPr/>
          <p:nvPr/>
        </p:nvGrpSpPr>
        <p:grpSpPr>
          <a:xfrm>
            <a:off x="6324600" y="2933700"/>
            <a:ext cx="7543800" cy="3962400"/>
            <a:chOff x="0" y="0"/>
            <a:chExt cx="1467047" cy="677549"/>
          </a:xfrm>
        </p:grpSpPr>
        <p:sp>
          <p:nvSpPr>
            <p:cNvPr id="7" name="Freeform 8"/>
            <p:cNvSpPr/>
            <p:nvPr/>
          </p:nvSpPr>
          <p:spPr>
            <a:xfrm>
              <a:off x="0" y="0"/>
              <a:ext cx="1467047" cy="677549"/>
            </a:xfrm>
            <a:custGeom>
              <a:avLst/>
              <a:gdLst/>
              <a:ahLst/>
              <a:cxnLst/>
              <a:rect l="l" t="t" r="r" b="b"/>
              <a:pathLst>
                <a:path w="1467047" h="677549">
                  <a:moveTo>
                    <a:pt x="70884" y="0"/>
                  </a:moveTo>
                  <a:lnTo>
                    <a:pt x="1396163" y="0"/>
                  </a:lnTo>
                  <a:cubicBezTo>
                    <a:pt x="1414962" y="0"/>
                    <a:pt x="1432992" y="7468"/>
                    <a:pt x="1446285" y="20761"/>
                  </a:cubicBezTo>
                  <a:cubicBezTo>
                    <a:pt x="1459578" y="34055"/>
                    <a:pt x="1467047" y="52084"/>
                    <a:pt x="1467047" y="70884"/>
                  </a:cubicBezTo>
                  <a:lnTo>
                    <a:pt x="1467047" y="606665"/>
                  </a:lnTo>
                  <a:cubicBezTo>
                    <a:pt x="1467047" y="625465"/>
                    <a:pt x="1459578" y="643494"/>
                    <a:pt x="1446285" y="656788"/>
                  </a:cubicBezTo>
                  <a:cubicBezTo>
                    <a:pt x="1432992" y="670081"/>
                    <a:pt x="1414962" y="677549"/>
                    <a:pt x="1396163" y="677549"/>
                  </a:cubicBezTo>
                  <a:lnTo>
                    <a:pt x="70884" y="677549"/>
                  </a:lnTo>
                  <a:cubicBezTo>
                    <a:pt x="52084" y="677549"/>
                    <a:pt x="34055" y="670081"/>
                    <a:pt x="20761" y="656788"/>
                  </a:cubicBezTo>
                  <a:cubicBezTo>
                    <a:pt x="7468" y="643494"/>
                    <a:pt x="0" y="625465"/>
                    <a:pt x="0" y="606665"/>
                  </a:cubicBezTo>
                  <a:lnTo>
                    <a:pt x="0" y="70884"/>
                  </a:lnTo>
                  <a:cubicBezTo>
                    <a:pt x="0" y="52084"/>
                    <a:pt x="7468" y="34055"/>
                    <a:pt x="20761" y="20761"/>
                  </a:cubicBezTo>
                  <a:cubicBezTo>
                    <a:pt x="34055" y="7468"/>
                    <a:pt x="52084" y="0"/>
                    <a:pt x="70884" y="0"/>
                  </a:cubicBezTo>
                  <a:close/>
                </a:path>
              </a:pathLst>
            </a:custGeom>
            <a:solidFill>
              <a:srgbClr val="85D27D">
                <a:alpha val="69804"/>
              </a:srgbClr>
            </a:solidFill>
            <a:ln w="38100" cap="rnd">
              <a:solidFill>
                <a:srgbClr val="FFFFFF">
                  <a:alpha val="69804"/>
                </a:srgbClr>
              </a:solidFill>
              <a:prstDash val="lgDash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TextBox 9"/>
            <p:cNvSpPr txBox="1"/>
            <p:nvPr/>
          </p:nvSpPr>
          <p:spPr>
            <a:xfrm>
              <a:off x="0" y="28575"/>
              <a:ext cx="1467047" cy="648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00"/>
                </a:lnSpc>
              </a:pPr>
              <a:endParaRPr dirty="0"/>
            </a:p>
          </p:txBody>
        </p:sp>
      </p:grpSp>
      <p:sp>
        <p:nvSpPr>
          <p:cNvPr id="3" name="Freeform 12"/>
          <p:cNvSpPr/>
          <p:nvPr/>
        </p:nvSpPr>
        <p:spPr>
          <a:xfrm>
            <a:off x="1" y="7353300"/>
            <a:ext cx="3657599" cy="2933700"/>
          </a:xfrm>
          <a:custGeom>
            <a:avLst/>
            <a:gdLst/>
            <a:ahLst/>
            <a:cxnLst/>
            <a:rect l="l" t="t" r="r" b="b"/>
            <a:pathLst>
              <a:path w="6037387" h="6671146">
                <a:moveTo>
                  <a:pt x="0" y="0"/>
                </a:moveTo>
                <a:lnTo>
                  <a:pt x="6037387" y="0"/>
                </a:lnTo>
                <a:lnTo>
                  <a:pt x="6037387" y="6671146"/>
                </a:lnTo>
                <a:lnTo>
                  <a:pt x="0" y="66711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17"/>
          <p:cNvSpPr txBox="1"/>
          <p:nvPr/>
        </p:nvSpPr>
        <p:spPr>
          <a:xfrm>
            <a:off x="1524000" y="99486"/>
            <a:ext cx="6264924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  <a:highlight>
                  <a:srgbClr val="FFFF00"/>
                </a:highlight>
                <a:latin typeface="VNI-Avo" pitchFamily="2" charset="0"/>
                <a:ea typeface="Sniglet"/>
                <a:cs typeface="Arial" panose="020B0604020202020204" pitchFamily="34" charset="0"/>
                <a:sym typeface="Sniglet"/>
              </a:rPr>
              <a:t>1. </a:t>
            </a:r>
            <a:r>
              <a:rPr lang="en-US" sz="5400" dirty="0" err="1">
                <a:solidFill>
                  <a:srgbClr val="000000"/>
                </a:solidFill>
                <a:highlight>
                  <a:srgbClr val="FFFF00"/>
                </a:highlight>
                <a:latin typeface="VNI-Avo" pitchFamily="2" charset="0"/>
                <a:ea typeface="Sniglet"/>
                <a:cs typeface="Arial" panose="020B0604020202020204" pitchFamily="34" charset="0"/>
                <a:sym typeface="Sniglet"/>
              </a:rPr>
              <a:t>Ñoïc</a:t>
            </a:r>
            <a:r>
              <a:rPr lang="en-US" sz="5400" dirty="0">
                <a:solidFill>
                  <a:srgbClr val="000000"/>
                </a:solidFill>
                <a:highlight>
                  <a:srgbClr val="FFFF00"/>
                </a:highlight>
                <a:latin typeface="VNI-Avo" pitchFamily="2" charset="0"/>
                <a:ea typeface="Sniglet"/>
                <a:cs typeface="Arial" panose="020B0604020202020204" pitchFamily="34" charset="0"/>
                <a:sym typeface="Sniglet"/>
              </a:rPr>
              <a:t>:</a:t>
            </a:r>
          </a:p>
        </p:txBody>
      </p:sp>
      <p:sp>
        <p:nvSpPr>
          <p:cNvPr id="12" name="TextBox 17"/>
          <p:cNvSpPr txBox="1"/>
          <p:nvPr/>
        </p:nvSpPr>
        <p:spPr>
          <a:xfrm>
            <a:off x="6964038" y="4130358"/>
            <a:ext cx="6264924" cy="17809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20000" dirty="0">
                <a:solidFill>
                  <a:srgbClr val="000000"/>
                </a:solidFill>
                <a:latin typeface="VNI-Avo" pitchFamily="2" charset="0"/>
                <a:ea typeface="Sniglet"/>
                <a:cs typeface="Arial" panose="020B0604020202020204" pitchFamily="34" charset="0"/>
                <a:sym typeface="Sniglet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70871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/>
          <p:nvPr/>
        </p:nvGrpSpPr>
        <p:grpSpPr>
          <a:xfrm>
            <a:off x="5761362" y="2476500"/>
            <a:ext cx="7391400" cy="3886200"/>
            <a:chOff x="0" y="0"/>
            <a:chExt cx="1467047" cy="677549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6" name="Freeform 8"/>
            <p:cNvSpPr/>
            <p:nvPr/>
          </p:nvSpPr>
          <p:spPr>
            <a:xfrm>
              <a:off x="0" y="0"/>
              <a:ext cx="1467047" cy="677549"/>
            </a:xfrm>
            <a:custGeom>
              <a:avLst/>
              <a:gdLst/>
              <a:ahLst/>
              <a:cxnLst/>
              <a:rect l="l" t="t" r="r" b="b"/>
              <a:pathLst>
                <a:path w="1467047" h="677549">
                  <a:moveTo>
                    <a:pt x="70884" y="0"/>
                  </a:moveTo>
                  <a:lnTo>
                    <a:pt x="1396163" y="0"/>
                  </a:lnTo>
                  <a:cubicBezTo>
                    <a:pt x="1414962" y="0"/>
                    <a:pt x="1432992" y="7468"/>
                    <a:pt x="1446285" y="20761"/>
                  </a:cubicBezTo>
                  <a:cubicBezTo>
                    <a:pt x="1459578" y="34055"/>
                    <a:pt x="1467047" y="52084"/>
                    <a:pt x="1467047" y="70884"/>
                  </a:cubicBezTo>
                  <a:lnTo>
                    <a:pt x="1467047" y="606665"/>
                  </a:lnTo>
                  <a:cubicBezTo>
                    <a:pt x="1467047" y="625465"/>
                    <a:pt x="1459578" y="643494"/>
                    <a:pt x="1446285" y="656788"/>
                  </a:cubicBezTo>
                  <a:cubicBezTo>
                    <a:pt x="1432992" y="670081"/>
                    <a:pt x="1414962" y="677549"/>
                    <a:pt x="1396163" y="677549"/>
                  </a:cubicBezTo>
                  <a:lnTo>
                    <a:pt x="70884" y="677549"/>
                  </a:lnTo>
                  <a:cubicBezTo>
                    <a:pt x="52084" y="677549"/>
                    <a:pt x="34055" y="670081"/>
                    <a:pt x="20761" y="656788"/>
                  </a:cubicBezTo>
                  <a:cubicBezTo>
                    <a:pt x="7468" y="643494"/>
                    <a:pt x="0" y="625465"/>
                    <a:pt x="0" y="606665"/>
                  </a:cubicBezTo>
                  <a:lnTo>
                    <a:pt x="0" y="70884"/>
                  </a:lnTo>
                  <a:cubicBezTo>
                    <a:pt x="0" y="52084"/>
                    <a:pt x="7468" y="34055"/>
                    <a:pt x="20761" y="20761"/>
                  </a:cubicBezTo>
                  <a:cubicBezTo>
                    <a:pt x="34055" y="7468"/>
                    <a:pt x="52084" y="0"/>
                    <a:pt x="70884" y="0"/>
                  </a:cubicBezTo>
                  <a:close/>
                </a:path>
              </a:pathLst>
            </a:custGeom>
            <a:grpFill/>
            <a:ln w="38100" cap="rnd">
              <a:solidFill>
                <a:schemeClr val="accent2">
                  <a:lumMod val="40000"/>
                  <a:lumOff val="60000"/>
                </a:schemeClr>
              </a:solidFill>
              <a:prstDash val="lgDash"/>
              <a:round/>
            </a:ln>
          </p:spPr>
        </p:sp>
        <p:sp>
          <p:nvSpPr>
            <p:cNvPr id="8" name="TextBox 9"/>
            <p:cNvSpPr txBox="1"/>
            <p:nvPr/>
          </p:nvSpPr>
          <p:spPr>
            <a:xfrm>
              <a:off x="0" y="28575"/>
              <a:ext cx="1467047" cy="648974"/>
            </a:xfrm>
            <a:prstGeom prst="rect">
              <a:avLst/>
            </a:prstGeom>
            <a:grp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00"/>
                </a:lnSpc>
              </a:pPr>
              <a:endParaRPr/>
            </a:p>
          </p:txBody>
        </p:sp>
      </p:grpSp>
      <p:sp>
        <p:nvSpPr>
          <p:cNvPr id="9" name="TextBox 17"/>
          <p:cNvSpPr txBox="1"/>
          <p:nvPr/>
        </p:nvSpPr>
        <p:spPr>
          <a:xfrm>
            <a:off x="6324600" y="3565233"/>
            <a:ext cx="6264924" cy="17809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20000" dirty="0" err="1">
                <a:solidFill>
                  <a:srgbClr val="000000"/>
                </a:solidFill>
                <a:latin typeface="VNI-Avo" pitchFamily="2" charset="0"/>
                <a:ea typeface="Arial-Rounded" panose="020B0500000000000000" charset="0"/>
                <a:cs typeface="Arial-Rounded" panose="020B0500000000000000" charset="0"/>
                <a:sym typeface="Sniglet"/>
              </a:rPr>
              <a:t>ba</a:t>
            </a:r>
            <a:endParaRPr lang="en-US" sz="20000" dirty="0">
              <a:solidFill>
                <a:srgbClr val="000000"/>
              </a:solidFill>
              <a:latin typeface="VNI-Avo" pitchFamily="2" charset="0"/>
              <a:ea typeface="Arial-Rounded" panose="020B0500000000000000" charset="0"/>
              <a:cs typeface="Arial-Rounded" panose="020B0500000000000000" charset="0"/>
              <a:sym typeface="Sniglet"/>
            </a:endParaRPr>
          </a:p>
        </p:txBody>
      </p:sp>
      <p:sp>
        <p:nvSpPr>
          <p:cNvPr id="10" name="Freeform 12"/>
          <p:cNvSpPr/>
          <p:nvPr/>
        </p:nvSpPr>
        <p:spPr>
          <a:xfrm>
            <a:off x="0" y="7200900"/>
            <a:ext cx="3505200" cy="3086100"/>
          </a:xfrm>
          <a:custGeom>
            <a:avLst/>
            <a:gdLst/>
            <a:ahLst/>
            <a:cxnLst/>
            <a:rect l="l" t="t" r="r" b="b"/>
            <a:pathLst>
              <a:path w="5665595" h="6260326">
                <a:moveTo>
                  <a:pt x="0" y="0"/>
                </a:moveTo>
                <a:lnTo>
                  <a:pt x="5665596" y="0"/>
                </a:lnTo>
                <a:lnTo>
                  <a:pt x="5665596" y="6260326"/>
                </a:lnTo>
                <a:lnTo>
                  <a:pt x="0" y="62603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7"/>
          <p:cNvSpPr txBox="1"/>
          <p:nvPr/>
        </p:nvSpPr>
        <p:spPr>
          <a:xfrm>
            <a:off x="1524000" y="99486"/>
            <a:ext cx="6264924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highlight>
                  <a:srgbClr val="FFFF00"/>
                </a:highlight>
                <a:latin typeface="VNI-Avo" pitchFamily="2" charset="0"/>
                <a:ea typeface="Sniglet"/>
                <a:cs typeface="Arial" panose="020B0604020202020204" pitchFamily="34" charset="0"/>
                <a:sym typeface="Sniglet"/>
              </a:rPr>
              <a:t>2. </a:t>
            </a:r>
            <a:r>
              <a:rPr lang="en-US" sz="4800" dirty="0" err="1">
                <a:solidFill>
                  <a:srgbClr val="000000"/>
                </a:solidFill>
                <a:highlight>
                  <a:srgbClr val="FFFF00"/>
                </a:highlight>
                <a:latin typeface="VNI-Avo" pitchFamily="2" charset="0"/>
                <a:ea typeface="Sniglet"/>
                <a:cs typeface="Arial" panose="020B0604020202020204" pitchFamily="34" charset="0"/>
                <a:sym typeface="Sniglet"/>
              </a:rPr>
              <a:t>Ñoïc</a:t>
            </a:r>
            <a:r>
              <a:rPr lang="en-US" sz="4800" dirty="0">
                <a:solidFill>
                  <a:srgbClr val="000000"/>
                </a:solidFill>
                <a:highlight>
                  <a:srgbClr val="FFFF00"/>
                </a:highlight>
                <a:latin typeface="VNI-Avo" pitchFamily="2" charset="0"/>
                <a:ea typeface="Sniglet"/>
                <a:cs typeface="Arial" panose="020B0604020202020204" pitchFamily="34" charset="0"/>
                <a:sym typeface="Sniglet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8065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/>
          <p:nvPr/>
        </p:nvGrpSpPr>
        <p:grpSpPr>
          <a:xfrm>
            <a:off x="6172200" y="2552700"/>
            <a:ext cx="6934200" cy="3733800"/>
            <a:chOff x="0" y="0"/>
            <a:chExt cx="1467047" cy="677549"/>
          </a:xfrm>
          <a:solidFill>
            <a:srgbClr val="FFFF99">
              <a:alpha val="96863"/>
            </a:srgbClr>
          </a:solidFill>
        </p:grpSpPr>
        <p:sp>
          <p:nvSpPr>
            <p:cNvPr id="6" name="Freeform 8"/>
            <p:cNvSpPr/>
            <p:nvPr/>
          </p:nvSpPr>
          <p:spPr>
            <a:xfrm>
              <a:off x="0" y="0"/>
              <a:ext cx="1467047" cy="677549"/>
            </a:xfrm>
            <a:custGeom>
              <a:avLst/>
              <a:gdLst/>
              <a:ahLst/>
              <a:cxnLst/>
              <a:rect l="l" t="t" r="r" b="b"/>
              <a:pathLst>
                <a:path w="1467047" h="677549">
                  <a:moveTo>
                    <a:pt x="70884" y="0"/>
                  </a:moveTo>
                  <a:lnTo>
                    <a:pt x="1396163" y="0"/>
                  </a:lnTo>
                  <a:cubicBezTo>
                    <a:pt x="1414962" y="0"/>
                    <a:pt x="1432992" y="7468"/>
                    <a:pt x="1446285" y="20761"/>
                  </a:cubicBezTo>
                  <a:cubicBezTo>
                    <a:pt x="1459578" y="34055"/>
                    <a:pt x="1467047" y="52084"/>
                    <a:pt x="1467047" y="70884"/>
                  </a:cubicBezTo>
                  <a:lnTo>
                    <a:pt x="1467047" y="606665"/>
                  </a:lnTo>
                  <a:cubicBezTo>
                    <a:pt x="1467047" y="625465"/>
                    <a:pt x="1459578" y="643494"/>
                    <a:pt x="1446285" y="656788"/>
                  </a:cubicBezTo>
                  <a:cubicBezTo>
                    <a:pt x="1432992" y="670081"/>
                    <a:pt x="1414962" y="677549"/>
                    <a:pt x="1396163" y="677549"/>
                  </a:cubicBezTo>
                  <a:lnTo>
                    <a:pt x="70884" y="677549"/>
                  </a:lnTo>
                  <a:cubicBezTo>
                    <a:pt x="52084" y="677549"/>
                    <a:pt x="34055" y="670081"/>
                    <a:pt x="20761" y="656788"/>
                  </a:cubicBezTo>
                  <a:cubicBezTo>
                    <a:pt x="7468" y="643494"/>
                    <a:pt x="0" y="625465"/>
                    <a:pt x="0" y="606665"/>
                  </a:cubicBezTo>
                  <a:lnTo>
                    <a:pt x="0" y="70884"/>
                  </a:lnTo>
                  <a:cubicBezTo>
                    <a:pt x="0" y="52084"/>
                    <a:pt x="7468" y="34055"/>
                    <a:pt x="20761" y="20761"/>
                  </a:cubicBezTo>
                  <a:cubicBezTo>
                    <a:pt x="34055" y="7468"/>
                    <a:pt x="52084" y="0"/>
                    <a:pt x="70884" y="0"/>
                  </a:cubicBezTo>
                  <a:close/>
                </a:path>
              </a:pathLst>
            </a:custGeom>
            <a:grpFill/>
            <a:ln w="38100" cap="rnd">
              <a:solidFill>
                <a:srgbClr val="FFFF99"/>
              </a:solidFill>
              <a:prstDash val="lgDash"/>
              <a:round/>
            </a:ln>
          </p:spPr>
        </p:sp>
        <p:sp>
          <p:nvSpPr>
            <p:cNvPr id="7" name="TextBox 9"/>
            <p:cNvSpPr txBox="1"/>
            <p:nvPr/>
          </p:nvSpPr>
          <p:spPr>
            <a:xfrm>
              <a:off x="0" y="28575"/>
              <a:ext cx="1467047" cy="648974"/>
            </a:xfrm>
            <a:prstGeom prst="rect">
              <a:avLst/>
            </a:prstGeom>
            <a:grpFill/>
            <a:ln>
              <a:solidFill>
                <a:srgbClr val="FFFF99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00"/>
                </a:lnSpc>
              </a:pPr>
              <a:endParaRPr/>
            </a:p>
          </p:txBody>
        </p:sp>
      </p:grpSp>
      <p:sp>
        <p:nvSpPr>
          <p:cNvPr id="11" name="TextBox 17"/>
          <p:cNvSpPr txBox="1"/>
          <p:nvPr/>
        </p:nvSpPr>
        <p:spPr>
          <a:xfrm>
            <a:off x="6506838" y="3562020"/>
            <a:ext cx="6264924" cy="17809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20000" dirty="0" err="1">
                <a:solidFill>
                  <a:srgbClr val="000000"/>
                </a:solidFill>
                <a:latin typeface="VNI-Avo" pitchFamily="2" charset="0"/>
                <a:ea typeface="Arial-Rounded" panose="020B0500000000000000" charset="0"/>
                <a:cs typeface="Arial-Rounded" panose="020B0500000000000000" charset="0"/>
                <a:sym typeface="Sniglet"/>
              </a:rPr>
              <a:t>baø</a:t>
            </a:r>
            <a:endParaRPr lang="en-US" sz="20000" dirty="0">
              <a:solidFill>
                <a:srgbClr val="000000"/>
              </a:solidFill>
              <a:latin typeface="VNI-Avo" pitchFamily="2" charset="0"/>
              <a:ea typeface="Arial-Rounded" panose="020B0500000000000000" charset="0"/>
              <a:cs typeface="Arial-Rounded" panose="020B0500000000000000" charset="0"/>
              <a:sym typeface="Sniglet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2400" y="7229378"/>
            <a:ext cx="2743200" cy="3074940"/>
          </a:xfrm>
          <a:custGeom>
            <a:avLst/>
            <a:gdLst/>
            <a:ahLst/>
            <a:cxnLst/>
            <a:rect l="l" t="t" r="r" b="b"/>
            <a:pathLst>
              <a:path w="4948791" h="7291036">
                <a:moveTo>
                  <a:pt x="0" y="0"/>
                </a:moveTo>
                <a:lnTo>
                  <a:pt x="4948791" y="0"/>
                </a:lnTo>
                <a:lnTo>
                  <a:pt x="4948791" y="7291036"/>
                </a:lnTo>
                <a:lnTo>
                  <a:pt x="0" y="72910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TextBox 17"/>
          <p:cNvSpPr txBox="1"/>
          <p:nvPr/>
        </p:nvSpPr>
        <p:spPr>
          <a:xfrm>
            <a:off x="1524000" y="99486"/>
            <a:ext cx="6264924" cy="1428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highlight>
                  <a:srgbClr val="FFFF00"/>
                </a:highlight>
                <a:latin typeface="VNI-Avo" pitchFamily="2" charset="0"/>
                <a:ea typeface="Sniglet"/>
                <a:cs typeface="Arial" panose="020B0604020202020204" pitchFamily="34" charset="0"/>
                <a:sym typeface="Sniglet"/>
              </a:rPr>
              <a:t>3. </a:t>
            </a:r>
            <a:r>
              <a:rPr lang="en-US" sz="4800" dirty="0" err="1">
                <a:solidFill>
                  <a:srgbClr val="000000"/>
                </a:solidFill>
                <a:highlight>
                  <a:srgbClr val="FFFF00"/>
                </a:highlight>
                <a:latin typeface="VNI-Avo" pitchFamily="2" charset="0"/>
                <a:ea typeface="Sniglet"/>
                <a:cs typeface="Arial" panose="020B0604020202020204" pitchFamily="34" charset="0"/>
                <a:sym typeface="Sniglet"/>
              </a:rPr>
              <a:t>Ñoïc</a:t>
            </a:r>
            <a:r>
              <a:rPr lang="en-US" sz="4800" dirty="0">
                <a:solidFill>
                  <a:srgbClr val="000000"/>
                </a:solidFill>
                <a:highlight>
                  <a:srgbClr val="FFFF00"/>
                </a:highlight>
                <a:latin typeface="VNI-Avo" pitchFamily="2" charset="0"/>
                <a:ea typeface="Sniglet"/>
                <a:cs typeface="Arial" panose="020B0604020202020204" pitchFamily="34" charset="0"/>
                <a:sym typeface="Sniglet"/>
              </a:rPr>
              <a:t>:</a:t>
            </a:r>
          </a:p>
        </p:txBody>
      </p:sp>
      <p:sp>
        <p:nvSpPr>
          <p:cNvPr id="9" name="Freeform 12"/>
          <p:cNvSpPr/>
          <p:nvPr/>
        </p:nvSpPr>
        <p:spPr>
          <a:xfrm>
            <a:off x="15374790" y="7974150"/>
            <a:ext cx="2899355" cy="2330168"/>
          </a:xfrm>
          <a:custGeom>
            <a:avLst/>
            <a:gdLst/>
            <a:ahLst/>
            <a:cxnLst/>
            <a:rect l="l" t="t" r="r" b="b"/>
            <a:pathLst>
              <a:path w="5725226" h="6326217">
                <a:moveTo>
                  <a:pt x="0" y="0"/>
                </a:moveTo>
                <a:lnTo>
                  <a:pt x="5725226" y="0"/>
                </a:lnTo>
                <a:lnTo>
                  <a:pt x="5725226" y="6326217"/>
                </a:lnTo>
                <a:lnTo>
                  <a:pt x="0" y="63262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7385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igen_video_175531264423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86200" y="1938992"/>
            <a:ext cx="11201400" cy="7467600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6" descr="Green jigsaw puzzle piece - Free vector clipart images on creazilla.com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  <a14:imgEffect>
                      <a14:saturation sat="33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9679456" y="3160246"/>
            <a:ext cx="3348690" cy="777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Green jigsaw puzzle piece - Free vector clipart images on creazilla.com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3865418" y="4268015"/>
            <a:ext cx="5576459" cy="443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304581" y="6033790"/>
            <a:ext cx="22098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69456" y="6399993"/>
            <a:ext cx="22098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2456" y="121068"/>
            <a:ext cx="110767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  <a:latin typeface="VNI-Avo" pitchFamily="2" charset="0"/>
                <a:cs typeface="Arial" panose="020B0604020202020204" pitchFamily="34" charset="0"/>
              </a:rPr>
              <a:t>TROØ CHÔI: 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BÖÙC TRANH BÍ AÅN</a:t>
            </a:r>
          </a:p>
        </p:txBody>
      </p:sp>
    </p:spTree>
    <p:extLst>
      <p:ext uri="{BB962C8B-B14F-4D97-AF65-F5344CB8AC3E}">
        <p14:creationId xmlns:p14="http://schemas.microsoft.com/office/powerpoint/2010/main" val="56076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repeatCount="indefinite" fill="remove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hought Bubble: Cloud 9"/>
          <p:cNvSpPr/>
          <p:nvPr/>
        </p:nvSpPr>
        <p:spPr>
          <a:xfrm flipV="1">
            <a:off x="1066800" y="2933700"/>
            <a:ext cx="15849600" cy="6629400"/>
          </a:xfrm>
          <a:prstGeom prst="cloudCallout">
            <a:avLst>
              <a:gd name="adj1" fmla="val -30651"/>
              <a:gd name="adj2" fmla="val 715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7"/>
          <p:cNvSpPr txBox="1"/>
          <p:nvPr/>
        </p:nvSpPr>
        <p:spPr>
          <a:xfrm>
            <a:off x="2438400" y="5349782"/>
            <a:ext cx="14780801" cy="18130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20000" dirty="0">
                <a:solidFill>
                  <a:srgbClr val="000000"/>
                </a:solidFill>
                <a:latin typeface="VNI-Avo" pitchFamily="2" charset="0"/>
                <a:ea typeface="Arial-Rounded" panose="020B0500000000000000" charset="0"/>
                <a:cs typeface="Arial-Rounded" panose="020B0500000000000000" charset="0"/>
                <a:sym typeface="Sniglet"/>
              </a:rPr>
              <a:t>A, </a:t>
            </a:r>
            <a:r>
              <a:rPr lang="en-US" sz="20000" dirty="0" err="1">
                <a:solidFill>
                  <a:srgbClr val="000000"/>
                </a:solidFill>
                <a:latin typeface="VNI-Avo" pitchFamily="2" charset="0"/>
                <a:ea typeface="Arial-Rounded" panose="020B0500000000000000" charset="0"/>
                <a:cs typeface="Arial-Rounded" panose="020B0500000000000000" charset="0"/>
                <a:sym typeface="Sniglet"/>
              </a:rPr>
              <a:t>baø</a:t>
            </a:r>
            <a:r>
              <a:rPr lang="en-US" sz="20000" dirty="0">
                <a:solidFill>
                  <a:srgbClr val="000000"/>
                </a:solidFill>
                <a:latin typeface="VNI-Avo" pitchFamily="2" charset="0"/>
                <a:ea typeface="Arial-Rounded" panose="020B0500000000000000" charset="0"/>
                <a:cs typeface="Arial-Rounded" panose="020B0500000000000000" charset="0"/>
                <a:sym typeface="Sniglet"/>
              </a:rPr>
              <a:t>.</a:t>
            </a:r>
          </a:p>
        </p:txBody>
      </p:sp>
      <p:sp>
        <p:nvSpPr>
          <p:cNvPr id="14" name="TextBox 17"/>
          <p:cNvSpPr txBox="1"/>
          <p:nvPr/>
        </p:nvSpPr>
        <p:spPr>
          <a:xfrm>
            <a:off x="1524000" y="99486"/>
            <a:ext cx="6264924" cy="1428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439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Sniglet"/>
                <a:cs typeface="Arial" panose="020B0604020202020204" pitchFamily="34" charset="0"/>
                <a:sym typeface="Sniglet"/>
              </a:rPr>
              <a:t>4.Đọc:</a:t>
            </a:r>
          </a:p>
        </p:txBody>
      </p:sp>
    </p:spTree>
    <p:extLst>
      <p:ext uri="{BB962C8B-B14F-4D97-AF65-F5344CB8AC3E}">
        <p14:creationId xmlns:p14="http://schemas.microsoft.com/office/powerpoint/2010/main" val="414035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1615</TotalTime>
  <Words>207</Words>
  <Application>Microsoft Office PowerPoint</Application>
  <PresentationFormat>Custom</PresentationFormat>
  <Paragraphs>98</Paragraphs>
  <Slides>24</Slides>
  <Notes>6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Sniglet</vt:lpstr>
      <vt:lpstr>Arial-Rounded</vt:lpstr>
      <vt:lpstr>Tahoma</vt:lpstr>
      <vt:lpstr>Calibri</vt:lpstr>
      <vt:lpstr>Arial Rounded MT Bold</vt:lpstr>
      <vt:lpstr>Microsoft YaHei</vt:lpstr>
      <vt:lpstr>VNI-Avo</vt:lpstr>
      <vt:lpstr>Times New Roman</vt:lpstr>
      <vt:lpstr>Lilita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uôn uông</dc:title>
  <dc:creator>Admin</dc:creator>
  <cp:lastModifiedBy>Admin</cp:lastModifiedBy>
  <cp:revision>169</cp:revision>
  <dcterms:created xsi:type="dcterms:W3CDTF">2006-08-16T00:00:00Z</dcterms:created>
  <dcterms:modified xsi:type="dcterms:W3CDTF">2025-10-16T07:30:06Z</dcterms:modified>
  <dc:identifier>DAGYzYnPtoE</dc:identifier>
</cp:coreProperties>
</file>