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5B6A-A229-45F7-9C8E-F3508C9557EC}" type="datetimeFigureOut">
              <a:rPr lang="en-US" smtClean="0"/>
              <a:t>16/10/2025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F004-B6D7-435D-BAC3-84CEC81C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80"/>
            <a:ext cx="3296726" cy="4589194"/>
          </a:xfrm>
          <a:prstGeom prst="rect">
            <a:avLst/>
          </a:prstGeom>
        </p:spPr>
      </p:pic>
      <p:pic>
        <p:nvPicPr>
          <p:cNvPr id="58" name="Picture 3" descr="E:\丫头\png\小人\卡通类素材\Nipic_8062398_20130326142401079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2" y="2903501"/>
            <a:ext cx="2989071" cy="35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4"/>
          <p:cNvGrpSpPr/>
          <p:nvPr/>
        </p:nvGrpSpPr>
        <p:grpSpPr>
          <a:xfrm>
            <a:off x="1989563" y="616873"/>
            <a:ext cx="5213131" cy="4808241"/>
            <a:chOff x="1001374" y="-370703"/>
            <a:chExt cx="6695744" cy="6175701"/>
          </a:xfrm>
        </p:grpSpPr>
        <p:pic>
          <p:nvPicPr>
            <p:cNvPr id="60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61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文本框 109"/>
          <p:cNvSpPr txBox="1"/>
          <p:nvPr/>
        </p:nvSpPr>
        <p:spPr>
          <a:xfrm>
            <a:off x="2913096" y="2735362"/>
            <a:ext cx="3366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8CB823"/>
                  </a:fgClr>
                  <a:bgClr>
                    <a:srgbClr val="4CA420"/>
                  </a:bgClr>
                </a:pattFill>
                <a:effectLst>
                  <a:outerShdw dist="38100" dir="2700000" algn="tl" rotWithShape="0">
                    <a:srgbClr val="679C31"/>
                  </a:outerShdw>
                </a:effectLst>
                <a:cs typeface="+mn-ea"/>
              </a:defRPr>
            </a:lvl1pPr>
          </a:lstStyle>
          <a:p>
            <a:r>
              <a:rPr lang="en-US" altLang="zh-CN" sz="3200" dirty="0">
                <a:latin typeface="UTM Avo" panose="02040603050506020204" pitchFamily="18" charset="0"/>
                <a:sym typeface="+mn-lt"/>
              </a:rPr>
              <a:t>BÀI HÁT:</a:t>
            </a:r>
            <a:endParaRPr lang="zh-CN" altLang="en-US" sz="3200" dirty="0">
              <a:latin typeface="UTM Avo" panose="02040603050506020204" pitchFamily="18" charset="0"/>
              <a:sym typeface="+mn-lt"/>
            </a:endParaRPr>
          </a:p>
        </p:txBody>
      </p:sp>
      <p:sp>
        <p:nvSpPr>
          <p:cNvPr id="63" name="文本框 41"/>
          <p:cNvSpPr txBox="1"/>
          <p:nvPr/>
        </p:nvSpPr>
        <p:spPr>
          <a:xfrm>
            <a:off x="3296726" y="2245338"/>
            <a:ext cx="269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pattFill prst="ltDnDiag">
                  <a:fgClr>
                    <a:srgbClr val="8CB823"/>
                  </a:fgClr>
                  <a:bgClr>
                    <a:srgbClr val="4CA420"/>
                  </a:bgClr>
                </a:pattFill>
                <a:effectLst>
                  <a:outerShdw dist="38100" dir="2700000" algn="tl" rotWithShape="0">
                    <a:srgbClr val="679C31"/>
                  </a:outerShdw>
                </a:effectLst>
                <a:cs typeface="+mn-ea"/>
              </a:defRPr>
            </a:lvl1pPr>
          </a:lstStyle>
          <a:p>
            <a:r>
              <a:rPr lang="en-US" altLang="zh-CN" sz="2800" dirty="0">
                <a:solidFill>
                  <a:srgbClr val="FF0000"/>
                </a:solidFill>
                <a:latin typeface="UTM Avo" panose="02040603050506020204" pitchFamily="18" charset="0"/>
                <a:sym typeface="+mn-lt"/>
              </a:rPr>
              <a:t>KHỞI ĐỘNG</a:t>
            </a:r>
            <a:endParaRPr lang="zh-CN" altLang="en-US" sz="2800" dirty="0">
              <a:solidFill>
                <a:srgbClr val="FF0000"/>
              </a:solidFill>
              <a:latin typeface="UTM Avo" panose="020406030505060202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9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44444E-6 -4.07407E-6 L -4.44444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12124" y="1364695"/>
            <a:ext cx="4778062" cy="517518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19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20" y="201321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2)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1367807" y="1959575"/>
            <a:ext cx="27811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err="1">
                <a:solidFill>
                  <a:srgbClr val="0070C0"/>
                </a:solidFill>
                <a:latin typeface="UTM Avo" panose="02040603050506020204" pitchFamily="18" charset="0"/>
                <a:cs typeface="+mn-ea"/>
                <a:sym typeface="+mn-lt"/>
              </a:rPr>
              <a:t>Hoạt</a:t>
            </a:r>
            <a:r>
              <a:rPr lang="en-US" altLang="zh-CN" sz="2600" b="1" dirty="0">
                <a:solidFill>
                  <a:srgbClr val="0070C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b="1" dirty="0" err="1">
                <a:solidFill>
                  <a:srgbClr val="0070C0"/>
                </a:solidFill>
                <a:latin typeface="UTM Avo" panose="02040603050506020204" pitchFamily="18" charset="0"/>
                <a:cs typeface="+mn-ea"/>
                <a:sym typeface="+mn-lt"/>
              </a:rPr>
              <a:t>động</a:t>
            </a:r>
            <a:r>
              <a:rPr lang="en-US" altLang="zh-CN" sz="2600" b="1" dirty="0">
                <a:solidFill>
                  <a:srgbClr val="0070C0"/>
                </a:solidFill>
                <a:latin typeface="UTM Avo" panose="02040603050506020204" pitchFamily="18" charset="0"/>
                <a:cs typeface="+mn-ea"/>
                <a:sym typeface="+mn-lt"/>
              </a:rPr>
              <a:t> 3: </a:t>
            </a:r>
            <a:endParaRPr lang="zh-CN" altLang="en-US" sz="2600" b="1" dirty="0">
              <a:solidFill>
                <a:srgbClr val="0070C0"/>
              </a:solidFill>
              <a:latin typeface="UTM Avo" panose="02040603050506020204" pitchFamily="18" charset="0"/>
              <a:cs typeface="+mn-ea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741922" y="2422386"/>
            <a:ext cx="42293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     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Thảo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luận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với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bạn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để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tìm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hiểu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cảnh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đẹp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thiên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nhiên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nơi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sống</a:t>
            </a:r>
            <a:r>
              <a:rPr lang="en-US" altLang="zh-CN" sz="2600" dirty="0">
                <a:solidFill>
                  <a:srgbClr val="002060"/>
                </a:solidFill>
                <a:latin typeface="UTM Avo" panose="02040603050506020204" pitchFamily="18" charset="0"/>
                <a:cs typeface="+mn-ea"/>
                <a:sym typeface="+mn-lt"/>
              </a:rPr>
              <a:t>:</a:t>
            </a:r>
            <a:endParaRPr lang="zh-CN" altLang="en-US" sz="2600" dirty="0">
              <a:solidFill>
                <a:srgbClr val="002060"/>
              </a:solidFill>
              <a:latin typeface="UTM Avo" panose="02040603050506020204" pitchFamily="18" charset="0"/>
              <a:cs typeface="+mn-ea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833478" y="3855288"/>
            <a:ext cx="41128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-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Tên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của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cảnh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đẹp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thiên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nhiên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.</a:t>
            </a:r>
            <a:endParaRPr lang="zh-CN" altLang="en-US" sz="2600" dirty="0">
              <a:solidFill>
                <a:srgbClr val="FF0000"/>
              </a:solidFill>
              <a:latin typeface="UTM Avo" panose="02040603050506020204" pitchFamily="18" charset="0"/>
              <a:cs typeface="+mn-ea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766870" y="4824742"/>
            <a:ext cx="4179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-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Người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dân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quê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thường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có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hoạt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động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gì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tại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đó</a:t>
            </a:r>
            <a:r>
              <a:rPr lang="en-US" altLang="zh-CN" sz="2600" dirty="0">
                <a:solidFill>
                  <a:srgbClr val="FF0000"/>
                </a:solidFill>
                <a:latin typeface="UTM Avo" panose="02040603050506020204" pitchFamily="18" charset="0"/>
                <a:cs typeface="+mn-ea"/>
                <a:sym typeface="+mn-lt"/>
              </a:rPr>
              <a:t>?</a:t>
            </a:r>
            <a:endParaRPr lang="zh-CN" altLang="en-US" sz="2600" dirty="0">
              <a:solidFill>
                <a:srgbClr val="FF0000"/>
              </a:solidFill>
              <a:latin typeface="UTM Avo" panose="02040603050506020204" pitchFamily="18" charset="0"/>
              <a:cs typeface="+mn-ea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13823" y="1517374"/>
            <a:ext cx="2649868" cy="2577193"/>
            <a:chOff x="5713823" y="1517374"/>
            <a:chExt cx="2649868" cy="2577193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5" t="23444" r="48578" b="52139"/>
            <a:stretch/>
          </p:blipFill>
          <p:spPr bwMode="auto">
            <a:xfrm>
              <a:off x="5713823" y="1517374"/>
              <a:ext cx="2649868" cy="23185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812924" y="3554567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3823" y="4221280"/>
            <a:ext cx="2694592" cy="2686302"/>
            <a:chOff x="5713823" y="4221280"/>
            <a:chExt cx="2694592" cy="2686302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86" t="23444" r="4266" b="52139"/>
            <a:stretch/>
          </p:blipFill>
          <p:spPr bwMode="auto">
            <a:xfrm>
              <a:off x="5713823" y="4221280"/>
              <a:ext cx="2694592" cy="231859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6812924" y="6367582"/>
              <a:ext cx="540000" cy="540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4" y="1859948"/>
            <a:ext cx="641373" cy="6916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807" y="1517254"/>
            <a:ext cx="371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Khám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phá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5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5" grpId="0"/>
      <p:bldP spid="6" grpId="0"/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19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16720" y="265716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2517" y="1442222"/>
            <a:ext cx="4478269" cy="604278"/>
            <a:chOff x="452517" y="1442222"/>
            <a:chExt cx="4478269" cy="604278"/>
          </a:xfrm>
        </p:grpSpPr>
        <p:sp>
          <p:nvSpPr>
            <p:cNvPr id="110" name="文本框 7"/>
            <p:cNvSpPr txBox="1"/>
            <p:nvPr/>
          </p:nvSpPr>
          <p:spPr>
            <a:xfrm>
              <a:off x="1056795" y="1482751"/>
              <a:ext cx="3873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4CA420"/>
                  </a:solidFill>
                  <a:latin typeface="UTM Avo" panose="02040603050506020204" pitchFamily="18" charset="0"/>
                  <a:cs typeface="+mn-ea"/>
                  <a:sym typeface="+mn-lt"/>
                </a:rPr>
                <a:t>Hoạt</a:t>
              </a:r>
              <a:r>
                <a:rPr lang="en-US" altLang="zh-CN" sz="2800" b="1" dirty="0">
                  <a:solidFill>
                    <a:srgbClr val="4CA420"/>
                  </a:solidFill>
                  <a:latin typeface="UTM Avo" panose="0204060305050602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4CA420"/>
                  </a:solidFill>
                  <a:latin typeface="UTM Avo" panose="02040603050506020204" pitchFamily="18" charset="0"/>
                  <a:cs typeface="+mn-ea"/>
                  <a:sym typeface="+mn-lt"/>
                </a:rPr>
                <a:t>động</a:t>
              </a:r>
              <a:r>
                <a:rPr lang="en-US" altLang="zh-CN" sz="2800" b="1" dirty="0">
                  <a:solidFill>
                    <a:srgbClr val="4CA420"/>
                  </a:solidFill>
                  <a:latin typeface="UTM Avo" panose="02040603050506020204" pitchFamily="18" charset="0"/>
                  <a:cs typeface="+mn-ea"/>
                  <a:sym typeface="+mn-lt"/>
                </a:rPr>
                <a:t> 3: </a:t>
              </a:r>
              <a:endParaRPr lang="zh-CN" altLang="en-US" sz="2800" b="1" dirty="0">
                <a:solidFill>
                  <a:srgbClr val="4CA420"/>
                </a:solidFill>
                <a:latin typeface="UTM Avo" panose="02040603050506020204" pitchFamily="18" charset="0"/>
                <a:cs typeface="+mn-ea"/>
                <a:sym typeface="+mn-lt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17" y="1442222"/>
              <a:ext cx="604278" cy="60427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43" y="2602770"/>
            <a:ext cx="3469614" cy="2602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1092649" y="2172669"/>
            <a:ext cx="1631297" cy="1691505"/>
            <a:chOff x="4930786" y="1597471"/>
            <a:chExt cx="1980000" cy="1980000"/>
          </a:xfrm>
        </p:grpSpPr>
        <p:sp>
          <p:nvSpPr>
            <p:cNvPr id="8" name="Oval 7"/>
            <p:cNvSpPr/>
            <p:nvPr/>
          </p:nvSpPr>
          <p:spPr>
            <a:xfrm>
              <a:off x="4930786" y="1597471"/>
              <a:ext cx="1980000" cy="1980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20786" y="1687471"/>
              <a:ext cx="1800000" cy="1800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483" y="2273425"/>
            <a:ext cx="1980000" cy="1980000"/>
            <a:chOff x="5529179" y="4510659"/>
            <a:chExt cx="1980000" cy="1980000"/>
          </a:xfrm>
        </p:grpSpPr>
        <p:sp>
          <p:nvSpPr>
            <p:cNvPr id="26" name="Oval 25"/>
            <p:cNvSpPr/>
            <p:nvPr/>
          </p:nvSpPr>
          <p:spPr>
            <a:xfrm>
              <a:off x="5529179" y="4510659"/>
              <a:ext cx="1980000" cy="1980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19179" y="4600659"/>
              <a:ext cx="1800000" cy="18000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85" y="2663123"/>
            <a:ext cx="3692984" cy="2465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882819" y="1688425"/>
            <a:ext cx="1620000" cy="1620000"/>
            <a:chOff x="5496258" y="1442221"/>
            <a:chExt cx="1620000" cy="1620000"/>
          </a:xfrm>
        </p:grpSpPr>
        <p:sp>
          <p:nvSpPr>
            <p:cNvPr id="39" name="Oval 38"/>
            <p:cNvSpPr/>
            <p:nvPr/>
          </p:nvSpPr>
          <p:spPr>
            <a:xfrm>
              <a:off x="5496258" y="1442221"/>
              <a:ext cx="1620000" cy="162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41258" y="1487221"/>
              <a:ext cx="1530000" cy="15300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30466" y="6123520"/>
            <a:ext cx="2713534" cy="81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3977" y="4702097"/>
            <a:ext cx="1980000" cy="1980000"/>
            <a:chOff x="4794996" y="4693818"/>
            <a:chExt cx="1980000" cy="1980000"/>
          </a:xfrm>
        </p:grpSpPr>
        <p:sp>
          <p:nvSpPr>
            <p:cNvPr id="34" name="Oval 33"/>
            <p:cNvSpPr/>
            <p:nvPr/>
          </p:nvSpPr>
          <p:spPr>
            <a:xfrm>
              <a:off x="4794996" y="4693818"/>
              <a:ext cx="1980000" cy="198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84996" y="4783818"/>
              <a:ext cx="1800000" cy="1800000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2228337" y="3229178"/>
            <a:ext cx="2072984" cy="134687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7705" y="4770496"/>
            <a:ext cx="3071778" cy="1781554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912"/>
            <a:ext cx="8268238" cy="5001088"/>
          </a:xfrm>
          <a:prstGeom prst="rect">
            <a:avLst/>
          </a:prstGeom>
        </p:spPr>
      </p:pic>
      <p:sp>
        <p:nvSpPr>
          <p:cNvPr id="4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19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720" y="278595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854" y="2704565"/>
            <a:ext cx="3194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Sắm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vai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du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lịch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hương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7049" y="2075941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4: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7282" t="60177" r="15013" b="5035"/>
          <a:stretch/>
        </p:blipFill>
        <p:spPr bwMode="auto">
          <a:xfrm>
            <a:off x="4673164" y="2337551"/>
            <a:ext cx="2998221" cy="2657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73" y="4120512"/>
            <a:ext cx="1691293" cy="24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" b="20330"/>
          <a:stretch>
            <a:fillRect/>
          </a:stretch>
        </p:blipFill>
        <p:spPr>
          <a:xfrm flipH="1">
            <a:off x="-373487" y="3515932"/>
            <a:ext cx="10341734" cy="3806412"/>
          </a:xfrm>
          <a:prstGeom prst="rect">
            <a:avLst/>
          </a:prstGeom>
        </p:spPr>
      </p:pic>
      <p:sp>
        <p:nvSpPr>
          <p:cNvPr id="7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19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720" y="291474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7807" y="1944482"/>
            <a:ext cx="7065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74761" y="4018009"/>
            <a:ext cx="1620000" cy="1620000"/>
            <a:chOff x="6930063" y="4093000"/>
            <a:chExt cx="1620000" cy="1620000"/>
          </a:xfrm>
        </p:grpSpPr>
        <p:sp>
          <p:nvSpPr>
            <p:cNvPr id="14" name="Oval 13"/>
            <p:cNvSpPr/>
            <p:nvPr/>
          </p:nvSpPr>
          <p:spPr>
            <a:xfrm>
              <a:off x="6930063" y="4093000"/>
              <a:ext cx="1620000" cy="1620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30063" y="4093000"/>
              <a:ext cx="1620000" cy="16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/>
            <a:effectLst>
              <a:softEdge rad="2286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11655" r="6083" b="63497"/>
          <a:stretch/>
        </p:blipFill>
        <p:spPr bwMode="auto">
          <a:xfrm>
            <a:off x="3557935" y="3116614"/>
            <a:ext cx="3528358" cy="1503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74" y="4115264"/>
            <a:ext cx="1125835" cy="260774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2529" r="85780" b="89885"/>
          <a:stretch/>
        </p:blipFill>
        <p:spPr bwMode="auto">
          <a:xfrm>
            <a:off x="433348" y="1991491"/>
            <a:ext cx="803024" cy="907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8" y="3976947"/>
            <a:ext cx="2702411" cy="1503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67807" y="1453761"/>
            <a:ext cx="253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1"/>
          <p:cNvSpPr/>
          <p:nvPr/>
        </p:nvSpPr>
        <p:spPr>
          <a:xfrm>
            <a:off x="-1" y="0"/>
            <a:ext cx="9144001" cy="1316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对角的矩形 22"/>
          <p:cNvSpPr/>
          <p:nvPr/>
        </p:nvSpPr>
        <p:spPr>
          <a:xfrm>
            <a:off x="118894" y="72404"/>
            <a:ext cx="2497826" cy="1168497"/>
          </a:xfrm>
          <a:prstGeom prst="snip2Diag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19</a:t>
            </a:r>
            <a:endParaRPr lang="zh-CN" altLang="en-US" sz="32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720" y="265716"/>
            <a:ext cx="6434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HOẠT ĐỘNG TRẢI NGHIỆM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9854" y="1991975"/>
            <a:ext cx="8049295" cy="982552"/>
            <a:chOff x="772733" y="2210916"/>
            <a:chExt cx="7727323" cy="982552"/>
          </a:xfrm>
        </p:grpSpPr>
        <p:sp>
          <p:nvSpPr>
            <p:cNvPr id="12" name="Flowchart: Terminator 11"/>
            <p:cNvSpPr/>
            <p:nvPr/>
          </p:nvSpPr>
          <p:spPr>
            <a:xfrm>
              <a:off x="1493949" y="2210916"/>
              <a:ext cx="7006107" cy="982067"/>
            </a:xfrm>
            <a:prstGeom prst="flowChartTerminator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772733" y="2211401"/>
              <a:ext cx="1493949" cy="982067"/>
            </a:xfrm>
            <a:prstGeom prst="rect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5"/>
            <p:cNvSpPr/>
            <p:nvPr/>
          </p:nvSpPr>
          <p:spPr>
            <a:xfrm>
              <a:off x="1871285" y="2211401"/>
              <a:ext cx="504780" cy="982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045835" y="2463689"/>
              <a:ext cx="566670" cy="450761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1823" y="1984339"/>
            <a:ext cx="600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hào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2974938"/>
            <a:ext cx="7379594" cy="40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190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宋体</vt:lpstr>
      <vt:lpstr>UTM Avo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107</cp:revision>
  <dcterms:created xsi:type="dcterms:W3CDTF">2022-04-22T00:44:43Z</dcterms:created>
  <dcterms:modified xsi:type="dcterms:W3CDTF">2025-10-16T07:43:12Z</dcterms:modified>
</cp:coreProperties>
</file>