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8"/>
  </p:notesMasterIdLst>
  <p:sldIdLst>
    <p:sldId id="310" r:id="rId3"/>
    <p:sldId id="334" r:id="rId4"/>
    <p:sldId id="324" r:id="rId5"/>
    <p:sldId id="429" r:id="rId6"/>
    <p:sldId id="280" r:id="rId7"/>
    <p:sldId id="416" r:id="rId8"/>
    <p:sldId id="417" r:id="rId9"/>
    <p:sldId id="418" r:id="rId10"/>
    <p:sldId id="419" r:id="rId11"/>
    <p:sldId id="430" r:id="rId12"/>
    <p:sldId id="432" r:id="rId13"/>
    <p:sldId id="421" r:id="rId14"/>
    <p:sldId id="420" r:id="rId15"/>
    <p:sldId id="422" r:id="rId16"/>
    <p:sldId id="424" r:id="rId17"/>
    <p:sldId id="425" r:id="rId18"/>
    <p:sldId id="426" r:id="rId19"/>
    <p:sldId id="427" r:id="rId20"/>
    <p:sldId id="428" r:id="rId21"/>
    <p:sldId id="433" r:id="rId22"/>
    <p:sldId id="434" r:id="rId23"/>
    <p:sldId id="435" r:id="rId24"/>
    <p:sldId id="436" r:id="rId25"/>
    <p:sldId id="437" r:id="rId26"/>
    <p:sldId id="261" r:id="rId27"/>
  </p:sldIdLst>
  <p:sldSz cx="9144000" cy="5143500" type="screen16x9"/>
  <p:notesSz cx="6858000" cy="9144000"/>
  <p:embeddedFontLst>
    <p:embeddedFont>
      <p:font typeface="Arial-Rounded" panose="020B0604020202020204" charset="0"/>
      <p:regular r:id="rId29"/>
      <p:bold r:id="rId30"/>
    </p:embeddedFont>
    <p:embeddedFont>
      <p:font typeface="Quicksand Medium" panose="020B0604020202020204" charset="0"/>
      <p:regular r:id="rId31"/>
    </p:embeddedFont>
    <p:embeddedFont>
      <p:font typeface="Calibri" panose="020F0502020204030204" pitchFamily="34" charset="0"/>
      <p:regular r:id="rId32"/>
      <p:bold r:id="rId33"/>
      <p:italic r:id="rId34"/>
      <p:boldItalic r:id="rId35"/>
    </p:embeddedFont>
    <p:embeddedFont>
      <p:font typeface="Arial Rounded MT Bold" panose="020F0704030504030204" pitchFamily="34" charset="0"/>
      <p:regular r:id="rId36"/>
    </p:embeddedFont>
    <p:embeddedFont>
      <p:font typeface="HP001 4 hàng" panose="020B0603050302020204" pitchFamily="34" charset="0"/>
      <p:regular r:id="rId37"/>
      <p:bold r:id="rId38"/>
    </p:embeddedFont>
    <p:embeddedFont>
      <p:font typeface="Calibri Light" panose="020F0302020204030204" pitchFamily="34" charset="0"/>
      <p:regular r:id="rId39"/>
      <p:italic r:id="rId40"/>
    </p:embeddedFont>
    <p:embeddedFont>
      <p:font typeface="Lato"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FEE7EF"/>
    <a:srgbClr val="D50D8E"/>
    <a:srgbClr val="8D3A96"/>
    <a:srgbClr val="FFD1FF"/>
    <a:srgbClr val="CD7115"/>
    <a:srgbClr val="CFB913"/>
    <a:srgbClr val="3FAF5A"/>
    <a:srgbClr val="009242"/>
    <a:srgbClr val="C86A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501" autoAdjust="0"/>
  </p:normalViewPr>
  <p:slideViewPr>
    <p:cSldViewPr snapToGrid="0">
      <p:cViewPr varScale="1">
        <p:scale>
          <a:sx n="90" d="100"/>
          <a:sy n="90" d="100"/>
        </p:scale>
        <p:origin x="672"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23/02/2025</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4"/><Relationship Id="rId7" Type="http://schemas.openxmlformats.org/officeDocument/2006/relationships/slideLayout" Target="../slideLayouts/slideLayout4.xml"/><Relationship Id="rId12"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9.png"/><Relationship Id="rId5" Type="http://schemas.microsoft.com/office/2007/relationships/media" Target="../media/media4.mp4"/><Relationship Id="rId10" Type="http://schemas.openxmlformats.org/officeDocument/2006/relationships/image" Target="../media/image18.png"/><Relationship Id="rId4" Type="http://schemas.openxmlformats.org/officeDocument/2006/relationships/video" Target="../media/media3.mp4"/><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microsoft.com/office/2007/relationships/hdphoto" Target="../media/hdphoto12.wdp"/><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a:solidFill>
                  <a:srgbClr val="FF0000"/>
                </a:solidFill>
                <a:latin typeface="Times New Roman" pitchFamily="18" charset="0"/>
                <a:cs typeface="Times New Roman" pitchFamily="18" charset="0"/>
              </a:rPr>
              <a:t>Tiếng Việt 1</a:t>
            </a:r>
          </a:p>
        </p:txBody>
      </p:sp>
      <p:sp>
        <p:nvSpPr>
          <p:cNvPr id="5" name="TextBox 4"/>
          <p:cNvSpPr txBox="1"/>
          <p:nvPr/>
        </p:nvSpPr>
        <p:spPr>
          <a:xfrm>
            <a:off x="1688037" y="2369895"/>
            <a:ext cx="5767926" cy="707886"/>
          </a:xfrm>
          <a:prstGeom prst="rect">
            <a:avLst/>
          </a:prstGeom>
          <a:solidFill>
            <a:srgbClr val="FFFF99"/>
          </a:solidFill>
          <a:ln w="28575">
            <a:solidFill>
              <a:srgbClr val="00B050"/>
            </a:solidFill>
          </a:ln>
        </p:spPr>
        <p:txBody>
          <a:bodyPr wrap="none" rtlCol="0">
            <a:spAutoFit/>
          </a:bodyPr>
          <a:lstStyle/>
          <a:p>
            <a:r>
              <a:rPr lang="en-US" sz="4000" dirty="0" err="1">
                <a:solidFill>
                  <a:srgbClr val="FF0000"/>
                </a:solidFill>
                <a:latin typeface="Times New Roman" pitchFamily="18" charset="0"/>
                <a:cs typeface="Times New Roman" pitchFamily="18" charset="0"/>
              </a:rPr>
              <a:t>Bài</a:t>
            </a:r>
            <a:r>
              <a:rPr lang="en-US" sz="4000" dirty="0">
                <a:solidFill>
                  <a:srgbClr val="FF0000"/>
                </a:solidFill>
                <a:latin typeface="Times New Roman" pitchFamily="18" charset="0"/>
                <a:cs typeface="Times New Roman" pitchFamily="18" charset="0"/>
              </a:rPr>
              <a:t> 1: </a:t>
            </a:r>
            <a:r>
              <a:rPr lang="en-US" sz="4000" dirty="0" err="1">
                <a:solidFill>
                  <a:srgbClr val="FF0000"/>
                </a:solidFill>
                <a:latin typeface="Times New Roman" pitchFamily="18" charset="0"/>
                <a:cs typeface="Times New Roman" pitchFamily="18" charset="0"/>
              </a:rPr>
              <a:t>Rửa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tay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trước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khi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ăn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3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192" y="1472054"/>
            <a:ext cx="2060358" cy="122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523" y="1488630"/>
            <a:ext cx="1552669" cy="123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13298"/>
            <a:ext cx="2097542" cy="142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15557" y="2913105"/>
            <a:ext cx="4366008" cy="1938992"/>
          </a:xfrm>
          <a:prstGeom prst="rect">
            <a:avLst/>
          </a:prstGeom>
          <a:solidFill>
            <a:srgbClr val="92D050"/>
          </a:solidFill>
        </p:spPr>
        <p:txBody>
          <a:bodyPr wrap="square">
            <a:spAutoFit/>
          </a:bodyPr>
          <a:lstStyle/>
          <a:p>
            <a:pPr algn="just"/>
            <a:r>
              <a:rPr lang="vi-VN" sz="2000"/>
              <a:t>Vi trùng là những sinh vật cực nhỏ </a:t>
            </a:r>
            <a:r>
              <a:rPr lang="en-US" sz="2000"/>
              <a:t>,</a:t>
            </a:r>
            <a:r>
              <a:rPr lang="vi-VN" sz="2000"/>
              <a:t>có thể là giun, protist, nấm, vi khuẩn hoặc virus. </a:t>
            </a:r>
            <a:r>
              <a:rPr lang="en-US" sz="2000"/>
              <a:t>Nó </a:t>
            </a:r>
            <a:r>
              <a:rPr lang="vi-VN" sz="2000"/>
              <a:t>là một loại sinh vật truyền nhiễm</a:t>
            </a:r>
            <a:r>
              <a:rPr lang="en-US" sz="2000"/>
              <a:t>,</a:t>
            </a:r>
            <a:r>
              <a:rPr lang="vi-VN" sz="2000"/>
              <a:t> gây bệnh cho người và vật do thở , nuốt vào hay </a:t>
            </a:r>
            <a:r>
              <a:rPr lang="en-US" sz="2000"/>
              <a:t>đ</a:t>
            </a:r>
            <a:r>
              <a:rPr lang="vi-VN" sz="2000"/>
              <a:t>ột nhập vào lỗ hở trên da </a:t>
            </a:r>
            <a:r>
              <a:rPr lang="en-US" sz="2000"/>
              <a:t>.</a:t>
            </a:r>
          </a:p>
        </p:txBody>
      </p:sp>
      <p:sp>
        <p:nvSpPr>
          <p:cNvPr id="7" name="Rectangle 6"/>
          <p:cNvSpPr/>
          <p:nvPr/>
        </p:nvSpPr>
        <p:spPr>
          <a:xfrm>
            <a:off x="4577025" y="2835176"/>
            <a:ext cx="4572000" cy="1631216"/>
          </a:xfrm>
          <a:prstGeom prst="rect">
            <a:avLst/>
          </a:prstGeom>
          <a:solidFill>
            <a:srgbClr val="FFD1FF"/>
          </a:solidFill>
        </p:spPr>
        <p:txBody>
          <a:bodyPr>
            <a:spAutoFit/>
          </a:bodyPr>
          <a:lstStyle/>
          <a:p>
            <a:r>
              <a:rPr lang="vi-VN" sz="2000"/>
              <a:t>Vi khuẩn là sinh vật đơn bào, siêu nhỏ, </a:t>
            </a:r>
            <a:r>
              <a:rPr lang="en-US" sz="2000"/>
              <a:t>sống ở mọi nơi</a:t>
            </a:r>
            <a:r>
              <a:rPr lang="vi-VN" sz="2000"/>
              <a:t>. Bệnh do vi khuẩn lây nhiễm qua tiếp xúc , không khí , thực phẩm , nước và côn trùng </a:t>
            </a:r>
            <a:endParaRPr lang="en-US" sz="2000"/>
          </a:p>
          <a:p>
            <a:endParaRPr lang="en-US" sz="200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542" y="1517310"/>
            <a:ext cx="2356374" cy="121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7025" y="4143226"/>
            <a:ext cx="4572000" cy="646331"/>
          </a:xfrm>
          <a:prstGeom prst="rect">
            <a:avLst/>
          </a:prstGeom>
          <a:solidFill>
            <a:srgbClr val="00B0F0"/>
          </a:solidFill>
        </p:spPr>
        <p:txBody>
          <a:bodyPr>
            <a:spAutoFit/>
          </a:bodyPr>
          <a:lstStyle/>
          <a:p>
            <a:r>
              <a:rPr lang="vi-VN" sz="1800"/>
              <a:t>Ngoài ra, vi tr</a:t>
            </a:r>
            <a:r>
              <a:rPr lang="en-US" sz="1800"/>
              <a:t>ù</a:t>
            </a:r>
            <a:r>
              <a:rPr lang="vi-VN" sz="1800"/>
              <a:t>ng là vi sinh vật có hại trong khi vi khuẩn có thể có lợi hoặc có hại</a:t>
            </a:r>
            <a:endParaRPr lang="en-US" sz="1800"/>
          </a:p>
        </p:txBody>
      </p:sp>
      <p:sp>
        <p:nvSpPr>
          <p:cNvPr id="8" name="TextBox 7"/>
          <p:cNvSpPr txBox="1"/>
          <p:nvPr/>
        </p:nvSpPr>
        <p:spPr>
          <a:xfrm>
            <a:off x="1032186" y="513050"/>
            <a:ext cx="2316660" cy="769441"/>
          </a:xfrm>
          <a:prstGeom prst="rect">
            <a:avLst/>
          </a:prstGeom>
          <a:noFill/>
        </p:spPr>
        <p:txBody>
          <a:bodyPr wrap="none" rtlCol="0">
            <a:spAutoFit/>
          </a:bodyPr>
          <a:lstStyle/>
          <a:p>
            <a:r>
              <a:rPr lang="en-US" sz="4400" b="1">
                <a:solidFill>
                  <a:srgbClr val="D50D8E"/>
                </a:solidFill>
              </a:rPr>
              <a:t>Vi trùng</a:t>
            </a:r>
          </a:p>
        </p:txBody>
      </p:sp>
      <p:sp>
        <p:nvSpPr>
          <p:cNvPr id="13" name="TextBox 12"/>
          <p:cNvSpPr txBox="1"/>
          <p:nvPr/>
        </p:nvSpPr>
        <p:spPr>
          <a:xfrm>
            <a:off x="5623862" y="513049"/>
            <a:ext cx="2537874" cy="769441"/>
          </a:xfrm>
          <a:prstGeom prst="rect">
            <a:avLst/>
          </a:prstGeom>
          <a:noFill/>
        </p:spPr>
        <p:txBody>
          <a:bodyPr wrap="none" rtlCol="0">
            <a:spAutoFit/>
          </a:bodyPr>
          <a:lstStyle/>
          <a:p>
            <a:r>
              <a:rPr lang="en-US" sz="4400" b="1">
                <a:solidFill>
                  <a:srgbClr val="0418AC"/>
                </a:solidFill>
              </a:rPr>
              <a:t>Vi khuẩn</a:t>
            </a:r>
          </a:p>
        </p:txBody>
      </p:sp>
    </p:spTree>
    <p:extLst>
      <p:ext uri="{BB962C8B-B14F-4D97-AF65-F5344CB8AC3E}">
        <p14:creationId xmlns:p14="http://schemas.microsoft.com/office/powerpoint/2010/main" val="252705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2103" y="715019"/>
            <a:ext cx="2100105" cy="1055077"/>
            <a:chOff x="1006600" y="715019"/>
            <a:chExt cx="2100105" cy="1055077"/>
          </a:xfrm>
        </p:grpSpPr>
        <p:sp>
          <p:nvSpPr>
            <p:cNvPr id="7" name="Right Arrow 6"/>
            <p:cNvSpPr/>
            <p:nvPr/>
          </p:nvSpPr>
          <p:spPr>
            <a:xfrm>
              <a:off x="1006600" y="715019"/>
              <a:ext cx="2100105" cy="1055077"/>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68650" y="980948"/>
              <a:ext cx="1423788" cy="523220"/>
            </a:xfrm>
            <a:prstGeom prst="rect">
              <a:avLst/>
            </a:prstGeom>
          </p:spPr>
          <p:txBody>
            <a:bodyPr wrap="none">
              <a:spAutoFit/>
            </a:bodyPr>
            <a:lstStyle/>
            <a:p>
              <a:r>
                <a:rPr lang="vi-VN" sz="2800">
                  <a:solidFill>
                    <a:schemeClr val="bg1"/>
                  </a:solidFill>
                </a:rPr>
                <a:t>tiếp xúc</a:t>
              </a:r>
              <a:endParaRPr lang="en-US" sz="2800">
                <a:solidFill>
                  <a:schemeClr val="bg1"/>
                </a:solidFill>
              </a:endParaRPr>
            </a:p>
          </p:txBody>
        </p:sp>
      </p:grpSp>
      <p:grpSp>
        <p:nvGrpSpPr>
          <p:cNvPr id="16" name="Group 15"/>
          <p:cNvGrpSpPr/>
          <p:nvPr/>
        </p:nvGrpSpPr>
        <p:grpSpPr>
          <a:xfrm>
            <a:off x="72102" y="2071546"/>
            <a:ext cx="2100105" cy="1055077"/>
            <a:chOff x="1006599" y="2071546"/>
            <a:chExt cx="2100105" cy="1055077"/>
          </a:xfrm>
        </p:grpSpPr>
        <p:sp>
          <p:nvSpPr>
            <p:cNvPr id="10" name="Right Arrow 9"/>
            <p:cNvSpPr/>
            <p:nvPr/>
          </p:nvSpPr>
          <p:spPr>
            <a:xfrm>
              <a:off x="1006599" y="2071546"/>
              <a:ext cx="2100105" cy="1055077"/>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8650" y="2337475"/>
              <a:ext cx="1765227" cy="523220"/>
            </a:xfrm>
            <a:prstGeom prst="rect">
              <a:avLst/>
            </a:prstGeom>
          </p:spPr>
          <p:txBody>
            <a:bodyPr wrap="none">
              <a:spAutoFit/>
            </a:bodyPr>
            <a:lstStyle/>
            <a:p>
              <a:r>
                <a:rPr lang="vi-VN" sz="2800">
                  <a:solidFill>
                    <a:schemeClr val="bg1"/>
                  </a:solidFill>
                </a:rPr>
                <a:t>mắc bệnh</a:t>
              </a:r>
              <a:endParaRPr lang="en-US" sz="2800">
                <a:solidFill>
                  <a:schemeClr val="bg1"/>
                </a:solidFill>
              </a:endParaRPr>
            </a:p>
          </p:txBody>
        </p:sp>
      </p:grpSp>
      <p:grpSp>
        <p:nvGrpSpPr>
          <p:cNvPr id="17" name="Group 16"/>
          <p:cNvGrpSpPr/>
          <p:nvPr/>
        </p:nvGrpSpPr>
        <p:grpSpPr>
          <a:xfrm>
            <a:off x="72101" y="3337638"/>
            <a:ext cx="2100105" cy="1055077"/>
            <a:chOff x="1006598" y="3337638"/>
            <a:chExt cx="2100105" cy="1055077"/>
          </a:xfrm>
        </p:grpSpPr>
        <p:sp>
          <p:nvSpPr>
            <p:cNvPr id="11" name="Right Arrow 10"/>
            <p:cNvSpPr/>
            <p:nvPr/>
          </p:nvSpPr>
          <p:spPr>
            <a:xfrm>
              <a:off x="1006598" y="3337638"/>
              <a:ext cx="2100105" cy="1055077"/>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06600" y="3603567"/>
              <a:ext cx="2087431" cy="523220"/>
            </a:xfrm>
            <a:prstGeom prst="rect">
              <a:avLst/>
            </a:prstGeom>
          </p:spPr>
          <p:txBody>
            <a:bodyPr wrap="none">
              <a:spAutoFit/>
            </a:bodyPr>
            <a:lstStyle/>
            <a:p>
              <a:r>
                <a:rPr lang="vi-VN" sz="2800">
                  <a:solidFill>
                    <a:schemeClr val="bg1"/>
                  </a:solidFill>
                </a:rPr>
                <a:t>phòng bệnh</a:t>
              </a:r>
              <a:endParaRPr lang="en-US" sz="2800">
                <a:solidFill>
                  <a:schemeClr val="bg1"/>
                </a:solidFill>
              </a:endParaRPr>
            </a:p>
          </p:txBody>
        </p:sp>
      </p:grpSp>
      <p:sp>
        <p:nvSpPr>
          <p:cNvPr id="12" name="Rectangle 11"/>
          <p:cNvSpPr/>
          <p:nvPr/>
        </p:nvSpPr>
        <p:spPr>
          <a:xfrm>
            <a:off x="2172208" y="980947"/>
            <a:ext cx="3042821" cy="523220"/>
          </a:xfrm>
          <a:prstGeom prst="rect">
            <a:avLst/>
          </a:prstGeom>
        </p:spPr>
        <p:txBody>
          <a:bodyPr wrap="none">
            <a:spAutoFit/>
          </a:bodyPr>
          <a:lstStyle/>
          <a:p>
            <a:r>
              <a:rPr lang="vi-VN" sz="2800"/>
              <a:t>: chạm vào nhau </a:t>
            </a:r>
            <a:endParaRPr lang="en-US" sz="2800"/>
          </a:p>
        </p:txBody>
      </p:sp>
      <p:sp>
        <p:nvSpPr>
          <p:cNvPr id="13" name="Rectangle 12"/>
          <p:cNvSpPr/>
          <p:nvPr/>
        </p:nvSpPr>
        <p:spPr>
          <a:xfrm>
            <a:off x="2262643" y="2353781"/>
            <a:ext cx="3464410" cy="523220"/>
          </a:xfrm>
          <a:prstGeom prst="rect">
            <a:avLst/>
          </a:prstGeom>
        </p:spPr>
        <p:txBody>
          <a:bodyPr wrap="none">
            <a:spAutoFit/>
          </a:bodyPr>
          <a:lstStyle/>
          <a:p>
            <a:r>
              <a:rPr lang="vi-VN" sz="2800"/>
              <a:t>: bị một bệnh nào đó</a:t>
            </a:r>
            <a:endParaRPr lang="en-US" sz="2800"/>
          </a:p>
        </p:txBody>
      </p:sp>
      <p:sp>
        <p:nvSpPr>
          <p:cNvPr id="14" name="Rectangle 13"/>
          <p:cNvSpPr/>
          <p:nvPr/>
        </p:nvSpPr>
        <p:spPr>
          <a:xfrm>
            <a:off x="2262643" y="3603567"/>
            <a:ext cx="5086649" cy="523220"/>
          </a:xfrm>
          <a:prstGeom prst="rect">
            <a:avLst/>
          </a:prstGeom>
        </p:spPr>
        <p:txBody>
          <a:bodyPr wrap="none">
            <a:spAutoFit/>
          </a:bodyPr>
          <a:lstStyle/>
          <a:p>
            <a:r>
              <a:rPr lang="en-US" sz="2800"/>
              <a:t>:</a:t>
            </a:r>
            <a:r>
              <a:rPr lang="vi-VN" sz="2800"/>
              <a:t> ngăn ngừa để không bị bệnh</a:t>
            </a:r>
            <a:endParaRPr lang="en-US" sz="2800"/>
          </a:p>
        </p:txBody>
      </p:sp>
    </p:spTree>
    <p:extLst>
      <p:ext uri="{BB962C8B-B14F-4D97-AF65-F5344CB8AC3E}">
        <p14:creationId xmlns:p14="http://schemas.microsoft.com/office/powerpoint/2010/main" val="168407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Tiết 2</a:t>
            </a:r>
          </a:p>
        </p:txBody>
      </p:sp>
      <p:sp>
        <p:nvSpPr>
          <p:cNvPr id="3" name="Oval 2"/>
          <p:cNvSpPr/>
          <p:nvPr/>
        </p:nvSpPr>
        <p:spPr>
          <a:xfrm>
            <a:off x="2064103" y="1953039"/>
            <a:ext cx="1212574" cy="1143000"/>
          </a:xfrm>
          <a:prstGeom prst="ellipse">
            <a:avLst/>
          </a:prstGeom>
          <a:solidFill>
            <a:srgbClr val="00B0F0"/>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itchFamily="34" charset="0"/>
                <a:cs typeface="Arial" pitchFamily="34" charset="0"/>
              </a:rPr>
              <a:t>3</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826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2" name="Oval 1"/>
          <p:cNvSpPr/>
          <p:nvPr/>
        </p:nvSpPr>
        <p:spPr>
          <a:xfrm>
            <a:off x="140678" y="-24048"/>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a:t>Đọc đoạn 1</a:t>
            </a:r>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442"/>
          <a:stretch/>
        </p:blipFill>
        <p:spPr bwMode="auto">
          <a:xfrm>
            <a:off x="0" y="3022657"/>
            <a:ext cx="4483233" cy="161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81066" y="808787"/>
            <a:ext cx="8061274" cy="2092881"/>
          </a:xfrm>
          <a:prstGeom prst="rect">
            <a:avLst/>
          </a:prstGeom>
          <a:solidFill>
            <a:srgbClr val="FEE7EF"/>
          </a:solidFill>
        </p:spPr>
        <p:txBody>
          <a:bodyPr wrap="square">
            <a:spAutoFit/>
          </a:bodyPr>
          <a:lstStyle/>
          <a:p>
            <a:pPr algn="just"/>
            <a:r>
              <a:rPr lang="en-US" sz="2600" dirty="0"/>
              <a:t>       Vi </a:t>
            </a:r>
            <a:r>
              <a:rPr lang="en-US" sz="2600" dirty="0" err="1"/>
              <a:t>trùng</a:t>
            </a:r>
            <a:r>
              <a:rPr lang="en-US" sz="2600" dirty="0"/>
              <a:t> </a:t>
            </a:r>
            <a:r>
              <a:rPr lang="en-US" sz="2600" dirty="0" err="1"/>
              <a:t>có</a:t>
            </a:r>
            <a:r>
              <a:rPr lang="en-US" sz="2600" dirty="0"/>
              <a:t> ở </a:t>
            </a:r>
            <a:r>
              <a:rPr lang="en-US" sz="2600" dirty="0" err="1"/>
              <a:t>khắp</a:t>
            </a:r>
            <a:r>
              <a:rPr lang="en-US" sz="2600" dirty="0"/>
              <a:t> </a:t>
            </a:r>
            <a:r>
              <a:rPr lang="en-US" sz="2600" dirty="0" err="1"/>
              <a:t>nơi</a:t>
            </a:r>
            <a:r>
              <a:rPr lang="en-US" sz="2600" dirty="0"/>
              <a:t>. </a:t>
            </a:r>
            <a:r>
              <a:rPr lang="en-US" sz="2600" dirty="0" err="1"/>
              <a:t>Nhưng</a:t>
            </a:r>
            <a:r>
              <a:rPr lang="en-US" sz="2600" dirty="0"/>
              <a:t> </a:t>
            </a:r>
            <a:r>
              <a:rPr lang="en-US" sz="2600" dirty="0" err="1"/>
              <a:t>chúng</a:t>
            </a:r>
            <a:r>
              <a:rPr lang="en-US" sz="2600" dirty="0"/>
              <a:t> ta </a:t>
            </a:r>
            <a:r>
              <a:rPr lang="en-US" sz="2600" dirty="0" err="1"/>
              <a:t>không</a:t>
            </a:r>
            <a:r>
              <a:rPr lang="en-US" sz="2600" dirty="0"/>
              <a:t> </a:t>
            </a:r>
            <a:r>
              <a:rPr lang="en-US" sz="2600" dirty="0" err="1"/>
              <a:t>nhìn</a:t>
            </a:r>
            <a:r>
              <a:rPr lang="en-US" sz="2600" dirty="0"/>
              <a:t> </a:t>
            </a:r>
            <a:r>
              <a:rPr lang="en-US" sz="2600" dirty="0" err="1"/>
              <a:t>thấy</a:t>
            </a:r>
            <a:r>
              <a:rPr lang="en-US" sz="2600" dirty="0"/>
              <a:t> </a:t>
            </a:r>
            <a:r>
              <a:rPr lang="en-US" sz="2600" dirty="0" err="1"/>
              <a:t>được</a:t>
            </a:r>
            <a:r>
              <a:rPr lang="en-US" sz="2600" dirty="0"/>
              <a:t> </a:t>
            </a:r>
            <a:r>
              <a:rPr lang="en-US" sz="2600" dirty="0" err="1"/>
              <a:t>bằng</a:t>
            </a:r>
            <a:r>
              <a:rPr lang="en-US" sz="2600" dirty="0"/>
              <a:t> </a:t>
            </a:r>
            <a:r>
              <a:rPr lang="en-US" sz="2600" dirty="0" err="1"/>
              <a:t>mắt</a:t>
            </a:r>
            <a:r>
              <a:rPr lang="en-US" sz="2600" dirty="0"/>
              <a:t> </a:t>
            </a:r>
            <a:r>
              <a:rPr lang="en-US" sz="2600" dirty="0" err="1"/>
              <a:t>thường</a:t>
            </a:r>
            <a:r>
              <a:rPr lang="en-US" sz="2600" dirty="0"/>
              <a:t>. </a:t>
            </a:r>
            <a:r>
              <a:rPr lang="en-US" sz="2600" dirty="0" err="1"/>
              <a:t>Khi</a:t>
            </a:r>
            <a:r>
              <a:rPr lang="en-US" sz="2600" dirty="0"/>
              <a:t> </a:t>
            </a:r>
            <a:r>
              <a:rPr lang="en-US" sz="2600" dirty="0" err="1"/>
              <a:t>tay</a:t>
            </a:r>
            <a:r>
              <a:rPr lang="en-US" sz="2600" dirty="0"/>
              <a:t> </a:t>
            </a:r>
            <a:r>
              <a:rPr lang="en-US" sz="2600" dirty="0" err="1"/>
              <a:t>tiếp</a:t>
            </a:r>
            <a:r>
              <a:rPr lang="en-US" sz="2600" dirty="0"/>
              <a:t> </a:t>
            </a:r>
            <a:r>
              <a:rPr lang="en-US" sz="2600" dirty="0" err="1"/>
              <a:t>xúc</a:t>
            </a:r>
            <a:r>
              <a:rPr lang="en-US" sz="2600" dirty="0"/>
              <a:t> </a:t>
            </a:r>
            <a:r>
              <a:rPr lang="en-US" sz="2600" dirty="0" err="1"/>
              <a:t>với</a:t>
            </a:r>
            <a:r>
              <a:rPr lang="en-US" sz="2600" dirty="0"/>
              <a:t> </a:t>
            </a:r>
            <a:r>
              <a:rPr lang="en-US" sz="2600" dirty="0" err="1"/>
              <a:t>đồ</a:t>
            </a:r>
            <a:r>
              <a:rPr lang="en-US" sz="2600" dirty="0"/>
              <a:t> </a:t>
            </a:r>
            <a:r>
              <a:rPr lang="en-US" sz="2600" dirty="0" err="1"/>
              <a:t>vật</a:t>
            </a:r>
            <a:r>
              <a:rPr lang="en-US" sz="2600" dirty="0"/>
              <a:t>, vi </a:t>
            </a:r>
            <a:r>
              <a:rPr lang="en-US" sz="2600" dirty="0" err="1"/>
              <a:t>trùng</a:t>
            </a:r>
            <a:r>
              <a:rPr lang="en-US" sz="2600" dirty="0"/>
              <a:t> </a:t>
            </a:r>
            <a:r>
              <a:rPr lang="en-US" sz="2600" dirty="0" err="1"/>
              <a:t>dính</a:t>
            </a:r>
            <a:r>
              <a:rPr lang="en-US" sz="2600" dirty="0"/>
              <a:t> </a:t>
            </a:r>
            <a:r>
              <a:rPr lang="en-US" sz="2600" dirty="0" err="1"/>
              <a:t>vào</a:t>
            </a:r>
            <a:r>
              <a:rPr lang="en-US" sz="2600" dirty="0"/>
              <a:t> </a:t>
            </a:r>
            <a:r>
              <a:rPr lang="en-US" sz="2600" dirty="0" err="1"/>
              <a:t>tay</a:t>
            </a:r>
            <a:r>
              <a:rPr lang="en-US" sz="2600" dirty="0"/>
              <a:t>. Tay </a:t>
            </a:r>
            <a:r>
              <a:rPr lang="en-US" sz="2600" dirty="0" err="1"/>
              <a:t>cầm</a:t>
            </a:r>
            <a:r>
              <a:rPr lang="en-US" sz="2600" dirty="0"/>
              <a:t> </a:t>
            </a:r>
            <a:r>
              <a:rPr lang="en-US" sz="2600" dirty="0" err="1"/>
              <a:t>thức</a:t>
            </a:r>
            <a:r>
              <a:rPr lang="en-US" sz="2600" dirty="0"/>
              <a:t> </a:t>
            </a:r>
            <a:r>
              <a:rPr lang="en-US" sz="2600" dirty="0" err="1"/>
              <a:t>ăn</a:t>
            </a:r>
            <a:r>
              <a:rPr lang="en-US" sz="2600" dirty="0"/>
              <a:t>, vi </a:t>
            </a:r>
            <a:r>
              <a:rPr lang="en-US" sz="2600" dirty="0" err="1"/>
              <a:t>trùng</a:t>
            </a:r>
            <a:r>
              <a:rPr lang="en-US" sz="2600" dirty="0"/>
              <a:t> </a:t>
            </a:r>
            <a:r>
              <a:rPr lang="en-US" sz="2600" dirty="0" err="1"/>
              <a:t>từ</a:t>
            </a:r>
            <a:r>
              <a:rPr lang="en-US" sz="2600" dirty="0"/>
              <a:t> </a:t>
            </a:r>
            <a:r>
              <a:rPr lang="en-US" sz="2600" dirty="0" err="1"/>
              <a:t>tay</a:t>
            </a:r>
            <a:r>
              <a:rPr lang="en-US" sz="2600" dirty="0"/>
              <a:t> </a:t>
            </a:r>
            <a:r>
              <a:rPr lang="en-US" sz="2600" dirty="0" err="1"/>
              <a:t>theo</a:t>
            </a:r>
            <a:r>
              <a:rPr lang="en-US" sz="2600" dirty="0"/>
              <a:t> </a:t>
            </a:r>
            <a:r>
              <a:rPr lang="en-US" sz="2600" dirty="0" err="1"/>
              <a:t>thức</a:t>
            </a:r>
            <a:r>
              <a:rPr lang="en-US" sz="2600" dirty="0"/>
              <a:t> </a:t>
            </a:r>
            <a:r>
              <a:rPr lang="en-US" sz="2600" dirty="0" err="1"/>
              <a:t>ăn</a:t>
            </a:r>
            <a:r>
              <a:rPr lang="en-US" sz="2600" dirty="0"/>
              <a:t> </a:t>
            </a:r>
            <a:r>
              <a:rPr lang="en-US" sz="2600" dirty="0" err="1"/>
              <a:t>đi</a:t>
            </a:r>
            <a:r>
              <a:rPr lang="en-US" sz="2600" dirty="0"/>
              <a:t> </a:t>
            </a:r>
            <a:r>
              <a:rPr lang="en-US" sz="2600" dirty="0" err="1"/>
              <a:t>vào</a:t>
            </a:r>
            <a:r>
              <a:rPr lang="en-US" sz="2600" dirty="0"/>
              <a:t> </a:t>
            </a:r>
            <a:r>
              <a:rPr lang="en-US" sz="2600" dirty="0" err="1"/>
              <a:t>cơ</a:t>
            </a:r>
            <a:r>
              <a:rPr lang="en-US" sz="2600" dirty="0"/>
              <a:t> </a:t>
            </a:r>
            <a:r>
              <a:rPr lang="en-US" sz="2600" dirty="0" err="1"/>
              <a:t>thể</a:t>
            </a:r>
            <a:r>
              <a:rPr lang="en-US" sz="2600" dirty="0"/>
              <a:t>. Do </a:t>
            </a:r>
            <a:r>
              <a:rPr lang="en-US" sz="2600" dirty="0" err="1"/>
              <a:t>đó</a:t>
            </a:r>
            <a:r>
              <a:rPr lang="en-US" sz="2600" dirty="0"/>
              <a:t>, </a:t>
            </a:r>
            <a:r>
              <a:rPr lang="en-US" sz="2600" dirty="0" err="1"/>
              <a:t>chúng</a:t>
            </a:r>
            <a:r>
              <a:rPr lang="en-US" sz="2600" dirty="0"/>
              <a:t> ta </a:t>
            </a:r>
            <a:r>
              <a:rPr lang="en-US" sz="2600" dirty="0" err="1"/>
              <a:t>có</a:t>
            </a:r>
            <a:r>
              <a:rPr lang="en-US" sz="2600" dirty="0"/>
              <a:t> </a:t>
            </a:r>
            <a:r>
              <a:rPr lang="en-US" sz="2600" dirty="0" err="1"/>
              <a:t>thể</a:t>
            </a:r>
            <a:r>
              <a:rPr lang="en-US" sz="2600" dirty="0"/>
              <a:t> </a:t>
            </a:r>
            <a:r>
              <a:rPr lang="en-US" sz="2600" dirty="0" err="1"/>
              <a:t>mắc</a:t>
            </a:r>
            <a:r>
              <a:rPr lang="en-US" sz="2600" dirty="0"/>
              <a:t> </a:t>
            </a:r>
            <a:r>
              <a:rPr lang="en-US" sz="2600" dirty="0" err="1"/>
              <a:t>bệnh</a:t>
            </a:r>
            <a:r>
              <a:rPr lang="en-US" sz="2600" dirty="0"/>
              <a:t>.</a:t>
            </a:r>
          </a:p>
        </p:txBody>
      </p:sp>
      <p:sp>
        <p:nvSpPr>
          <p:cNvPr id="6" name="Rectangle 5"/>
          <p:cNvSpPr/>
          <p:nvPr/>
        </p:nvSpPr>
        <p:spPr>
          <a:xfrm>
            <a:off x="4483233" y="2995679"/>
            <a:ext cx="4410009" cy="830997"/>
          </a:xfrm>
          <a:prstGeom prst="rect">
            <a:avLst/>
          </a:prstGeom>
        </p:spPr>
        <p:txBody>
          <a:bodyPr wrap="square">
            <a:spAutoFit/>
          </a:bodyPr>
          <a:lstStyle/>
          <a:p>
            <a:r>
              <a:rPr lang="en-US" sz="2400"/>
              <a:t>a. </a:t>
            </a:r>
            <a:r>
              <a:rPr lang="vi-VN" sz="2400"/>
              <a:t>Vi trùng đi vào cơ thể con người bằng cách nào ?</a:t>
            </a:r>
            <a:endParaRPr lang="en-US" sz="2400"/>
          </a:p>
        </p:txBody>
      </p:sp>
      <p:sp>
        <p:nvSpPr>
          <p:cNvPr id="8" name="Rectangle 7"/>
          <p:cNvSpPr/>
          <p:nvPr/>
        </p:nvSpPr>
        <p:spPr>
          <a:xfrm>
            <a:off x="4483233" y="3788951"/>
            <a:ext cx="4246849" cy="954107"/>
          </a:xfrm>
          <a:prstGeom prst="rect">
            <a:avLst/>
          </a:prstGeom>
        </p:spPr>
        <p:txBody>
          <a:bodyPr wrap="square">
            <a:spAutoFit/>
          </a:bodyPr>
          <a:lstStyle/>
          <a:p>
            <a:r>
              <a:rPr lang="en-US" sz="2800">
                <a:solidFill>
                  <a:srgbClr val="0418AC"/>
                </a:solidFill>
              </a:rPr>
              <a:t>      </a:t>
            </a:r>
            <a:r>
              <a:rPr lang="vi-VN" sz="2800">
                <a:solidFill>
                  <a:srgbClr val="0418AC"/>
                </a:solidFill>
              </a:rPr>
              <a:t>V</a:t>
            </a:r>
            <a:r>
              <a:rPr lang="en-US" sz="2800">
                <a:solidFill>
                  <a:srgbClr val="0418AC"/>
                </a:solidFill>
              </a:rPr>
              <a:t>i</a:t>
            </a:r>
            <a:r>
              <a:rPr lang="vi-VN" sz="2800">
                <a:solidFill>
                  <a:srgbClr val="0418AC"/>
                </a:solidFill>
              </a:rPr>
              <a:t> trùng đi vào cơ thể con người qua thức ăn</a:t>
            </a:r>
            <a:r>
              <a:rPr lang="en-US" sz="2800">
                <a:solidFill>
                  <a:srgbClr val="0418AC"/>
                </a:solidFill>
              </a:rPr>
              <a:t>.</a:t>
            </a:r>
            <a:r>
              <a:rPr lang="vi-VN" sz="2800">
                <a:solidFill>
                  <a:srgbClr val="0418AC"/>
                </a:solidFill>
              </a:rPr>
              <a:t> </a:t>
            </a:r>
            <a:endParaRPr lang="en-US" sz="2800">
              <a:solidFill>
                <a:srgbClr val="0418AC"/>
              </a:solidFill>
            </a:endParaRPr>
          </a:p>
        </p:txBody>
      </p:sp>
    </p:spTree>
    <p:extLst>
      <p:ext uri="{BB962C8B-B14F-4D97-AF65-F5344CB8AC3E}">
        <p14:creationId xmlns:p14="http://schemas.microsoft.com/office/powerpoint/2010/main" val="5080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2" name="Oval 1"/>
          <p:cNvSpPr/>
          <p:nvPr/>
        </p:nvSpPr>
        <p:spPr>
          <a:xfrm>
            <a:off x="140678" y="-24048"/>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p>
        </p:txBody>
      </p:sp>
      <p:sp>
        <p:nvSpPr>
          <p:cNvPr id="5" name="TextBox 4"/>
          <p:cNvSpPr txBox="1"/>
          <p:nvPr/>
        </p:nvSpPr>
        <p:spPr>
          <a:xfrm>
            <a:off x="117751" y="484227"/>
            <a:ext cx="1364476" cy="369332"/>
          </a:xfrm>
          <a:prstGeom prst="rect">
            <a:avLst/>
          </a:prstGeom>
          <a:noFill/>
        </p:spPr>
        <p:txBody>
          <a:bodyPr wrap="none" rtlCol="0">
            <a:spAutoFit/>
          </a:bodyPr>
          <a:lstStyle/>
          <a:p>
            <a:r>
              <a:rPr lang="en-US" sz="1800"/>
              <a:t>Đọc đoạn 1</a:t>
            </a:r>
          </a:p>
        </p:txBody>
      </p:sp>
      <p:sp>
        <p:nvSpPr>
          <p:cNvPr id="7" name="Rectangle 6"/>
          <p:cNvSpPr/>
          <p:nvPr/>
        </p:nvSpPr>
        <p:spPr>
          <a:xfrm>
            <a:off x="381066" y="808787"/>
            <a:ext cx="8061274" cy="2092881"/>
          </a:xfrm>
          <a:prstGeom prst="rect">
            <a:avLst/>
          </a:prstGeom>
          <a:solidFill>
            <a:srgbClr val="FEE7EF"/>
          </a:solidFill>
        </p:spPr>
        <p:txBody>
          <a:bodyPr wrap="square">
            <a:spAutoFit/>
          </a:bodyPr>
          <a:lstStyle/>
          <a:p>
            <a:pPr algn="just"/>
            <a:r>
              <a:rPr lang="en-US" sz="2600" dirty="0"/>
              <a:t>       Vi </a:t>
            </a:r>
            <a:r>
              <a:rPr lang="en-US" sz="2600" dirty="0" err="1"/>
              <a:t>trùng</a:t>
            </a:r>
            <a:r>
              <a:rPr lang="en-US" sz="2600" dirty="0"/>
              <a:t> </a:t>
            </a:r>
            <a:r>
              <a:rPr lang="en-US" sz="2600" dirty="0" err="1"/>
              <a:t>có</a:t>
            </a:r>
            <a:r>
              <a:rPr lang="en-US" sz="2600" dirty="0"/>
              <a:t> ở </a:t>
            </a:r>
            <a:r>
              <a:rPr lang="en-US" sz="2600" dirty="0" err="1"/>
              <a:t>khắp</a:t>
            </a:r>
            <a:r>
              <a:rPr lang="en-US" sz="2600" dirty="0"/>
              <a:t> </a:t>
            </a:r>
            <a:r>
              <a:rPr lang="en-US" sz="2600" dirty="0" err="1"/>
              <a:t>nơi</a:t>
            </a:r>
            <a:r>
              <a:rPr lang="en-US" sz="2600" dirty="0"/>
              <a:t>. </a:t>
            </a:r>
            <a:r>
              <a:rPr lang="en-US" sz="2600" dirty="0" err="1"/>
              <a:t>Nhưng</a:t>
            </a:r>
            <a:r>
              <a:rPr lang="en-US" sz="2600" dirty="0"/>
              <a:t> </a:t>
            </a:r>
            <a:r>
              <a:rPr lang="en-US" sz="2600" dirty="0" err="1"/>
              <a:t>chúng</a:t>
            </a:r>
            <a:r>
              <a:rPr lang="en-US" sz="2600" dirty="0"/>
              <a:t> ta </a:t>
            </a:r>
            <a:r>
              <a:rPr lang="en-US" sz="2600" dirty="0" err="1"/>
              <a:t>không</a:t>
            </a:r>
            <a:r>
              <a:rPr lang="en-US" sz="2600" dirty="0"/>
              <a:t> </a:t>
            </a:r>
            <a:r>
              <a:rPr lang="en-US" sz="2600" dirty="0" err="1"/>
              <a:t>nhìn</a:t>
            </a:r>
            <a:r>
              <a:rPr lang="en-US" sz="2600" dirty="0"/>
              <a:t> </a:t>
            </a:r>
            <a:r>
              <a:rPr lang="en-US" sz="2600" dirty="0" err="1"/>
              <a:t>thấy</a:t>
            </a:r>
            <a:r>
              <a:rPr lang="en-US" sz="2600" dirty="0"/>
              <a:t> </a:t>
            </a:r>
            <a:r>
              <a:rPr lang="en-US" sz="2600" dirty="0" err="1"/>
              <a:t>được</a:t>
            </a:r>
            <a:r>
              <a:rPr lang="en-US" sz="2600" dirty="0"/>
              <a:t> </a:t>
            </a:r>
            <a:r>
              <a:rPr lang="en-US" sz="2600" dirty="0" err="1"/>
              <a:t>bằng</a:t>
            </a:r>
            <a:r>
              <a:rPr lang="en-US" sz="2600" dirty="0"/>
              <a:t> </a:t>
            </a:r>
            <a:r>
              <a:rPr lang="en-US" sz="2600" dirty="0" err="1"/>
              <a:t>mắt</a:t>
            </a:r>
            <a:r>
              <a:rPr lang="en-US" sz="2600" dirty="0"/>
              <a:t> </a:t>
            </a:r>
            <a:r>
              <a:rPr lang="en-US" sz="2600" dirty="0" err="1"/>
              <a:t>thường</a:t>
            </a:r>
            <a:r>
              <a:rPr lang="en-US" sz="2600" dirty="0"/>
              <a:t>. </a:t>
            </a:r>
            <a:r>
              <a:rPr lang="en-US" sz="2600" dirty="0" err="1"/>
              <a:t>Khi</a:t>
            </a:r>
            <a:r>
              <a:rPr lang="en-US" sz="2600" dirty="0"/>
              <a:t> </a:t>
            </a:r>
            <a:r>
              <a:rPr lang="en-US" sz="2600" dirty="0" err="1"/>
              <a:t>tay</a:t>
            </a:r>
            <a:r>
              <a:rPr lang="en-US" sz="2600" dirty="0"/>
              <a:t> </a:t>
            </a:r>
            <a:r>
              <a:rPr lang="en-US" sz="2600" dirty="0" err="1"/>
              <a:t>tiếp</a:t>
            </a:r>
            <a:r>
              <a:rPr lang="en-US" sz="2600" dirty="0"/>
              <a:t> </a:t>
            </a:r>
            <a:r>
              <a:rPr lang="en-US" sz="2600" dirty="0" err="1"/>
              <a:t>xúc</a:t>
            </a:r>
            <a:r>
              <a:rPr lang="en-US" sz="2600" dirty="0"/>
              <a:t> </a:t>
            </a:r>
            <a:r>
              <a:rPr lang="en-US" sz="2600" dirty="0" err="1"/>
              <a:t>với</a:t>
            </a:r>
            <a:r>
              <a:rPr lang="en-US" sz="2600" dirty="0"/>
              <a:t> </a:t>
            </a:r>
            <a:r>
              <a:rPr lang="en-US" sz="2600" dirty="0" err="1"/>
              <a:t>đồ</a:t>
            </a:r>
            <a:r>
              <a:rPr lang="en-US" sz="2600" dirty="0"/>
              <a:t> </a:t>
            </a:r>
            <a:r>
              <a:rPr lang="en-US" sz="2600" dirty="0" err="1"/>
              <a:t>vật</a:t>
            </a:r>
            <a:r>
              <a:rPr lang="en-US" sz="2600" dirty="0"/>
              <a:t>, vi </a:t>
            </a:r>
            <a:r>
              <a:rPr lang="en-US" sz="2600" dirty="0" err="1"/>
              <a:t>trùng</a:t>
            </a:r>
            <a:r>
              <a:rPr lang="en-US" sz="2600" dirty="0"/>
              <a:t> </a:t>
            </a:r>
            <a:r>
              <a:rPr lang="en-US" sz="2600" dirty="0" err="1"/>
              <a:t>dính</a:t>
            </a:r>
            <a:r>
              <a:rPr lang="en-US" sz="2600" dirty="0"/>
              <a:t> </a:t>
            </a:r>
            <a:r>
              <a:rPr lang="en-US" sz="2600" dirty="0" err="1"/>
              <a:t>vào</a:t>
            </a:r>
            <a:r>
              <a:rPr lang="en-US" sz="2600" dirty="0"/>
              <a:t> </a:t>
            </a:r>
            <a:r>
              <a:rPr lang="en-US" sz="2600" dirty="0" err="1"/>
              <a:t>tay</a:t>
            </a:r>
            <a:r>
              <a:rPr lang="en-US" sz="2600" dirty="0"/>
              <a:t>. Tay </a:t>
            </a:r>
            <a:r>
              <a:rPr lang="en-US" sz="2600" dirty="0" err="1"/>
              <a:t>cầm</a:t>
            </a:r>
            <a:r>
              <a:rPr lang="en-US" sz="2600" dirty="0"/>
              <a:t> </a:t>
            </a:r>
            <a:r>
              <a:rPr lang="en-US" sz="2600" dirty="0" err="1"/>
              <a:t>thức</a:t>
            </a:r>
            <a:r>
              <a:rPr lang="en-US" sz="2600" dirty="0"/>
              <a:t> </a:t>
            </a:r>
            <a:r>
              <a:rPr lang="en-US" sz="2600" dirty="0" err="1"/>
              <a:t>ăn</a:t>
            </a:r>
            <a:r>
              <a:rPr lang="en-US" sz="2600" dirty="0"/>
              <a:t>, vi </a:t>
            </a:r>
            <a:r>
              <a:rPr lang="en-US" sz="2600" dirty="0" err="1"/>
              <a:t>trùng</a:t>
            </a:r>
            <a:r>
              <a:rPr lang="en-US" sz="2600" dirty="0"/>
              <a:t> </a:t>
            </a:r>
            <a:r>
              <a:rPr lang="en-US" sz="2600" dirty="0" err="1"/>
              <a:t>từ</a:t>
            </a:r>
            <a:r>
              <a:rPr lang="en-US" sz="2600" dirty="0"/>
              <a:t> </a:t>
            </a:r>
            <a:r>
              <a:rPr lang="en-US" sz="2600" dirty="0" err="1"/>
              <a:t>tay</a:t>
            </a:r>
            <a:r>
              <a:rPr lang="en-US" sz="2600" dirty="0"/>
              <a:t> </a:t>
            </a:r>
            <a:r>
              <a:rPr lang="en-US" sz="2600" dirty="0" err="1"/>
              <a:t>theo</a:t>
            </a:r>
            <a:r>
              <a:rPr lang="en-US" sz="2600" dirty="0"/>
              <a:t> </a:t>
            </a:r>
            <a:r>
              <a:rPr lang="en-US" sz="2600" dirty="0" err="1"/>
              <a:t>thức</a:t>
            </a:r>
            <a:r>
              <a:rPr lang="en-US" sz="2600" dirty="0"/>
              <a:t> </a:t>
            </a:r>
            <a:r>
              <a:rPr lang="en-US" sz="2600" dirty="0" err="1"/>
              <a:t>ăn</a:t>
            </a:r>
            <a:r>
              <a:rPr lang="en-US" sz="2600" dirty="0"/>
              <a:t> </a:t>
            </a:r>
            <a:r>
              <a:rPr lang="en-US" sz="2600" dirty="0" err="1"/>
              <a:t>đi</a:t>
            </a:r>
            <a:r>
              <a:rPr lang="en-US" sz="2600" dirty="0"/>
              <a:t> </a:t>
            </a:r>
            <a:r>
              <a:rPr lang="en-US" sz="2600" dirty="0" err="1"/>
              <a:t>vào</a:t>
            </a:r>
            <a:r>
              <a:rPr lang="en-US" sz="2600" dirty="0"/>
              <a:t> </a:t>
            </a:r>
            <a:r>
              <a:rPr lang="en-US" sz="2600" dirty="0" err="1"/>
              <a:t>cơ</a:t>
            </a:r>
            <a:r>
              <a:rPr lang="en-US" sz="2600" dirty="0"/>
              <a:t> </a:t>
            </a:r>
            <a:r>
              <a:rPr lang="en-US" sz="2600" dirty="0" err="1"/>
              <a:t>thể</a:t>
            </a:r>
            <a:r>
              <a:rPr lang="en-US" sz="2600" dirty="0"/>
              <a:t>. Do </a:t>
            </a:r>
            <a:r>
              <a:rPr lang="en-US" sz="2600" dirty="0" err="1"/>
              <a:t>đó</a:t>
            </a:r>
            <a:r>
              <a:rPr lang="en-US" sz="2600" dirty="0"/>
              <a:t>, </a:t>
            </a:r>
            <a:r>
              <a:rPr lang="en-US" sz="2600" dirty="0" err="1"/>
              <a:t>chúng</a:t>
            </a:r>
            <a:r>
              <a:rPr lang="en-US" sz="2600" dirty="0"/>
              <a:t> ta </a:t>
            </a:r>
            <a:r>
              <a:rPr lang="en-US" sz="2600" dirty="0" err="1"/>
              <a:t>có</a:t>
            </a:r>
            <a:r>
              <a:rPr lang="en-US" sz="2600" dirty="0"/>
              <a:t> </a:t>
            </a:r>
            <a:r>
              <a:rPr lang="en-US" sz="2600" dirty="0" err="1"/>
              <a:t>thể</a:t>
            </a:r>
            <a:r>
              <a:rPr lang="en-US" sz="2600" dirty="0"/>
              <a:t> </a:t>
            </a:r>
            <a:r>
              <a:rPr lang="en-US" sz="2600" dirty="0" err="1"/>
              <a:t>mắc</a:t>
            </a:r>
            <a:r>
              <a:rPr lang="en-US" sz="2600" dirty="0"/>
              <a:t> </a:t>
            </a:r>
            <a:r>
              <a:rPr lang="en-US" sz="2600" dirty="0" err="1"/>
              <a:t>bệnh</a:t>
            </a:r>
            <a:r>
              <a:rPr lang="en-US" sz="2600" dirty="0"/>
              <a:t>.</a:t>
            </a:r>
          </a:p>
        </p:txBody>
      </p:sp>
      <p:sp>
        <p:nvSpPr>
          <p:cNvPr id="6" name="Rectangle 5"/>
          <p:cNvSpPr/>
          <p:nvPr/>
        </p:nvSpPr>
        <p:spPr>
          <a:xfrm>
            <a:off x="517483" y="3172428"/>
            <a:ext cx="8512176" cy="461665"/>
          </a:xfrm>
          <a:prstGeom prst="rect">
            <a:avLst/>
          </a:prstGeom>
        </p:spPr>
        <p:txBody>
          <a:bodyPr wrap="square">
            <a:spAutoFit/>
          </a:bodyPr>
          <a:lstStyle/>
          <a:p>
            <a:r>
              <a:rPr lang="en-US" sz="2400" dirty="0"/>
              <a:t>b</a:t>
            </a:r>
            <a:r>
              <a:rPr lang="vi-VN" sz="2400" dirty="0"/>
              <a:t>. Để phòng bệnh, chúng ta phải làm gì ?</a:t>
            </a:r>
            <a:endParaRPr lang="en-US" sz="2400" dirty="0"/>
          </a:p>
        </p:txBody>
      </p:sp>
      <p:sp>
        <p:nvSpPr>
          <p:cNvPr id="8" name="Rectangle 7"/>
          <p:cNvSpPr/>
          <p:nvPr/>
        </p:nvSpPr>
        <p:spPr>
          <a:xfrm>
            <a:off x="140678" y="3654611"/>
            <a:ext cx="8744048" cy="954107"/>
          </a:xfrm>
          <a:prstGeom prst="rect">
            <a:avLst/>
          </a:prstGeom>
          <a:solidFill>
            <a:schemeClr val="bg1"/>
          </a:solidFill>
        </p:spPr>
        <p:txBody>
          <a:bodyPr wrap="square">
            <a:spAutoFit/>
          </a:bodyPr>
          <a:lstStyle/>
          <a:p>
            <a:r>
              <a:rPr lang="en-US" sz="2800" dirty="0">
                <a:solidFill>
                  <a:srgbClr val="0418AC"/>
                </a:solidFill>
              </a:rPr>
              <a:t>      </a:t>
            </a:r>
            <a:r>
              <a:rPr lang="vi-VN" sz="2800" dirty="0">
                <a:solidFill>
                  <a:srgbClr val="0418AC"/>
                </a:solidFill>
              </a:rPr>
              <a:t>Để phòng bệnh, chúng ta phải rửa tay đúng cách trước khi ăn</a:t>
            </a:r>
            <a:r>
              <a:rPr lang="en-US" sz="2800" dirty="0">
                <a:solidFill>
                  <a:srgbClr val="0418AC"/>
                </a:solidFill>
              </a:rPr>
              <a:t>.</a:t>
            </a:r>
            <a:r>
              <a:rPr lang="vi-VN" sz="2800" dirty="0">
                <a:solidFill>
                  <a:srgbClr val="0418AC"/>
                </a:solidFill>
              </a:rPr>
              <a:t> </a:t>
            </a:r>
            <a:endParaRPr lang="en-US" sz="2800" dirty="0">
              <a:solidFill>
                <a:srgbClr val="0418AC"/>
              </a:solidFill>
            </a:endParaRPr>
          </a:p>
        </p:txBody>
      </p:sp>
    </p:spTree>
    <p:extLst>
      <p:ext uri="{BB962C8B-B14F-4D97-AF65-F5344CB8AC3E}">
        <p14:creationId xmlns:p14="http://schemas.microsoft.com/office/powerpoint/2010/main" val="22921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6106" y="0"/>
            <a:ext cx="8271788" cy="461665"/>
          </a:xfrm>
          <a:prstGeom prst="rect">
            <a:avLst/>
          </a:prstGeom>
          <a:solidFill>
            <a:schemeClr val="bg1"/>
          </a:solidFill>
        </p:spPr>
        <p:txBody>
          <a:bodyPr wrap="square">
            <a:spAutoFit/>
          </a:bodyPr>
          <a:lstStyle/>
          <a:p>
            <a:r>
              <a:rPr lang="en-US" sz="2400"/>
              <a:t>       c. </a:t>
            </a:r>
            <a:r>
              <a:rPr lang="vi-VN" sz="2400"/>
              <a:t>C</a:t>
            </a:r>
            <a:r>
              <a:rPr lang="en-US" sz="2400"/>
              <a:t>ầ</a:t>
            </a:r>
            <a:r>
              <a:rPr lang="vi-VN" sz="2400"/>
              <a:t>n rửa tay như thế nào cho đúng ? </a:t>
            </a:r>
            <a:endParaRPr lang="en-US" sz="240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66655" y="461665"/>
            <a:ext cx="7210690" cy="4583233"/>
          </a:xfrm>
          <a:prstGeom prst="rect">
            <a:avLst/>
          </a:prstGeom>
        </p:spPr>
      </p:pic>
      <p:sp>
        <p:nvSpPr>
          <p:cNvPr id="8" name="Oval 7"/>
          <p:cNvSpPr/>
          <p:nvPr/>
        </p:nvSpPr>
        <p:spPr>
          <a:xfrm>
            <a:off x="140678" y="-24048"/>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p>
        </p:txBody>
      </p:sp>
    </p:spTree>
    <p:extLst>
      <p:ext uri="{BB962C8B-B14F-4D97-AF65-F5344CB8AC3E}">
        <p14:creationId xmlns:p14="http://schemas.microsoft.com/office/powerpoint/2010/main" val="294931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4577" y="99925"/>
            <a:ext cx="7765990" cy="523220"/>
          </a:xfrm>
          <a:prstGeom prst="rect">
            <a:avLst/>
          </a:prstGeom>
          <a:solidFill>
            <a:schemeClr val="bg1"/>
          </a:solidFill>
        </p:spPr>
        <p:txBody>
          <a:bodyPr wrap="square" rtlCol="0">
            <a:spAutoFit/>
          </a:bodyPr>
          <a:lstStyle/>
          <a:p>
            <a:r>
              <a:rPr lang="en-US" sz="2800">
                <a:solidFill>
                  <a:schemeClr val="tx1"/>
                </a:solidFill>
              </a:rPr>
              <a:t>Viết vào vở câu trả lời cho câu hỏi b ở mục 3</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292" y="222942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32108" y="2713511"/>
            <a:ext cx="8606134" cy="584775"/>
          </a:xfrm>
          <a:prstGeom prst="rect">
            <a:avLst/>
          </a:prstGeom>
        </p:spPr>
        <p:txBody>
          <a:bodyPr wrap="square">
            <a:spAutoFit/>
          </a:bodyPr>
          <a:lstStyle/>
          <a:p>
            <a:pPr algn="ctr"/>
            <a:r>
              <a:rPr lang="en-US" sz="3200" b="1">
                <a:solidFill>
                  <a:srgbClr val="0418AC"/>
                </a:solidFill>
                <a:latin typeface="HP001 4 hàng" pitchFamily="34" charset="0"/>
                <a:ea typeface="Arial-Rounded" pitchFamily="34" charset="0"/>
                <a:cs typeface="Arial-Rounded" pitchFamily="34" charset="0"/>
              </a:rPr>
              <a:t>Để phòng bệnh, chúng ta phải rửa tay đúng</a:t>
            </a:r>
          </a:p>
        </p:txBody>
      </p:sp>
      <p:sp>
        <p:nvSpPr>
          <p:cNvPr id="8" name="Rectangle 7"/>
          <p:cNvSpPr/>
          <p:nvPr/>
        </p:nvSpPr>
        <p:spPr>
          <a:xfrm>
            <a:off x="294291" y="3376159"/>
            <a:ext cx="5352883"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cách trước khi ăn.. </a:t>
            </a:r>
          </a:p>
        </p:txBody>
      </p:sp>
      <p:sp>
        <p:nvSpPr>
          <p:cNvPr id="9" name="TextBox 8"/>
          <p:cNvSpPr txBox="1"/>
          <p:nvPr/>
        </p:nvSpPr>
        <p:spPr>
          <a:xfrm>
            <a:off x="410713" y="1781244"/>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
        <p:nvSpPr>
          <p:cNvPr id="11" name="Oval 10"/>
          <p:cNvSpPr/>
          <p:nvPr/>
        </p:nvSpPr>
        <p:spPr>
          <a:xfrm>
            <a:off x="242547" y="29939"/>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4</a:t>
            </a:r>
          </a:p>
        </p:txBody>
      </p:sp>
      <p:sp>
        <p:nvSpPr>
          <p:cNvPr id="17" name="TextBox 16"/>
          <p:cNvSpPr txBox="1"/>
          <p:nvPr/>
        </p:nvSpPr>
        <p:spPr>
          <a:xfrm>
            <a:off x="294292" y="782238"/>
            <a:ext cx="7469566" cy="523220"/>
          </a:xfrm>
          <a:prstGeom prst="rect">
            <a:avLst/>
          </a:prstGeom>
          <a:noFill/>
        </p:spPr>
        <p:txBody>
          <a:bodyPr wrap="square" rtlCol="0">
            <a:spAutoFit/>
          </a:bodyPr>
          <a:lstStyle/>
          <a:p>
            <a:r>
              <a:rPr lang="en-US" sz="2800">
                <a:solidFill>
                  <a:schemeClr val="tx1"/>
                </a:solidFill>
              </a:rPr>
              <a:t>Để phòng bệnh, chúng ta phải……………</a:t>
            </a:r>
          </a:p>
        </p:txBody>
      </p:sp>
      <p:sp>
        <p:nvSpPr>
          <p:cNvPr id="18" name="TextBox 17"/>
          <p:cNvSpPr txBox="1"/>
          <p:nvPr/>
        </p:nvSpPr>
        <p:spPr>
          <a:xfrm>
            <a:off x="5178741" y="760608"/>
            <a:ext cx="3859502" cy="523220"/>
          </a:xfrm>
          <a:prstGeom prst="rect">
            <a:avLst/>
          </a:prstGeom>
          <a:solidFill>
            <a:schemeClr val="bg1"/>
          </a:solidFill>
        </p:spPr>
        <p:txBody>
          <a:bodyPr wrap="square" rtlCol="0">
            <a:spAutoFit/>
          </a:bodyPr>
          <a:lstStyle/>
          <a:p>
            <a:r>
              <a:rPr lang="en-US" sz="2800">
                <a:solidFill>
                  <a:srgbClr val="0418AC"/>
                </a:solidFill>
              </a:rPr>
              <a:t>rửa tay đúng cách </a:t>
            </a:r>
          </a:p>
        </p:txBody>
      </p:sp>
      <p:sp>
        <p:nvSpPr>
          <p:cNvPr id="13" name="TextBox 12"/>
          <p:cNvSpPr txBox="1"/>
          <p:nvPr/>
        </p:nvSpPr>
        <p:spPr>
          <a:xfrm>
            <a:off x="242547" y="1258024"/>
            <a:ext cx="3859502" cy="523220"/>
          </a:xfrm>
          <a:prstGeom prst="rect">
            <a:avLst/>
          </a:prstGeom>
          <a:solidFill>
            <a:schemeClr val="bg1"/>
          </a:solidFill>
        </p:spPr>
        <p:txBody>
          <a:bodyPr wrap="square" rtlCol="0">
            <a:spAutoFit/>
          </a:bodyPr>
          <a:lstStyle/>
          <a:p>
            <a:r>
              <a:rPr lang="en-US" sz="2800">
                <a:solidFill>
                  <a:srgbClr val="0418AC"/>
                </a:solidFill>
              </a:rPr>
              <a:t>trước khi ăn.</a:t>
            </a:r>
          </a:p>
        </p:txBody>
      </p:sp>
    </p:spTree>
    <p:extLst>
      <p:ext uri="{BB962C8B-B14F-4D97-AF65-F5344CB8AC3E}">
        <p14:creationId xmlns:p14="http://schemas.microsoft.com/office/powerpoint/2010/main" val="2630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7" grpId="0"/>
      <p:bldP spid="18"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Tiết 3</a:t>
            </a:r>
          </a:p>
        </p:txBody>
      </p:sp>
      <p:sp>
        <p:nvSpPr>
          <p:cNvPr id="3" name="Oval 2"/>
          <p:cNvSpPr/>
          <p:nvPr/>
        </p:nvSpPr>
        <p:spPr>
          <a:xfrm>
            <a:off x="2064103" y="1953039"/>
            <a:ext cx="1212574" cy="1143000"/>
          </a:xfrm>
          <a:prstGeom prst="ellipse">
            <a:avLst/>
          </a:prstGeom>
          <a:solidFill>
            <a:srgbClr val="00B0F0"/>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itchFamily="34" charset="0"/>
                <a:cs typeface="Arial" pitchFamily="34" charset="0"/>
              </a:rPr>
              <a:t>5</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298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43" y="2959367"/>
            <a:ext cx="8743950" cy="2147323"/>
          </a:xfrm>
          <a:prstGeom prst="rect">
            <a:avLst/>
          </a:prstGeom>
          <a:solidFill>
            <a:schemeClr val="bg1"/>
          </a:solidFill>
          <a:ln>
            <a:noFill/>
          </a:ln>
          <a:effectLst/>
          <a:extLst/>
        </p:spPr>
      </p:pic>
      <p:sp>
        <p:nvSpPr>
          <p:cNvPr id="14" name="Rounded Rectangle 13"/>
          <p:cNvSpPr/>
          <p:nvPr/>
        </p:nvSpPr>
        <p:spPr>
          <a:xfrm>
            <a:off x="561635" y="753626"/>
            <a:ext cx="8130706"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18AC"/>
              </a:solidFill>
            </a:endParaRPr>
          </a:p>
        </p:txBody>
      </p:sp>
      <p:sp>
        <p:nvSpPr>
          <p:cNvPr id="15" name="TextBox 14"/>
          <p:cNvSpPr txBox="1"/>
          <p:nvPr/>
        </p:nvSpPr>
        <p:spPr>
          <a:xfrm>
            <a:off x="647127" y="82176"/>
            <a:ext cx="7743247" cy="461665"/>
          </a:xfrm>
          <a:prstGeom prst="rect">
            <a:avLst/>
          </a:prstGeom>
          <a:solidFill>
            <a:schemeClr val="bg1"/>
          </a:solidFill>
        </p:spPr>
        <p:txBody>
          <a:bodyPr wrap="square" rtlCol="0">
            <a:spAutoFit/>
          </a:bodyPr>
          <a:lstStyle/>
          <a:p>
            <a:r>
              <a:rPr lang="en-US" sz="2400">
                <a:solidFill>
                  <a:schemeClr val="tx1"/>
                </a:solidFill>
              </a:rPr>
              <a:t>   Chọn từ ngữ để hoàn thiện câu và viết câu vào vở</a:t>
            </a:r>
          </a:p>
        </p:txBody>
      </p:sp>
      <p:sp>
        <p:nvSpPr>
          <p:cNvPr id="16" name="Rounded Rectangle 15"/>
          <p:cNvSpPr/>
          <p:nvPr/>
        </p:nvSpPr>
        <p:spPr>
          <a:xfrm>
            <a:off x="410393" y="753626"/>
            <a:ext cx="3156772"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vi trùng</a:t>
            </a:r>
          </a:p>
        </p:txBody>
      </p:sp>
      <p:sp>
        <p:nvSpPr>
          <p:cNvPr id="17" name="Rounded Rectangle 16"/>
          <p:cNvSpPr/>
          <p:nvPr/>
        </p:nvSpPr>
        <p:spPr>
          <a:xfrm>
            <a:off x="3405266" y="753626"/>
            <a:ext cx="244344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rửa tay</a:t>
            </a:r>
          </a:p>
        </p:txBody>
      </p:sp>
      <p:sp>
        <p:nvSpPr>
          <p:cNvPr id="18" name="Rounded Rectangle 17"/>
          <p:cNvSpPr/>
          <p:nvPr/>
        </p:nvSpPr>
        <p:spPr>
          <a:xfrm>
            <a:off x="6069205" y="753625"/>
            <a:ext cx="2190542" cy="633047"/>
          </a:xfrm>
          <a:prstGeom prst="roundRect">
            <a:avLst>
              <a:gd name="adj" fmla="val 873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418AC"/>
                </a:solidFill>
              </a:rPr>
              <a:t>phòng bệnh</a:t>
            </a:r>
          </a:p>
        </p:txBody>
      </p:sp>
      <p:sp>
        <p:nvSpPr>
          <p:cNvPr id="21" name="Rounded Rectangle 20"/>
          <p:cNvSpPr/>
          <p:nvPr/>
        </p:nvSpPr>
        <p:spPr>
          <a:xfrm>
            <a:off x="863603" y="1512966"/>
            <a:ext cx="7526771" cy="9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Ăn</a:t>
            </a:r>
            <a:r>
              <a:rPr lang="en-US" sz="2800" dirty="0">
                <a:solidFill>
                  <a:schemeClr val="tx1"/>
                </a:solidFill>
              </a:rPr>
              <a:t> </a:t>
            </a:r>
            <a:r>
              <a:rPr lang="en-US" sz="2800" dirty="0" err="1">
                <a:solidFill>
                  <a:schemeClr val="tx1"/>
                </a:solidFill>
              </a:rPr>
              <a:t>chín</a:t>
            </a:r>
            <a:r>
              <a:rPr lang="en-US" sz="2800" dirty="0">
                <a:solidFill>
                  <a:schemeClr val="tx1"/>
                </a:solidFill>
              </a:rPr>
              <a:t>, </a:t>
            </a:r>
            <a:r>
              <a:rPr lang="en-US" sz="2800" dirty="0" err="1">
                <a:solidFill>
                  <a:schemeClr val="tx1"/>
                </a:solidFill>
              </a:rPr>
              <a:t>uống</a:t>
            </a:r>
            <a:r>
              <a:rPr lang="en-US" sz="2800" dirty="0">
                <a:solidFill>
                  <a:schemeClr val="tx1"/>
                </a:solidFill>
              </a:rPr>
              <a:t> </a:t>
            </a:r>
            <a:r>
              <a:rPr lang="en-US" sz="2800" dirty="0" err="1">
                <a:solidFill>
                  <a:schemeClr val="tx1"/>
                </a:solidFill>
              </a:rPr>
              <a:t>sôi</a:t>
            </a:r>
            <a:r>
              <a:rPr lang="en-US" sz="2800" dirty="0">
                <a:solidFill>
                  <a:schemeClr val="tx1"/>
                </a:solidFill>
              </a:rPr>
              <a:t> </a:t>
            </a:r>
            <a:r>
              <a:rPr lang="en-US" sz="2800" dirty="0" err="1">
                <a:solidFill>
                  <a:schemeClr val="tx1"/>
                </a:solidFill>
              </a:rPr>
              <a:t>để</a:t>
            </a:r>
            <a:r>
              <a:rPr lang="en-US" sz="2800" dirty="0">
                <a:solidFill>
                  <a:schemeClr val="tx1"/>
                </a:solidFill>
              </a:rPr>
              <a:t>…….</a:t>
            </a:r>
          </a:p>
        </p:txBody>
      </p:sp>
      <p:sp>
        <p:nvSpPr>
          <p:cNvPr id="22" name="Rectangle 21"/>
          <p:cNvSpPr/>
          <p:nvPr/>
        </p:nvSpPr>
        <p:spPr>
          <a:xfrm>
            <a:off x="616983" y="3438205"/>
            <a:ext cx="8480332"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Ăn chín, uống sôi để phòng bệnh.</a:t>
            </a:r>
          </a:p>
        </p:txBody>
      </p:sp>
      <p:sp>
        <p:nvSpPr>
          <p:cNvPr id="23" name="TextBox 22"/>
          <p:cNvSpPr txBox="1"/>
          <p:nvPr/>
        </p:nvSpPr>
        <p:spPr>
          <a:xfrm>
            <a:off x="263430" y="2497702"/>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
        <p:nvSpPr>
          <p:cNvPr id="25" name="Oval 24"/>
          <p:cNvSpPr/>
          <p:nvPr/>
        </p:nvSpPr>
        <p:spPr>
          <a:xfrm>
            <a:off x="242547" y="29939"/>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5</a:t>
            </a:r>
          </a:p>
        </p:txBody>
      </p:sp>
      <p:sp>
        <p:nvSpPr>
          <p:cNvPr id="3" name="Arc 2"/>
          <p:cNvSpPr/>
          <p:nvPr/>
        </p:nvSpPr>
        <p:spPr>
          <a:xfrm rot="8579991">
            <a:off x="960891" y="3195557"/>
            <a:ext cx="180581" cy="129605"/>
          </a:xfrm>
          <a:prstGeom prst="arc">
            <a:avLst/>
          </a:prstGeom>
          <a:ln w="19050">
            <a:solidFill>
              <a:srgbClr val="0418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298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05556E-6 -5.06017E-7 L -0.09809 -5.06017E-7 C -0.14219 -5.06017E-7 -0.19618 0.04628 -0.19618 0.08393 L -0.19618 0.16785 " pathEditMode="relative" rAng="0" ptsTypes="FfFF">
                                      <p:cBhvr>
                                        <p:cTn id="6" dur="2000" fill="hold"/>
                                        <p:tgtEl>
                                          <p:spTgt spid="18"/>
                                        </p:tgtEl>
                                        <p:attrNameLst>
                                          <p:attrName>ppt_x</p:attrName>
                                          <p:attrName>ppt_y</p:attrName>
                                        </p:attrNameLst>
                                      </p:cBhvr>
                                      <p:rCtr x="-9809" y="8392"/>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47127" y="82176"/>
            <a:ext cx="7743247" cy="830997"/>
          </a:xfrm>
          <a:prstGeom prst="rect">
            <a:avLst/>
          </a:prstGeom>
          <a:solidFill>
            <a:schemeClr val="bg1"/>
          </a:solidFill>
        </p:spPr>
        <p:txBody>
          <a:bodyPr wrap="square" rtlCol="0">
            <a:spAutoFit/>
          </a:bodyPr>
          <a:lstStyle/>
          <a:p>
            <a:r>
              <a:rPr lang="en-US" sz="2400">
                <a:solidFill>
                  <a:schemeClr val="tx1"/>
                </a:solidFill>
              </a:rPr>
              <a:t>   Quan sát tranh và dùng từ ngữ trong khung để nói theo tranh </a:t>
            </a:r>
          </a:p>
        </p:txBody>
      </p:sp>
      <p:sp>
        <p:nvSpPr>
          <p:cNvPr id="25" name="Oval 24"/>
          <p:cNvSpPr/>
          <p:nvPr/>
        </p:nvSpPr>
        <p:spPr>
          <a:xfrm>
            <a:off x="242547" y="29939"/>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6</a:t>
            </a:r>
          </a:p>
        </p:txBody>
      </p:sp>
      <p:sp>
        <p:nvSpPr>
          <p:cNvPr id="12" name="TextBox 11"/>
          <p:cNvSpPr txBox="1"/>
          <p:nvPr/>
        </p:nvSpPr>
        <p:spPr>
          <a:xfrm>
            <a:off x="816094" y="920900"/>
            <a:ext cx="7155090" cy="461665"/>
          </a:xfrm>
          <a:prstGeom prst="rect">
            <a:avLst/>
          </a:prstGeom>
          <a:solidFill>
            <a:schemeClr val="bg1"/>
          </a:solidFill>
          <a:ln w="28575">
            <a:solidFill>
              <a:srgbClr val="00B0F0"/>
            </a:solidFill>
          </a:ln>
        </p:spPr>
        <p:txBody>
          <a:bodyPr wrap="square" rtlCol="0">
            <a:spAutoFit/>
          </a:bodyPr>
          <a:lstStyle/>
          <a:p>
            <a:r>
              <a:rPr lang="en-US" sz="2400">
                <a:solidFill>
                  <a:schemeClr val="tx1"/>
                </a:solidFill>
              </a:rPr>
              <a:t>xà phòng            chà sát             rửa             lau khô   </a:t>
            </a:r>
          </a:p>
        </p:txBody>
      </p:sp>
      <p:pic>
        <p:nvPicPr>
          <p:cNvPr id="6149" name="Picture 5"/>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29675" y="1521440"/>
            <a:ext cx="2119470" cy="184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0119" y="3444540"/>
            <a:ext cx="2172991" cy="923330"/>
          </a:xfrm>
          <a:prstGeom prst="rect">
            <a:avLst/>
          </a:prstGeom>
          <a:noFill/>
          <a:ln>
            <a:noFill/>
          </a:ln>
        </p:spPr>
        <p:txBody>
          <a:bodyPr wrap="square" rtlCol="0">
            <a:spAutoFit/>
          </a:bodyPr>
          <a:lstStyle/>
          <a:p>
            <a:r>
              <a:rPr lang="en-US" sz="1800" dirty="0">
                <a:solidFill>
                  <a:schemeClr val="tx1"/>
                </a:solidFill>
              </a:rPr>
              <a:t>1. </a:t>
            </a:r>
            <a:r>
              <a:rPr lang="en-US" sz="1800" dirty="0" err="1">
                <a:solidFill>
                  <a:schemeClr val="tx1"/>
                </a:solidFill>
              </a:rPr>
              <a:t>Nhúng</a:t>
            </a:r>
            <a:r>
              <a:rPr lang="en-US" sz="1800" dirty="0">
                <a:solidFill>
                  <a:schemeClr val="tx1"/>
                </a:solidFill>
              </a:rPr>
              <a:t> </a:t>
            </a:r>
            <a:r>
              <a:rPr lang="en-US" sz="1800" dirty="0" err="1">
                <a:solidFill>
                  <a:schemeClr val="tx1"/>
                </a:solidFill>
              </a:rPr>
              <a:t>nước</a:t>
            </a:r>
            <a:r>
              <a:rPr lang="en-US" sz="1800" dirty="0">
                <a:solidFill>
                  <a:schemeClr val="tx1"/>
                </a:solidFill>
              </a:rPr>
              <a:t>, </a:t>
            </a:r>
            <a:r>
              <a:rPr lang="en-US" sz="1800" dirty="0" err="1">
                <a:solidFill>
                  <a:schemeClr val="tx1"/>
                </a:solidFill>
              </a:rPr>
              <a:t>chà</a:t>
            </a:r>
            <a:r>
              <a:rPr lang="en-US" sz="1800" dirty="0">
                <a:solidFill>
                  <a:schemeClr val="tx1"/>
                </a:solidFill>
              </a:rPr>
              <a:t> </a:t>
            </a:r>
            <a:r>
              <a:rPr lang="en-US" sz="1800" dirty="0" err="1">
                <a:solidFill>
                  <a:schemeClr val="tx1"/>
                </a:solidFill>
              </a:rPr>
              <a:t>xát</a:t>
            </a:r>
            <a:r>
              <a:rPr lang="en-US" sz="1800" dirty="0">
                <a:solidFill>
                  <a:schemeClr val="tx1"/>
                </a:solidFill>
              </a:rPr>
              <a:t> </a:t>
            </a:r>
            <a:r>
              <a:rPr lang="en-US" sz="1800" dirty="0" err="1">
                <a:solidFill>
                  <a:schemeClr val="tx1"/>
                </a:solidFill>
              </a:rPr>
              <a:t>xà</a:t>
            </a:r>
            <a:r>
              <a:rPr lang="en-US" sz="1800" dirty="0">
                <a:solidFill>
                  <a:schemeClr val="tx1"/>
                </a:solidFill>
              </a:rPr>
              <a:t> </a:t>
            </a:r>
            <a:r>
              <a:rPr lang="en-US" sz="1800" dirty="0" err="1">
                <a:solidFill>
                  <a:schemeClr val="tx1"/>
                </a:solidFill>
              </a:rPr>
              <a:t>phòng</a:t>
            </a:r>
            <a:r>
              <a:rPr lang="en-US" sz="1800" dirty="0">
                <a:solidFill>
                  <a:schemeClr val="tx1"/>
                </a:solidFill>
              </a:rPr>
              <a:t> </a:t>
            </a:r>
            <a:r>
              <a:rPr lang="en-US" sz="1800" dirty="0" err="1">
                <a:solidFill>
                  <a:schemeClr val="tx1"/>
                </a:solidFill>
              </a:rPr>
              <a:t>lên</a:t>
            </a:r>
            <a:r>
              <a:rPr lang="en-US" sz="1800" dirty="0">
                <a:solidFill>
                  <a:schemeClr val="tx1"/>
                </a:solidFill>
              </a:rPr>
              <a:t> </a:t>
            </a:r>
            <a:r>
              <a:rPr lang="en-US" sz="1800" dirty="0" err="1">
                <a:solidFill>
                  <a:schemeClr val="tx1"/>
                </a:solidFill>
              </a:rPr>
              <a:t>hai</a:t>
            </a:r>
            <a:r>
              <a:rPr lang="en-US" sz="1800" dirty="0">
                <a:solidFill>
                  <a:schemeClr val="tx1"/>
                </a:solidFill>
              </a:rPr>
              <a:t> </a:t>
            </a:r>
            <a:r>
              <a:rPr lang="en-US" sz="1800" dirty="0" err="1">
                <a:solidFill>
                  <a:schemeClr val="tx1"/>
                </a:solidFill>
              </a:rPr>
              <a:t>bàn</a:t>
            </a:r>
            <a:r>
              <a:rPr lang="en-US" sz="1800" dirty="0">
                <a:solidFill>
                  <a:schemeClr val="tx1"/>
                </a:solidFill>
              </a:rPr>
              <a:t> </a:t>
            </a:r>
            <a:r>
              <a:rPr lang="en-US" sz="1800" dirty="0" err="1">
                <a:solidFill>
                  <a:schemeClr val="tx1"/>
                </a:solidFill>
              </a:rPr>
              <a:t>tay</a:t>
            </a:r>
            <a:r>
              <a:rPr lang="en-US" sz="1800" dirty="0">
                <a:solidFill>
                  <a:schemeClr val="tx1"/>
                </a:solidFill>
              </a:rPr>
              <a:t>.</a:t>
            </a:r>
          </a:p>
        </p:txBody>
      </p:sp>
      <p:sp>
        <p:nvSpPr>
          <p:cNvPr id="10" name="TextBox 9"/>
          <p:cNvSpPr txBox="1"/>
          <p:nvPr/>
        </p:nvSpPr>
        <p:spPr>
          <a:xfrm>
            <a:off x="2519648" y="3444540"/>
            <a:ext cx="1994345" cy="646331"/>
          </a:xfrm>
          <a:prstGeom prst="rect">
            <a:avLst/>
          </a:prstGeom>
          <a:noFill/>
          <a:ln>
            <a:noFill/>
          </a:ln>
        </p:spPr>
        <p:txBody>
          <a:bodyPr wrap="square" rtlCol="0">
            <a:spAutoFit/>
          </a:bodyPr>
          <a:lstStyle/>
          <a:p>
            <a:r>
              <a:rPr lang="en-US" sz="1800" dirty="0">
                <a:solidFill>
                  <a:schemeClr val="tx1"/>
                </a:solidFill>
              </a:rPr>
              <a:t>2. </a:t>
            </a:r>
            <a:r>
              <a:rPr lang="en-US" sz="1800" dirty="0" err="1">
                <a:solidFill>
                  <a:schemeClr val="tx1"/>
                </a:solidFill>
              </a:rPr>
              <a:t>Chà</a:t>
            </a:r>
            <a:r>
              <a:rPr lang="en-US" sz="1800" dirty="0">
                <a:solidFill>
                  <a:schemeClr val="tx1"/>
                </a:solidFill>
              </a:rPr>
              <a:t> </a:t>
            </a:r>
            <a:r>
              <a:rPr lang="en-US" sz="1800" dirty="0" err="1">
                <a:solidFill>
                  <a:schemeClr val="tx1"/>
                </a:solidFill>
              </a:rPr>
              <a:t>xát</a:t>
            </a:r>
            <a:r>
              <a:rPr lang="en-US" sz="1800" dirty="0">
                <a:solidFill>
                  <a:schemeClr val="tx1"/>
                </a:solidFill>
              </a:rPr>
              <a:t> </a:t>
            </a:r>
            <a:r>
              <a:rPr lang="en-US" sz="1800" dirty="0" err="1">
                <a:solidFill>
                  <a:schemeClr val="tx1"/>
                </a:solidFill>
              </a:rPr>
              <a:t>các</a:t>
            </a:r>
            <a:r>
              <a:rPr lang="en-US" sz="1800" dirty="0">
                <a:solidFill>
                  <a:schemeClr val="tx1"/>
                </a:solidFill>
              </a:rPr>
              <a:t> </a:t>
            </a:r>
            <a:r>
              <a:rPr lang="en-US" sz="1800" dirty="0" err="1">
                <a:solidFill>
                  <a:schemeClr val="tx1"/>
                </a:solidFill>
              </a:rPr>
              <a:t>kẽ</a:t>
            </a:r>
            <a:r>
              <a:rPr lang="en-US" sz="1800" dirty="0">
                <a:solidFill>
                  <a:schemeClr val="tx1"/>
                </a:solidFill>
              </a:rPr>
              <a:t> </a:t>
            </a:r>
            <a:r>
              <a:rPr lang="en-US" sz="1800" dirty="0" err="1">
                <a:solidFill>
                  <a:schemeClr val="tx1"/>
                </a:solidFill>
              </a:rPr>
              <a:t>ngón</a:t>
            </a:r>
            <a:r>
              <a:rPr lang="en-US" sz="1800" dirty="0">
                <a:solidFill>
                  <a:schemeClr val="tx1"/>
                </a:solidFill>
              </a:rPr>
              <a:t> </a:t>
            </a:r>
            <a:r>
              <a:rPr lang="en-US" sz="1800" dirty="0" err="1">
                <a:solidFill>
                  <a:schemeClr val="tx1"/>
                </a:solidFill>
              </a:rPr>
              <a:t>tay</a:t>
            </a:r>
            <a:r>
              <a:rPr lang="en-US" sz="1800" dirty="0">
                <a:solidFill>
                  <a:schemeClr val="tx1"/>
                </a:solidFill>
              </a:rPr>
              <a:t>.</a:t>
            </a:r>
          </a:p>
        </p:txBody>
      </p:sp>
      <p:sp>
        <p:nvSpPr>
          <p:cNvPr id="11" name="TextBox 10"/>
          <p:cNvSpPr txBox="1"/>
          <p:nvPr/>
        </p:nvSpPr>
        <p:spPr>
          <a:xfrm>
            <a:off x="4790531" y="3441179"/>
            <a:ext cx="2119470" cy="646331"/>
          </a:xfrm>
          <a:prstGeom prst="rect">
            <a:avLst/>
          </a:prstGeom>
          <a:noFill/>
          <a:ln>
            <a:noFill/>
          </a:ln>
        </p:spPr>
        <p:txBody>
          <a:bodyPr wrap="square" rtlCol="0">
            <a:spAutoFit/>
          </a:bodyPr>
          <a:lstStyle/>
          <a:p>
            <a:r>
              <a:rPr lang="en-US" sz="1800" dirty="0">
                <a:solidFill>
                  <a:schemeClr val="tx1"/>
                </a:solidFill>
              </a:rPr>
              <a:t>3. </a:t>
            </a:r>
            <a:r>
              <a:rPr lang="en-US" sz="1800" dirty="0" err="1">
                <a:solidFill>
                  <a:schemeClr val="tx1"/>
                </a:solidFill>
              </a:rPr>
              <a:t>Rửa</a:t>
            </a:r>
            <a:r>
              <a:rPr lang="en-US" sz="1800" dirty="0">
                <a:solidFill>
                  <a:schemeClr val="tx1"/>
                </a:solidFill>
              </a:rPr>
              <a:t> </a:t>
            </a:r>
            <a:r>
              <a:rPr lang="en-US" sz="1800" dirty="0" err="1">
                <a:solidFill>
                  <a:schemeClr val="tx1"/>
                </a:solidFill>
              </a:rPr>
              <a:t>sạch</a:t>
            </a:r>
            <a:r>
              <a:rPr lang="en-US" sz="1800" dirty="0">
                <a:solidFill>
                  <a:schemeClr val="tx1"/>
                </a:solidFill>
              </a:rPr>
              <a:t> </a:t>
            </a:r>
            <a:r>
              <a:rPr lang="en-US" sz="1800" dirty="0" err="1">
                <a:solidFill>
                  <a:schemeClr val="tx1"/>
                </a:solidFill>
              </a:rPr>
              <a:t>tay</a:t>
            </a:r>
            <a:r>
              <a:rPr lang="en-US" sz="1800" dirty="0">
                <a:solidFill>
                  <a:schemeClr val="tx1"/>
                </a:solidFill>
              </a:rPr>
              <a:t> </a:t>
            </a:r>
            <a:r>
              <a:rPr lang="en-US" sz="1800" dirty="0" err="1">
                <a:solidFill>
                  <a:schemeClr val="tx1"/>
                </a:solidFill>
              </a:rPr>
              <a:t>dưới</a:t>
            </a:r>
            <a:r>
              <a:rPr lang="en-US" sz="1800" dirty="0">
                <a:solidFill>
                  <a:schemeClr val="tx1"/>
                </a:solidFill>
              </a:rPr>
              <a:t> </a:t>
            </a:r>
            <a:r>
              <a:rPr lang="en-US" sz="1800" dirty="0" err="1">
                <a:solidFill>
                  <a:schemeClr val="tx1"/>
                </a:solidFill>
              </a:rPr>
              <a:t>vòi</a:t>
            </a:r>
            <a:r>
              <a:rPr lang="en-US" sz="1800" dirty="0">
                <a:solidFill>
                  <a:schemeClr val="tx1"/>
                </a:solidFill>
              </a:rPr>
              <a:t> </a:t>
            </a:r>
            <a:r>
              <a:rPr lang="en-US" sz="1800" dirty="0" err="1">
                <a:solidFill>
                  <a:schemeClr val="tx1"/>
                </a:solidFill>
              </a:rPr>
              <a:t>nước</a:t>
            </a:r>
            <a:r>
              <a:rPr lang="en-US" sz="1800" dirty="0">
                <a:solidFill>
                  <a:schemeClr val="tx1"/>
                </a:solidFill>
              </a:rPr>
              <a:t>.</a:t>
            </a:r>
          </a:p>
        </p:txBody>
      </p:sp>
      <p:sp>
        <p:nvSpPr>
          <p:cNvPr id="13" name="TextBox 12"/>
          <p:cNvSpPr txBox="1"/>
          <p:nvPr/>
        </p:nvSpPr>
        <p:spPr>
          <a:xfrm>
            <a:off x="7186539" y="3441179"/>
            <a:ext cx="1813456" cy="646331"/>
          </a:xfrm>
          <a:prstGeom prst="rect">
            <a:avLst/>
          </a:prstGeom>
          <a:noFill/>
          <a:ln>
            <a:noFill/>
          </a:ln>
        </p:spPr>
        <p:txBody>
          <a:bodyPr wrap="square" rtlCol="0">
            <a:spAutoFit/>
          </a:bodyPr>
          <a:lstStyle/>
          <a:p>
            <a:r>
              <a:rPr lang="en-US" sz="1800" dirty="0">
                <a:solidFill>
                  <a:schemeClr val="tx1"/>
                </a:solidFill>
              </a:rPr>
              <a:t>4.Lau </a:t>
            </a:r>
            <a:r>
              <a:rPr lang="en-US" sz="1800" dirty="0" err="1">
                <a:solidFill>
                  <a:schemeClr val="tx1"/>
                </a:solidFill>
              </a:rPr>
              <a:t>khô</a:t>
            </a:r>
            <a:r>
              <a:rPr lang="en-US" sz="1800" dirty="0">
                <a:solidFill>
                  <a:schemeClr val="tx1"/>
                </a:solidFill>
              </a:rPr>
              <a:t> </a:t>
            </a:r>
            <a:r>
              <a:rPr lang="en-US" sz="1800" dirty="0" err="1">
                <a:solidFill>
                  <a:schemeClr val="tx1"/>
                </a:solidFill>
              </a:rPr>
              <a:t>tay</a:t>
            </a:r>
            <a:r>
              <a:rPr lang="en-US" sz="1800" dirty="0">
                <a:solidFill>
                  <a:schemeClr val="tx1"/>
                </a:solidFill>
              </a:rPr>
              <a:t> </a:t>
            </a:r>
            <a:r>
              <a:rPr lang="en-US" sz="1800" dirty="0" err="1">
                <a:solidFill>
                  <a:schemeClr val="tx1"/>
                </a:solidFill>
              </a:rPr>
              <a:t>bằng</a:t>
            </a:r>
            <a:r>
              <a:rPr lang="en-US" sz="1800" dirty="0">
                <a:solidFill>
                  <a:schemeClr val="tx1"/>
                </a:solidFill>
              </a:rPr>
              <a:t> </a:t>
            </a:r>
            <a:r>
              <a:rPr lang="en-US" sz="1800" dirty="0" err="1">
                <a:solidFill>
                  <a:schemeClr val="tx1"/>
                </a:solidFill>
              </a:rPr>
              <a:t>khăn</a:t>
            </a:r>
            <a:r>
              <a:rPr lang="en-US" sz="1800" dirty="0">
                <a:solidFill>
                  <a:schemeClr val="tx1"/>
                </a:solidFill>
              </a:rPr>
              <a:t>.</a:t>
            </a:r>
          </a:p>
        </p:txBody>
      </p:sp>
      <p:pic>
        <p:nvPicPr>
          <p:cNvPr id="2" name="vidu-general-4-2025-02-23T14_56_23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81615" y="1669312"/>
            <a:ext cx="2077361" cy="1771867"/>
          </a:xfrm>
          <a:prstGeom prst="rect">
            <a:avLst/>
          </a:prstGeom>
        </p:spPr>
      </p:pic>
      <p:pic>
        <p:nvPicPr>
          <p:cNvPr id="4" name="vidu-general-4-2025-02-23T14_59_24Z">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590306" y="1602803"/>
            <a:ext cx="2205784" cy="1764627"/>
          </a:xfrm>
          <a:prstGeom prst="rect">
            <a:avLst/>
          </a:prstGeom>
        </p:spPr>
      </p:pic>
      <p:pic>
        <p:nvPicPr>
          <p:cNvPr id="6" name="vidu-general-4-2025-02-23T14_57_04Z">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354403" y="1615480"/>
            <a:ext cx="2140475" cy="1825699"/>
          </a:xfrm>
          <a:prstGeom prst="rect">
            <a:avLst/>
          </a:prstGeom>
        </p:spPr>
      </p:pic>
    </p:spTree>
    <p:extLst>
      <p:ext uri="{BB962C8B-B14F-4D97-AF65-F5344CB8AC3E}">
        <p14:creationId xmlns:p14="http://schemas.microsoft.com/office/powerpoint/2010/main" val="19799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3750" fill="hold"/>
                                        <p:tgtEl>
                                          <p:spTgt spid="2"/>
                                        </p:tgtEl>
                                      </p:cBhvr>
                                    </p:cmd>
                                  </p:childTnLst>
                                </p:cTn>
                              </p:par>
                            </p:childTnLst>
                          </p:cTn>
                        </p:par>
                        <p:par>
                          <p:cTn id="26" fill="hold">
                            <p:stCondLst>
                              <p:cond delay="4250"/>
                            </p:stCondLst>
                            <p:childTnLst>
                              <p:par>
                                <p:cTn id="27" presetID="1" presetClass="mediacall" presetSubtype="0" fill="hold" nodeType="afterEffect">
                                  <p:stCondLst>
                                    <p:cond delay="0"/>
                                  </p:stCondLst>
                                  <p:childTnLst>
                                    <p:cmd type="call" cmd="playFrom(0.0)">
                                      <p:cBhvr>
                                        <p:cTn id="28" dur="3750" fill="hold"/>
                                        <p:tgtEl>
                                          <p:spTgt spid="4"/>
                                        </p:tgtEl>
                                      </p:cBhvr>
                                    </p:cmd>
                                  </p:childTnLst>
                                </p:cTn>
                              </p:par>
                            </p:childTnLst>
                          </p:cTn>
                        </p:par>
                        <p:par>
                          <p:cTn id="29" fill="hold">
                            <p:stCondLst>
                              <p:cond delay="8000"/>
                            </p:stCondLst>
                            <p:childTnLst>
                              <p:par>
                                <p:cTn id="30" presetID="1" presetClass="mediacall" presetSubtype="0" fill="hold" nodeType="afterEffect">
                                  <p:stCondLst>
                                    <p:cond delay="0"/>
                                  </p:stCondLst>
                                  <p:childTnLst>
                                    <p:cmd type="call" cmd="playFrom(0.0)">
                                      <p:cBhvr>
                                        <p:cTn id="31" dur="3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4"/>
                </p:tgtEl>
              </p:cMediaNode>
            </p:vide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
                                        </p:tgtEl>
                                      </p:cBhvr>
                                    </p:cmd>
                                  </p:childTnLst>
                                </p:cTn>
                              </p:par>
                            </p:childTnLst>
                          </p:cTn>
                        </p:par>
                      </p:childTnLst>
                    </p:cTn>
                  </p:par>
                </p:childTnLst>
              </p:cTn>
              <p:nextCondLst>
                <p:cond evt="onClick" delay="0">
                  <p:tgtEl>
                    <p:spTgt spid="4"/>
                  </p:tgtEl>
                </p:cond>
              </p:nextCondLst>
            </p:seq>
            <p:video>
              <p:cMediaNode vol="80000">
                <p:cTn id="44" fill="hold" display="0">
                  <p:stCondLst>
                    <p:cond delay="indefinite"/>
                  </p:stCondLst>
                </p:cTn>
                <p:tgtEl>
                  <p:spTgt spid="6"/>
                </p:tgtEl>
              </p:cMediaNode>
            </p:video>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p:bldP spid="10"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Khởi động</a:t>
            </a:r>
          </a:p>
        </p:txBody>
      </p:sp>
      <p:sp>
        <p:nvSpPr>
          <p:cNvPr id="3" name="Oval 2"/>
          <p:cNvSpPr/>
          <p:nvPr/>
        </p:nvSpPr>
        <p:spPr>
          <a:xfrm>
            <a:off x="2064103" y="1953039"/>
            <a:ext cx="1212574" cy="1143000"/>
          </a:xfrm>
          <a:prstGeom prst="ellipse">
            <a:avLst/>
          </a:prstGeom>
          <a:solidFill>
            <a:srgbClr val="00B0F0"/>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itchFamily="34" charset="0"/>
                <a:cs typeface="Arial" pitchFamily="34" charset="0"/>
              </a:rPr>
              <a:t>1</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907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Tiết 4</a:t>
            </a:r>
          </a:p>
        </p:txBody>
      </p:sp>
      <p:sp>
        <p:nvSpPr>
          <p:cNvPr id="3" name="Oval 2"/>
          <p:cNvSpPr/>
          <p:nvPr/>
        </p:nvSpPr>
        <p:spPr>
          <a:xfrm>
            <a:off x="2064103" y="1953039"/>
            <a:ext cx="1212574" cy="1143000"/>
          </a:xfrm>
          <a:prstGeom prst="ellipse">
            <a:avLst/>
          </a:prstGeom>
          <a:solidFill>
            <a:srgbClr val="00B0F0"/>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itchFamily="34" charset="0"/>
                <a:cs typeface="Arial" pitchFamily="34" charset="0"/>
              </a:rPr>
              <a:t>7</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74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2235221" cy="461665"/>
          </a:xfrm>
          <a:prstGeom prst="rect">
            <a:avLst/>
          </a:prstGeom>
          <a:solidFill>
            <a:schemeClr val="bg1"/>
          </a:solidFill>
        </p:spPr>
        <p:txBody>
          <a:bodyPr wrap="square" rtlCol="0">
            <a:spAutoFit/>
          </a:bodyPr>
          <a:lstStyle/>
          <a:p>
            <a:r>
              <a:rPr lang="en-US" sz="2400">
                <a:solidFill>
                  <a:schemeClr val="tx1"/>
                </a:solidFill>
              </a:rPr>
              <a:t>   Nghe viết </a:t>
            </a:r>
          </a:p>
        </p:txBody>
      </p:sp>
      <p:sp>
        <p:nvSpPr>
          <p:cNvPr id="4" name="Rectangle 3"/>
          <p:cNvSpPr/>
          <p:nvPr/>
        </p:nvSpPr>
        <p:spPr>
          <a:xfrm>
            <a:off x="647127" y="552631"/>
            <a:ext cx="6693960" cy="1200329"/>
          </a:xfrm>
          <a:prstGeom prst="rect">
            <a:avLst/>
          </a:prstGeom>
          <a:solidFill>
            <a:srgbClr val="FEE7EF"/>
          </a:solidFill>
        </p:spPr>
        <p:txBody>
          <a:bodyPr wrap="square">
            <a:spAutoFit/>
          </a:bodyPr>
          <a:lstStyle/>
          <a:p>
            <a:r>
              <a:rPr lang="en-US" sz="2400"/>
              <a:t>     Để phòng bệnh, chúng ta phải rửa tay trước khi ăn. Cần rửa tay bằng xà phòng với nước sạch.</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21913" y="2971158"/>
            <a:ext cx="8313467" cy="830997"/>
          </a:xfrm>
          <a:prstGeom prst="rect">
            <a:avLst/>
          </a:prstGeom>
        </p:spPr>
        <p:txBody>
          <a:bodyPr wrap="square">
            <a:spAutoFit/>
          </a:bodyPr>
          <a:lstStyle/>
          <a:p>
            <a:pPr>
              <a:lnSpc>
                <a:spcPct val="150000"/>
              </a:lnSpc>
            </a:pPr>
            <a:r>
              <a:rPr lang="en-US" sz="3200" b="1">
                <a:solidFill>
                  <a:srgbClr val="0418AC"/>
                </a:solidFill>
                <a:latin typeface="HP001 4 hàng" pitchFamily="34" charset="0"/>
                <a:ea typeface="Arial-Rounded" pitchFamily="34" charset="0"/>
                <a:cs typeface="Arial-Rounded" pitchFamily="34" charset="0"/>
              </a:rPr>
              <a:t>Để phòng bệnh, chúng ta phải rửa tay trước</a:t>
            </a:r>
          </a:p>
        </p:txBody>
      </p:sp>
      <p:sp>
        <p:nvSpPr>
          <p:cNvPr id="7" name="TextBox 6"/>
          <p:cNvSpPr txBox="1"/>
          <p:nvPr/>
        </p:nvSpPr>
        <p:spPr>
          <a:xfrm>
            <a:off x="263431" y="2274871"/>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
        <p:nvSpPr>
          <p:cNvPr id="8" name="Rectangle 7"/>
          <p:cNvSpPr/>
          <p:nvPr/>
        </p:nvSpPr>
        <p:spPr>
          <a:xfrm>
            <a:off x="89694" y="3839159"/>
            <a:ext cx="8539517" cy="584775"/>
          </a:xfrm>
          <a:prstGeom prst="rect">
            <a:avLst/>
          </a:prstGeom>
        </p:spPr>
        <p:txBody>
          <a:bodyPr wrap="none">
            <a:spAutoFit/>
          </a:bodyPr>
          <a:lstStyle/>
          <a:p>
            <a:r>
              <a:rPr lang="en-US" sz="3200" b="1">
                <a:solidFill>
                  <a:srgbClr val="0418AC"/>
                </a:solidFill>
                <a:latin typeface="HP001 4 hàng" pitchFamily="34" charset="0"/>
                <a:ea typeface="Arial-Rounded" pitchFamily="34" charset="0"/>
                <a:cs typeface="Arial-Rounded" pitchFamily="34" charset="0"/>
              </a:rPr>
              <a:t>khi ăn. Cần rửa tay bằng xà phòng với nước </a:t>
            </a:r>
            <a:endParaRPr lang="en-US" sz="3200"/>
          </a:p>
        </p:txBody>
      </p:sp>
      <p:sp>
        <p:nvSpPr>
          <p:cNvPr id="9" name="Oval 8"/>
          <p:cNvSpPr/>
          <p:nvPr/>
        </p:nvSpPr>
        <p:spPr>
          <a:xfrm>
            <a:off x="242547" y="29939"/>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7</a:t>
            </a:r>
          </a:p>
        </p:txBody>
      </p:sp>
      <p:sp>
        <p:nvSpPr>
          <p:cNvPr id="10" name="Rectangle 9"/>
          <p:cNvSpPr/>
          <p:nvPr/>
        </p:nvSpPr>
        <p:spPr>
          <a:xfrm>
            <a:off x="69079" y="4497039"/>
            <a:ext cx="963725" cy="584775"/>
          </a:xfrm>
          <a:prstGeom prst="rect">
            <a:avLst/>
          </a:prstGeom>
        </p:spPr>
        <p:txBody>
          <a:bodyPr wrap="none">
            <a:spAutoFit/>
          </a:bodyPr>
          <a:lstStyle/>
          <a:p>
            <a:r>
              <a:rPr lang="en-US" sz="3200" b="1">
                <a:solidFill>
                  <a:srgbClr val="0418AC"/>
                </a:solidFill>
                <a:latin typeface="HP001 4 hàng" pitchFamily="34" charset="0"/>
                <a:ea typeface="Arial-Rounded" pitchFamily="34" charset="0"/>
                <a:cs typeface="Arial-Rounded" pitchFamily="34" charset="0"/>
              </a:rPr>
              <a:t>sạch</a:t>
            </a:r>
            <a:endParaRPr lang="en-US" sz="3200"/>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7011">
                        <a14:foregroundMark x1="70652" y1="74643" x2="70652" y2="74643"/>
                        <a14:foregroundMark x1="85326" y1="61071" x2="85326" y2="61071"/>
                        <a14:foregroundMark x1="27174" y1="39643" x2="27174" y2="39643"/>
                        <a14:foregroundMark x1="45380" y1="43571" x2="45380" y2="43571"/>
                        <a14:foregroundMark x1="35054" y1="52500" x2="35054" y2="52500"/>
                        <a14:foregroundMark x1="34239" y1="53214" x2="34239" y2="53214"/>
                        <a14:foregroundMark x1="42663" y1="39643" x2="42663" y2="39643"/>
                        <a14:foregroundMark x1="57880" y1="31071" x2="57880" y2="31071"/>
                        <a14:foregroundMark x1="75815" y1="33929" x2="75815" y2="33929"/>
                        <a14:foregroundMark x1="87500" y1="46786" x2="87500" y2="46786"/>
                      </a14:backgroundRemoval>
                    </a14:imgEffect>
                  </a14:imgLayer>
                </a14:imgProps>
              </a:ext>
              <a:ext uri="{28A0092B-C50C-407E-A947-70E740481C1C}">
                <a14:useLocalDpi xmlns:a14="http://schemas.microsoft.com/office/drawing/2010/main" val="0"/>
              </a:ext>
            </a:extLst>
          </a:blip>
          <a:srcRect/>
          <a:stretch>
            <a:fillRect/>
          </a:stretch>
        </p:blipFill>
        <p:spPr bwMode="auto">
          <a:xfrm>
            <a:off x="5910469" y="543841"/>
            <a:ext cx="2888736" cy="219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6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7743247" cy="461665"/>
          </a:xfrm>
          <a:prstGeom prst="rect">
            <a:avLst/>
          </a:prstGeom>
          <a:solidFill>
            <a:schemeClr val="bg1"/>
          </a:solidFill>
        </p:spPr>
        <p:txBody>
          <a:bodyPr wrap="square" rtlCol="0">
            <a:spAutoFit/>
          </a:bodyPr>
          <a:lstStyle/>
          <a:p>
            <a:r>
              <a:rPr lang="en-US" sz="2400" dirty="0">
                <a:solidFill>
                  <a:schemeClr val="tx1"/>
                </a:solidFill>
              </a:rPr>
              <a:t>   </a:t>
            </a:r>
            <a:r>
              <a:rPr lang="en-US" sz="2400" dirty="0" err="1">
                <a:solidFill>
                  <a:schemeClr val="tx1"/>
                </a:solidFill>
              </a:rPr>
              <a:t>Chọn</a:t>
            </a:r>
            <a:r>
              <a:rPr lang="en-US" sz="2400" dirty="0">
                <a:solidFill>
                  <a:schemeClr val="tx1"/>
                </a:solidFill>
              </a:rPr>
              <a:t> </a:t>
            </a:r>
            <a:r>
              <a:rPr lang="en-US" sz="2400" dirty="0" err="1">
                <a:solidFill>
                  <a:schemeClr val="tx1"/>
                </a:solidFill>
              </a:rPr>
              <a:t>chữ</a:t>
            </a:r>
            <a:r>
              <a:rPr lang="en-US" sz="2400" dirty="0">
                <a:solidFill>
                  <a:schemeClr val="tx1"/>
                </a:solidFill>
              </a:rPr>
              <a:t> </a:t>
            </a:r>
            <a:r>
              <a:rPr lang="en-US" sz="2400" dirty="0" err="1">
                <a:solidFill>
                  <a:schemeClr val="tx1"/>
                </a:solidFill>
              </a:rPr>
              <a:t>phù</a:t>
            </a:r>
            <a:r>
              <a:rPr lang="en-US" sz="2400" dirty="0">
                <a:solidFill>
                  <a:schemeClr val="tx1"/>
                </a:solidFill>
              </a:rPr>
              <a:t> </a:t>
            </a:r>
            <a:r>
              <a:rPr lang="en-US" sz="2400" dirty="0" err="1">
                <a:solidFill>
                  <a:schemeClr val="tx1"/>
                </a:solidFill>
              </a:rPr>
              <a:t>hợp</a:t>
            </a:r>
            <a:r>
              <a:rPr lang="en-US" sz="2400" dirty="0">
                <a:solidFill>
                  <a:schemeClr val="tx1"/>
                </a:solidFill>
              </a:rPr>
              <a:t> </a:t>
            </a:r>
            <a:r>
              <a:rPr lang="en-US" sz="2400" dirty="0" err="1">
                <a:solidFill>
                  <a:schemeClr val="tx1"/>
                </a:solidFill>
              </a:rPr>
              <a:t>thay</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bông</a:t>
            </a:r>
            <a:r>
              <a:rPr lang="en-US" sz="2400" dirty="0">
                <a:solidFill>
                  <a:schemeClr val="tx1"/>
                </a:solidFill>
              </a:rPr>
              <a:t> </a:t>
            </a:r>
            <a:r>
              <a:rPr lang="en-US" sz="2400" dirty="0" err="1">
                <a:solidFill>
                  <a:schemeClr val="tx1"/>
                </a:solidFill>
              </a:rPr>
              <a:t>hoa</a:t>
            </a:r>
            <a:endParaRPr lang="en-US" sz="2400" i="1" dirty="0">
              <a:solidFill>
                <a:srgbClr val="FF0000"/>
              </a:solidFill>
            </a:endParaRPr>
          </a:p>
        </p:txBody>
      </p:sp>
      <p:sp>
        <p:nvSpPr>
          <p:cNvPr id="4" name="TextBox 3"/>
          <p:cNvSpPr txBox="1"/>
          <p:nvPr/>
        </p:nvSpPr>
        <p:spPr>
          <a:xfrm>
            <a:off x="238746" y="552631"/>
            <a:ext cx="2335518" cy="523220"/>
          </a:xfrm>
          <a:prstGeom prst="rect">
            <a:avLst/>
          </a:prstGeom>
          <a:noFill/>
        </p:spPr>
        <p:txBody>
          <a:bodyPr wrap="square" rtlCol="0">
            <a:spAutoFit/>
          </a:bodyPr>
          <a:lstStyle/>
          <a:p>
            <a:r>
              <a:rPr lang="en-US" sz="2800">
                <a:solidFill>
                  <a:schemeClr val="tx1"/>
                </a:solidFill>
              </a:rPr>
              <a:t>a. tr hay ch ?</a:t>
            </a:r>
          </a:p>
        </p:txBody>
      </p:sp>
      <p:sp>
        <p:nvSpPr>
          <p:cNvPr id="5" name="TextBox 4"/>
          <p:cNvSpPr txBox="1"/>
          <p:nvPr/>
        </p:nvSpPr>
        <p:spPr>
          <a:xfrm>
            <a:off x="263430" y="2213266"/>
            <a:ext cx="2647935" cy="523220"/>
          </a:xfrm>
          <a:prstGeom prst="rect">
            <a:avLst/>
          </a:prstGeom>
          <a:noFill/>
        </p:spPr>
        <p:txBody>
          <a:bodyPr wrap="square" rtlCol="0">
            <a:spAutoFit/>
          </a:bodyPr>
          <a:lstStyle/>
          <a:p>
            <a:r>
              <a:rPr lang="en-US" sz="2800">
                <a:solidFill>
                  <a:schemeClr val="tx1"/>
                </a:solidFill>
              </a:rPr>
              <a:t>b. g hay gh ?</a:t>
            </a:r>
          </a:p>
        </p:txBody>
      </p:sp>
      <p:sp>
        <p:nvSpPr>
          <p:cNvPr id="6" name="TextBox 5"/>
          <p:cNvSpPr txBox="1"/>
          <p:nvPr/>
        </p:nvSpPr>
        <p:spPr>
          <a:xfrm>
            <a:off x="482935" y="1396125"/>
            <a:ext cx="2165672" cy="523220"/>
          </a:xfrm>
          <a:prstGeom prst="rect">
            <a:avLst/>
          </a:prstGeom>
          <a:noFill/>
        </p:spPr>
        <p:txBody>
          <a:bodyPr wrap="square" rtlCol="0">
            <a:spAutoFit/>
          </a:bodyPr>
          <a:lstStyle/>
          <a:p>
            <a:r>
              <a:rPr lang="en-US" sz="2800">
                <a:solidFill>
                  <a:schemeClr val="tx1"/>
                </a:solidFill>
              </a:rPr>
              <a:t>vi        ùng</a:t>
            </a:r>
          </a:p>
        </p:txBody>
      </p:sp>
      <p:sp>
        <p:nvSpPr>
          <p:cNvPr id="7" name="TextBox 6"/>
          <p:cNvSpPr txBox="1"/>
          <p:nvPr/>
        </p:nvSpPr>
        <p:spPr>
          <a:xfrm>
            <a:off x="3558210" y="1383864"/>
            <a:ext cx="1779104" cy="523220"/>
          </a:xfrm>
          <a:prstGeom prst="rect">
            <a:avLst/>
          </a:prstGeom>
          <a:noFill/>
        </p:spPr>
        <p:txBody>
          <a:bodyPr wrap="square" rtlCol="0">
            <a:spAutoFit/>
          </a:bodyPr>
          <a:lstStyle/>
          <a:p>
            <a:r>
              <a:rPr lang="en-US" sz="2800" dirty="0">
                <a:solidFill>
                  <a:schemeClr val="tx1"/>
                </a:solidFill>
              </a:rPr>
              <a:t>à  </a:t>
            </a:r>
            <a:r>
              <a:rPr lang="en-US" sz="2800" dirty="0" err="1">
                <a:solidFill>
                  <a:schemeClr val="tx1"/>
                </a:solidFill>
              </a:rPr>
              <a:t>xát</a:t>
            </a:r>
            <a:endParaRPr lang="en-US" sz="2800" dirty="0">
              <a:solidFill>
                <a:schemeClr val="tx1"/>
              </a:solidFill>
            </a:endParaRPr>
          </a:p>
        </p:txBody>
      </p:sp>
      <p:sp>
        <p:nvSpPr>
          <p:cNvPr id="8" name="TextBox 7"/>
          <p:cNvSpPr txBox="1"/>
          <p:nvPr/>
        </p:nvSpPr>
        <p:spPr>
          <a:xfrm>
            <a:off x="5906813" y="1383864"/>
            <a:ext cx="2669627" cy="523220"/>
          </a:xfrm>
          <a:prstGeom prst="rect">
            <a:avLst/>
          </a:prstGeom>
          <a:noFill/>
        </p:spPr>
        <p:txBody>
          <a:bodyPr wrap="square" rtlCol="0">
            <a:spAutoFit/>
          </a:bodyPr>
          <a:lstStyle/>
          <a:p>
            <a:r>
              <a:rPr lang="en-US" sz="2800">
                <a:solidFill>
                  <a:schemeClr val="tx1"/>
                </a:solidFill>
              </a:rPr>
              <a:t>nhanh        óng</a:t>
            </a:r>
          </a:p>
        </p:txBody>
      </p:sp>
      <p:sp>
        <p:nvSpPr>
          <p:cNvPr id="9" name="TextBox 8"/>
          <p:cNvSpPr txBox="1"/>
          <p:nvPr/>
        </p:nvSpPr>
        <p:spPr>
          <a:xfrm>
            <a:off x="1174167" y="3109311"/>
            <a:ext cx="1474440" cy="523220"/>
          </a:xfrm>
          <a:prstGeom prst="rect">
            <a:avLst/>
          </a:prstGeom>
          <a:noFill/>
        </p:spPr>
        <p:txBody>
          <a:bodyPr wrap="square" rtlCol="0">
            <a:spAutoFit/>
          </a:bodyPr>
          <a:lstStyle/>
          <a:p>
            <a:r>
              <a:rPr lang="en-US" sz="2800">
                <a:solidFill>
                  <a:schemeClr val="tx1"/>
                </a:solidFill>
              </a:rPr>
              <a:t>i nhớ</a:t>
            </a:r>
          </a:p>
        </p:txBody>
      </p:sp>
      <p:sp>
        <p:nvSpPr>
          <p:cNvPr id="10" name="TextBox 9"/>
          <p:cNvSpPr txBox="1"/>
          <p:nvPr/>
        </p:nvSpPr>
        <p:spPr>
          <a:xfrm>
            <a:off x="3558210" y="3043349"/>
            <a:ext cx="2067338" cy="523220"/>
          </a:xfrm>
          <a:prstGeom prst="rect">
            <a:avLst/>
          </a:prstGeom>
          <a:noFill/>
        </p:spPr>
        <p:txBody>
          <a:bodyPr wrap="square" rtlCol="0">
            <a:spAutoFit/>
          </a:bodyPr>
          <a:lstStyle/>
          <a:p>
            <a:r>
              <a:rPr lang="en-US" sz="2800">
                <a:solidFill>
                  <a:schemeClr val="tx1"/>
                </a:solidFill>
              </a:rPr>
              <a:t>cố         ắng</a:t>
            </a:r>
          </a:p>
        </p:txBody>
      </p:sp>
      <p:sp>
        <p:nvSpPr>
          <p:cNvPr id="11" name="TextBox 10"/>
          <p:cNvSpPr txBox="1"/>
          <p:nvPr/>
        </p:nvSpPr>
        <p:spPr>
          <a:xfrm>
            <a:off x="6294438" y="3067918"/>
            <a:ext cx="2385849" cy="523220"/>
          </a:xfrm>
          <a:prstGeom prst="rect">
            <a:avLst/>
          </a:prstGeom>
          <a:noFill/>
        </p:spPr>
        <p:txBody>
          <a:bodyPr wrap="square" rtlCol="0">
            <a:spAutoFit/>
          </a:bodyPr>
          <a:lstStyle/>
          <a:p>
            <a:r>
              <a:rPr lang="en-US" sz="2800">
                <a:solidFill>
                  <a:schemeClr val="tx1"/>
                </a:solidFill>
              </a:rPr>
              <a:t>gọn        ẽ</a:t>
            </a:r>
          </a:p>
        </p:txBody>
      </p:sp>
      <p:sp>
        <p:nvSpPr>
          <p:cNvPr id="12" name="Oval 11"/>
          <p:cNvSpPr/>
          <p:nvPr/>
        </p:nvSpPr>
        <p:spPr>
          <a:xfrm>
            <a:off x="242547" y="29939"/>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8</a:t>
            </a:r>
          </a:p>
        </p:txBody>
      </p:sp>
      <p:sp>
        <p:nvSpPr>
          <p:cNvPr id="13" name="TextBox 12"/>
          <p:cNvSpPr txBox="1"/>
          <p:nvPr/>
        </p:nvSpPr>
        <p:spPr>
          <a:xfrm>
            <a:off x="263430" y="3675513"/>
            <a:ext cx="2847518" cy="523220"/>
          </a:xfrm>
          <a:prstGeom prst="rect">
            <a:avLst/>
          </a:prstGeom>
          <a:noFill/>
        </p:spPr>
        <p:txBody>
          <a:bodyPr wrap="square" rtlCol="0">
            <a:spAutoFit/>
          </a:bodyPr>
          <a:lstStyle/>
          <a:p>
            <a:r>
              <a:rPr lang="en-US" sz="2800">
                <a:solidFill>
                  <a:schemeClr val="tx1"/>
                </a:solidFill>
              </a:rPr>
              <a:t>c. r / d hay gi ?</a:t>
            </a:r>
          </a:p>
        </p:txBody>
      </p:sp>
      <p:pic>
        <p:nvPicPr>
          <p:cNvPr id="14"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01422" y="1220640"/>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03042" y="1322309"/>
            <a:ext cx="548983" cy="584775"/>
          </a:xfrm>
          <a:prstGeom prst="rect">
            <a:avLst/>
          </a:prstGeom>
          <a:noFill/>
        </p:spPr>
        <p:txBody>
          <a:bodyPr wrap="square" rtlCol="0">
            <a:spAutoFit/>
          </a:bodyPr>
          <a:lstStyle/>
          <a:p>
            <a:pPr algn="ctr"/>
            <a:r>
              <a:rPr lang="en-US" sz="3200" b="1">
                <a:solidFill>
                  <a:schemeClr val="bg1"/>
                </a:solidFill>
              </a:rPr>
              <a:t>tr</a:t>
            </a:r>
          </a:p>
        </p:txBody>
      </p:sp>
      <p:sp>
        <p:nvSpPr>
          <p:cNvPr id="16" name="TextBox 15"/>
          <p:cNvSpPr txBox="1"/>
          <p:nvPr/>
        </p:nvSpPr>
        <p:spPr>
          <a:xfrm>
            <a:off x="1099824" y="4331824"/>
            <a:ext cx="1474440" cy="523220"/>
          </a:xfrm>
          <a:prstGeom prst="rect">
            <a:avLst/>
          </a:prstGeom>
          <a:noFill/>
        </p:spPr>
        <p:txBody>
          <a:bodyPr wrap="square" rtlCol="0">
            <a:spAutoFit/>
          </a:bodyPr>
          <a:lstStyle/>
          <a:p>
            <a:r>
              <a:rPr lang="en-US" sz="2800">
                <a:solidFill>
                  <a:schemeClr val="tx1"/>
                </a:solidFill>
              </a:rPr>
              <a:t>a dẻ</a:t>
            </a:r>
          </a:p>
        </p:txBody>
      </p:sp>
      <p:sp>
        <p:nvSpPr>
          <p:cNvPr id="17" name="TextBox 16"/>
          <p:cNvSpPr txBox="1"/>
          <p:nvPr/>
        </p:nvSpPr>
        <p:spPr>
          <a:xfrm>
            <a:off x="3781530" y="4331824"/>
            <a:ext cx="1474440" cy="523220"/>
          </a:xfrm>
          <a:prstGeom prst="rect">
            <a:avLst/>
          </a:prstGeom>
          <a:noFill/>
        </p:spPr>
        <p:txBody>
          <a:bodyPr wrap="square" rtlCol="0">
            <a:spAutoFit/>
          </a:bodyPr>
          <a:lstStyle/>
          <a:p>
            <a:r>
              <a:rPr lang="en-US" sz="2800">
                <a:solidFill>
                  <a:schemeClr val="tx1"/>
                </a:solidFill>
              </a:rPr>
              <a:t>ửa tay</a:t>
            </a:r>
          </a:p>
        </p:txBody>
      </p:sp>
      <p:sp>
        <p:nvSpPr>
          <p:cNvPr id="18" name="TextBox 17"/>
          <p:cNvSpPr txBox="1"/>
          <p:nvPr/>
        </p:nvSpPr>
        <p:spPr>
          <a:xfrm>
            <a:off x="6706385" y="4298733"/>
            <a:ext cx="1474440" cy="523220"/>
          </a:xfrm>
          <a:prstGeom prst="rect">
            <a:avLst/>
          </a:prstGeom>
          <a:noFill/>
        </p:spPr>
        <p:txBody>
          <a:bodyPr wrap="square" rtlCol="0">
            <a:spAutoFit/>
          </a:bodyPr>
          <a:lstStyle/>
          <a:p>
            <a:r>
              <a:rPr lang="en-US" sz="2800">
                <a:solidFill>
                  <a:schemeClr val="tx1"/>
                </a:solidFill>
              </a:rPr>
              <a:t>ữ gìn</a:t>
            </a:r>
          </a:p>
        </p:txBody>
      </p:sp>
      <p:pic>
        <p:nvPicPr>
          <p:cNvPr id="19"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09328" y="1232901"/>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968699" y="1334570"/>
            <a:ext cx="750603" cy="584775"/>
          </a:xfrm>
          <a:prstGeom prst="rect">
            <a:avLst/>
          </a:prstGeom>
          <a:noFill/>
        </p:spPr>
        <p:txBody>
          <a:bodyPr wrap="square" rtlCol="0">
            <a:spAutoFit/>
          </a:bodyPr>
          <a:lstStyle/>
          <a:p>
            <a:pPr algn="ctr"/>
            <a:r>
              <a:rPr lang="en-US" sz="3200" b="1">
                <a:solidFill>
                  <a:schemeClr val="bg1"/>
                </a:solidFill>
              </a:rPr>
              <a:t>ch</a:t>
            </a:r>
          </a:p>
        </p:txBody>
      </p:sp>
      <p:pic>
        <p:nvPicPr>
          <p:cNvPr id="21"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68303" y="1232901"/>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81992" y="1334570"/>
            <a:ext cx="750603" cy="584775"/>
          </a:xfrm>
          <a:prstGeom prst="rect">
            <a:avLst/>
          </a:prstGeom>
          <a:noFill/>
        </p:spPr>
        <p:txBody>
          <a:bodyPr wrap="square" rtlCol="0">
            <a:spAutoFit/>
          </a:bodyPr>
          <a:lstStyle/>
          <a:p>
            <a:pPr algn="ctr"/>
            <a:r>
              <a:rPr lang="en-US" sz="3200" b="1">
                <a:solidFill>
                  <a:schemeClr val="bg1"/>
                </a:solidFill>
              </a:rPr>
              <a:t>ch</a:t>
            </a:r>
          </a:p>
        </p:txBody>
      </p:sp>
      <p:pic>
        <p:nvPicPr>
          <p:cNvPr id="23"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82935" y="2948008"/>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67095" y="3041603"/>
            <a:ext cx="750603" cy="584775"/>
          </a:xfrm>
          <a:prstGeom prst="rect">
            <a:avLst/>
          </a:prstGeom>
          <a:noFill/>
        </p:spPr>
        <p:txBody>
          <a:bodyPr wrap="square" rtlCol="0">
            <a:spAutoFit/>
          </a:bodyPr>
          <a:lstStyle/>
          <a:p>
            <a:pPr algn="ctr"/>
            <a:r>
              <a:rPr lang="en-US" sz="3200" b="1">
                <a:solidFill>
                  <a:schemeClr val="bg1"/>
                </a:solidFill>
              </a:rPr>
              <a:t>gh</a:t>
            </a:r>
          </a:p>
        </p:txBody>
      </p:sp>
      <p:pic>
        <p:nvPicPr>
          <p:cNvPr id="25"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186892" y="2918975"/>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363527" y="2981794"/>
            <a:ext cx="735246" cy="584775"/>
          </a:xfrm>
          <a:prstGeom prst="rect">
            <a:avLst/>
          </a:prstGeom>
          <a:noFill/>
        </p:spPr>
        <p:txBody>
          <a:bodyPr wrap="square" rtlCol="0">
            <a:spAutoFit/>
          </a:bodyPr>
          <a:lstStyle/>
          <a:p>
            <a:pPr algn="ctr"/>
            <a:r>
              <a:rPr lang="en-US" sz="3200" b="1">
                <a:solidFill>
                  <a:schemeClr val="bg1"/>
                </a:solidFill>
              </a:rPr>
              <a:t>g</a:t>
            </a:r>
          </a:p>
        </p:txBody>
      </p:sp>
      <p:pic>
        <p:nvPicPr>
          <p:cNvPr id="27"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67493" y="2989069"/>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996197" y="2997384"/>
            <a:ext cx="815304" cy="584775"/>
          </a:xfrm>
          <a:prstGeom prst="rect">
            <a:avLst/>
          </a:prstGeom>
          <a:noFill/>
        </p:spPr>
        <p:txBody>
          <a:bodyPr wrap="square" rtlCol="0">
            <a:spAutoFit/>
          </a:bodyPr>
          <a:lstStyle/>
          <a:p>
            <a:pPr algn="ctr"/>
            <a:r>
              <a:rPr lang="en-US" sz="3200" b="1">
                <a:solidFill>
                  <a:schemeClr val="bg1"/>
                </a:solidFill>
              </a:rPr>
              <a:t>gh</a:t>
            </a:r>
          </a:p>
        </p:txBody>
      </p:sp>
      <p:pic>
        <p:nvPicPr>
          <p:cNvPr id="29"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1165" y="4186829"/>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02602" y="4288498"/>
            <a:ext cx="548983" cy="584775"/>
          </a:xfrm>
          <a:prstGeom prst="rect">
            <a:avLst/>
          </a:prstGeom>
          <a:noFill/>
        </p:spPr>
        <p:txBody>
          <a:bodyPr wrap="square" rtlCol="0">
            <a:spAutoFit/>
          </a:bodyPr>
          <a:lstStyle/>
          <a:p>
            <a:pPr algn="ctr"/>
            <a:r>
              <a:rPr lang="en-US" sz="3200" b="1">
                <a:solidFill>
                  <a:schemeClr val="bg1"/>
                </a:solidFill>
              </a:rPr>
              <a:t>d</a:t>
            </a:r>
          </a:p>
        </p:txBody>
      </p:sp>
      <p:pic>
        <p:nvPicPr>
          <p:cNvPr id="31"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42380" y="4178755"/>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398092" y="4298677"/>
            <a:ext cx="548983" cy="584775"/>
          </a:xfrm>
          <a:prstGeom prst="rect">
            <a:avLst/>
          </a:prstGeom>
          <a:noFill/>
        </p:spPr>
        <p:txBody>
          <a:bodyPr wrap="square" rtlCol="0">
            <a:spAutoFit/>
          </a:bodyPr>
          <a:lstStyle/>
          <a:p>
            <a:pPr algn="ctr"/>
            <a:r>
              <a:rPr lang="en-US" sz="3200" b="1">
                <a:solidFill>
                  <a:schemeClr val="bg1"/>
                </a:solidFill>
              </a:rPr>
              <a:t>r</a:t>
            </a:r>
          </a:p>
        </p:txBody>
      </p:sp>
      <p:pic>
        <p:nvPicPr>
          <p:cNvPr id="33" name="Picture 2" descr="E:\QUYNH\anh tai ve poiwer oint\hoa cú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3778" l="1333" r="97778"/>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53062" y="4135509"/>
            <a:ext cx="809974" cy="77196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294438" y="4237178"/>
            <a:ext cx="548983" cy="584775"/>
          </a:xfrm>
          <a:prstGeom prst="rect">
            <a:avLst/>
          </a:prstGeom>
          <a:noFill/>
        </p:spPr>
        <p:txBody>
          <a:bodyPr wrap="square" rtlCol="0">
            <a:spAutoFit/>
          </a:bodyPr>
          <a:lstStyle/>
          <a:p>
            <a:pPr algn="ctr"/>
            <a:r>
              <a:rPr lang="en-US" sz="3200" b="1">
                <a:solidFill>
                  <a:schemeClr val="bg1"/>
                </a:solidFill>
              </a:rPr>
              <a:t>gi</a:t>
            </a:r>
          </a:p>
        </p:txBody>
      </p:sp>
    </p:spTree>
    <p:extLst>
      <p:ext uri="{BB962C8B-B14F-4D97-AF65-F5344CB8AC3E}">
        <p14:creationId xmlns:p14="http://schemas.microsoft.com/office/powerpoint/2010/main" val="10850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2" grpId="0"/>
      <p:bldP spid="24" grpId="0"/>
      <p:bldP spid="26" grpId="0"/>
      <p:bldP spid="28" grpId="0"/>
      <p:bldP spid="30" grpId="0"/>
      <p:bldP spid="32"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776" y="51779"/>
            <a:ext cx="8368934" cy="461665"/>
          </a:xfrm>
          <a:prstGeom prst="rect">
            <a:avLst/>
          </a:prstGeom>
          <a:solidFill>
            <a:schemeClr val="bg1"/>
          </a:solidFill>
        </p:spPr>
        <p:txBody>
          <a:bodyPr wrap="square" rtlCol="0">
            <a:spAutoFit/>
          </a:bodyPr>
          <a:lstStyle/>
          <a:p>
            <a:r>
              <a:rPr lang="en-US" sz="2400" b="1">
                <a:solidFill>
                  <a:srgbClr val="FF0000"/>
                </a:solidFill>
              </a:rPr>
              <a:t>T</a:t>
            </a:r>
            <a:r>
              <a:rPr lang="en-US" sz="2400" b="1">
                <a:solidFill>
                  <a:srgbClr val="0070C0"/>
                </a:solidFill>
              </a:rPr>
              <a:t>R</a:t>
            </a:r>
            <a:r>
              <a:rPr lang="en-US" sz="2400" b="1">
                <a:solidFill>
                  <a:schemeClr val="accent1">
                    <a:lumMod val="75000"/>
                  </a:schemeClr>
                </a:solidFill>
              </a:rPr>
              <a:t>Ò</a:t>
            </a:r>
            <a:r>
              <a:rPr lang="en-US" sz="2400" b="1">
                <a:solidFill>
                  <a:schemeClr val="tx1"/>
                </a:solidFill>
              </a:rPr>
              <a:t> </a:t>
            </a:r>
            <a:r>
              <a:rPr lang="en-US" sz="2400" b="1">
                <a:solidFill>
                  <a:srgbClr val="0418AC"/>
                </a:solidFill>
              </a:rPr>
              <a:t>C</a:t>
            </a:r>
            <a:r>
              <a:rPr lang="en-US" sz="2400" b="1">
                <a:solidFill>
                  <a:srgbClr val="FF0000"/>
                </a:solidFill>
              </a:rPr>
              <a:t>H</a:t>
            </a:r>
            <a:r>
              <a:rPr lang="en-US" sz="2400" b="1">
                <a:solidFill>
                  <a:srgbClr val="3FAF5A"/>
                </a:solidFill>
              </a:rPr>
              <a:t>Ơ</a:t>
            </a:r>
            <a:r>
              <a:rPr lang="en-US" sz="2400" b="1">
                <a:solidFill>
                  <a:schemeClr val="accent1">
                    <a:lumMod val="75000"/>
                  </a:schemeClr>
                </a:solidFill>
              </a:rPr>
              <a:t>I  </a:t>
            </a:r>
            <a:r>
              <a:rPr lang="en-US" sz="2200" b="1" i="1">
                <a:solidFill>
                  <a:schemeClr val="tx1"/>
                </a:solidFill>
              </a:rPr>
              <a:t>Em làm bác sĩ</a:t>
            </a:r>
            <a:endParaRPr lang="en-US" sz="2200" b="1" i="1">
              <a:solidFill>
                <a:schemeClr val="accent1">
                  <a:lumMod val="75000"/>
                </a:schemeClr>
              </a:solidFill>
            </a:endParaRPr>
          </a:p>
        </p:txBody>
      </p:sp>
      <p:sp>
        <p:nvSpPr>
          <p:cNvPr id="4" name="Oval 3"/>
          <p:cNvSpPr/>
          <p:nvPr/>
        </p:nvSpPr>
        <p:spPr>
          <a:xfrm>
            <a:off x="43767" y="29939"/>
            <a:ext cx="480776" cy="520995"/>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9</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47399" y="678551"/>
            <a:ext cx="7235687" cy="360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780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46" y="218662"/>
            <a:ext cx="2020128" cy="248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055" y="482502"/>
            <a:ext cx="3181426" cy="221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099803" y="482502"/>
            <a:ext cx="2848389" cy="221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6055" y="2731685"/>
            <a:ext cx="2165672" cy="523220"/>
          </a:xfrm>
          <a:prstGeom prst="rect">
            <a:avLst/>
          </a:prstGeom>
          <a:solidFill>
            <a:srgbClr val="92D050"/>
          </a:solidFill>
        </p:spPr>
        <p:txBody>
          <a:bodyPr wrap="square" rtlCol="0">
            <a:spAutoFit/>
          </a:bodyPr>
          <a:lstStyle/>
          <a:p>
            <a:pPr algn="ctr"/>
            <a:r>
              <a:rPr lang="en-US" sz="2800">
                <a:solidFill>
                  <a:schemeClr val="tx1"/>
                </a:solidFill>
              </a:rPr>
              <a:t>Đau bụng</a:t>
            </a:r>
          </a:p>
        </p:txBody>
      </p:sp>
      <p:sp>
        <p:nvSpPr>
          <p:cNvPr id="7" name="TextBox 6"/>
          <p:cNvSpPr txBox="1"/>
          <p:nvPr/>
        </p:nvSpPr>
        <p:spPr>
          <a:xfrm>
            <a:off x="3128341" y="2700378"/>
            <a:ext cx="2165672" cy="523220"/>
          </a:xfrm>
          <a:prstGeom prst="rect">
            <a:avLst/>
          </a:prstGeom>
          <a:solidFill>
            <a:srgbClr val="92D050"/>
          </a:solidFill>
        </p:spPr>
        <p:txBody>
          <a:bodyPr wrap="square" rtlCol="0">
            <a:spAutoFit/>
          </a:bodyPr>
          <a:lstStyle/>
          <a:p>
            <a:pPr algn="ctr"/>
            <a:r>
              <a:rPr lang="en-US" sz="2800">
                <a:solidFill>
                  <a:schemeClr val="tx1"/>
                </a:solidFill>
              </a:rPr>
              <a:t>sâu răng</a:t>
            </a:r>
          </a:p>
        </p:txBody>
      </p:sp>
      <p:sp>
        <p:nvSpPr>
          <p:cNvPr id="8" name="TextBox 7"/>
          <p:cNvSpPr txBox="1"/>
          <p:nvPr/>
        </p:nvSpPr>
        <p:spPr>
          <a:xfrm>
            <a:off x="6537463" y="2731685"/>
            <a:ext cx="2165672" cy="523220"/>
          </a:xfrm>
          <a:prstGeom prst="rect">
            <a:avLst/>
          </a:prstGeom>
          <a:solidFill>
            <a:srgbClr val="92D050"/>
          </a:solidFill>
        </p:spPr>
        <p:txBody>
          <a:bodyPr wrap="square" rtlCol="0">
            <a:spAutoFit/>
          </a:bodyPr>
          <a:lstStyle/>
          <a:p>
            <a:pPr algn="ctr"/>
            <a:r>
              <a:rPr lang="en-US" sz="2800">
                <a:solidFill>
                  <a:schemeClr val="tx1"/>
                </a:solidFill>
              </a:rPr>
              <a:t>cảm, sốt</a:t>
            </a:r>
          </a:p>
        </p:txBody>
      </p:sp>
      <p:sp>
        <p:nvSpPr>
          <p:cNvPr id="3" name="Rectangle 2"/>
          <p:cNvSpPr/>
          <p:nvPr/>
        </p:nvSpPr>
        <p:spPr>
          <a:xfrm>
            <a:off x="236055" y="3342201"/>
            <a:ext cx="2059884" cy="1015663"/>
          </a:xfrm>
          <a:prstGeom prst="rect">
            <a:avLst/>
          </a:prstGeom>
        </p:spPr>
        <p:txBody>
          <a:bodyPr wrap="square">
            <a:spAutoFit/>
          </a:bodyPr>
          <a:lstStyle/>
          <a:p>
            <a:pPr algn="just"/>
            <a:r>
              <a:rPr lang="en-US" sz="2000" dirty="0"/>
              <a:t>D</a:t>
            </a:r>
            <a:r>
              <a:rPr lang="vi-VN" sz="2000" dirty="0"/>
              <a:t>o ăn quá no, ăn uống không hợp vệ sinh</a:t>
            </a:r>
            <a:endParaRPr lang="en-US" sz="2000" dirty="0"/>
          </a:p>
        </p:txBody>
      </p:sp>
      <p:sp>
        <p:nvSpPr>
          <p:cNvPr id="4" name="Rectangle 3"/>
          <p:cNvSpPr/>
          <p:nvPr/>
        </p:nvSpPr>
        <p:spPr>
          <a:xfrm>
            <a:off x="2743666" y="3342201"/>
            <a:ext cx="2935021" cy="1015663"/>
          </a:xfrm>
          <a:prstGeom prst="rect">
            <a:avLst/>
          </a:prstGeom>
        </p:spPr>
        <p:txBody>
          <a:bodyPr wrap="square">
            <a:spAutoFit/>
          </a:bodyPr>
          <a:lstStyle/>
          <a:p>
            <a:pPr algn="just"/>
            <a:r>
              <a:rPr lang="en-US" sz="2000" dirty="0"/>
              <a:t>D</a:t>
            </a:r>
            <a:r>
              <a:rPr lang="vi-VN" sz="2000" dirty="0"/>
              <a:t>o ăn nhiều kẹo, không đánh răng hoặc đánh răng không đúng cách </a:t>
            </a:r>
            <a:endParaRPr lang="en-US" sz="2000" dirty="0"/>
          </a:p>
        </p:txBody>
      </p:sp>
      <p:sp>
        <p:nvSpPr>
          <p:cNvPr id="5" name="Rectangle 4"/>
          <p:cNvSpPr/>
          <p:nvPr/>
        </p:nvSpPr>
        <p:spPr>
          <a:xfrm>
            <a:off x="6271590" y="3346463"/>
            <a:ext cx="2554357" cy="1015663"/>
          </a:xfrm>
          <a:prstGeom prst="rect">
            <a:avLst/>
          </a:prstGeom>
        </p:spPr>
        <p:txBody>
          <a:bodyPr wrap="square">
            <a:spAutoFit/>
          </a:bodyPr>
          <a:lstStyle/>
          <a:p>
            <a:r>
              <a:rPr lang="en-US" sz="2000" dirty="0"/>
              <a:t>D</a:t>
            </a:r>
            <a:r>
              <a:rPr lang="vi-VN" sz="2000" dirty="0"/>
              <a:t>o </a:t>
            </a:r>
            <a:r>
              <a:rPr lang="en-US" sz="2000" dirty="0"/>
              <a:t>đ</a:t>
            </a:r>
            <a:r>
              <a:rPr lang="vi-VN" sz="2000" dirty="0"/>
              <a:t>i ra nắng không đội mũ nón hoặc dầm mưa lâu bị lạnh </a:t>
            </a:r>
            <a:endParaRPr lang="en-US" sz="2000" dirty="0"/>
          </a:p>
        </p:txBody>
      </p:sp>
    </p:spTree>
    <p:extLst>
      <p:ext uri="{BB962C8B-B14F-4D97-AF65-F5344CB8AC3E}">
        <p14:creationId xmlns:p14="http://schemas.microsoft.com/office/powerpoint/2010/main" val="230272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425303" y="658289"/>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 CỐ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215943" y="87116"/>
            <a:ext cx="1851789" cy="369332"/>
          </a:xfrm>
          <a:prstGeom prst="rect">
            <a:avLst/>
          </a:prstGeom>
          <a:solidFill>
            <a:schemeClr val="bg1"/>
          </a:solidFill>
        </p:spPr>
        <p:txBody>
          <a:bodyPr wrap="none" rtlCol="0">
            <a:spAutoFit/>
          </a:bodyPr>
          <a:lstStyle/>
          <a:p>
            <a:r>
              <a:rPr lang="en-US" sz="1800">
                <a:solidFill>
                  <a:srgbClr val="FF0000"/>
                </a:solidFill>
              </a:rPr>
              <a:t>Thảo luận nhóm</a:t>
            </a:r>
          </a:p>
        </p:txBody>
      </p:sp>
      <p:sp>
        <p:nvSpPr>
          <p:cNvPr id="11" name="TextBox 10"/>
          <p:cNvSpPr txBox="1"/>
          <p:nvPr/>
        </p:nvSpPr>
        <p:spPr>
          <a:xfrm>
            <a:off x="321547" y="4291611"/>
            <a:ext cx="3954929" cy="707886"/>
          </a:xfrm>
          <a:prstGeom prst="rect">
            <a:avLst/>
          </a:prstGeom>
          <a:solidFill>
            <a:schemeClr val="bg1"/>
          </a:solidFill>
        </p:spPr>
        <p:txBody>
          <a:bodyPr wrap="none" rtlCol="0">
            <a:spAutoFit/>
          </a:bodyPr>
          <a:lstStyle/>
          <a:p>
            <a:r>
              <a:rPr lang="vi-VN" sz="2000"/>
              <a:t>a . Vì sao các bạn phải rửa tay ? </a:t>
            </a:r>
            <a:endParaRPr lang="en-US" sz="2000"/>
          </a:p>
          <a:p>
            <a:r>
              <a:rPr lang="vi-VN" sz="2000"/>
              <a:t>b . Em thường rửa tay khi nào ? </a:t>
            </a:r>
            <a:endParaRPr lang="en-US" sz="2000"/>
          </a:p>
        </p:txBody>
      </p:sp>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ãy nhớ rửa tay trước khi ăn - Thói quen tốt của bé - Nhạc thiếu nhi vui nhộn - Super JoJ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0895" y="429568"/>
            <a:ext cx="8129116" cy="4572628"/>
          </a:xfrm>
          <a:prstGeom prst="rect">
            <a:avLst/>
          </a:prstGeom>
          <a:ln w="28575">
            <a:solidFill>
              <a:srgbClr val="FFC000"/>
            </a:solidFill>
          </a:ln>
        </p:spPr>
      </p:pic>
      <p:sp>
        <p:nvSpPr>
          <p:cNvPr id="4" name="TextBox 3"/>
          <p:cNvSpPr txBox="1"/>
          <p:nvPr/>
        </p:nvSpPr>
        <p:spPr>
          <a:xfrm>
            <a:off x="1768510" y="19111"/>
            <a:ext cx="5533887" cy="584775"/>
          </a:xfrm>
          <a:prstGeom prst="rect">
            <a:avLst/>
          </a:prstGeom>
          <a:noFill/>
        </p:spPr>
        <p:txBody>
          <a:bodyPr wrap="none" rtlCol="0">
            <a:spAutoFit/>
          </a:bodyPr>
          <a:lstStyle/>
          <a:p>
            <a:r>
              <a:rPr lang="en-US" sz="3200" b="1">
                <a:solidFill>
                  <a:srgbClr val="00B050"/>
                </a:solidFill>
              </a:rPr>
              <a:t>Video</a:t>
            </a:r>
            <a:r>
              <a:rPr lang="en-US" sz="3200"/>
              <a:t> : </a:t>
            </a:r>
            <a:r>
              <a:rPr lang="en-US" sz="3200">
                <a:solidFill>
                  <a:srgbClr val="FF0000"/>
                </a:solidFill>
              </a:rPr>
              <a:t>Rửa tay trước khi ăn </a:t>
            </a:r>
          </a:p>
        </p:txBody>
      </p:sp>
    </p:spTree>
    <p:extLst>
      <p:ext uri="{BB962C8B-B14F-4D97-AF65-F5344CB8AC3E}">
        <p14:creationId xmlns:p14="http://schemas.microsoft.com/office/powerpoint/2010/main" val="145381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3"/>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0070C0"/>
          </a:solidFill>
          <a:ln w="76200">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t>ĐIỀU EM CẦN BIẾT</a:t>
            </a:r>
          </a:p>
        </p:txBody>
      </p:sp>
      <p:sp>
        <p:nvSpPr>
          <p:cNvPr id="5" name="Oval 4"/>
          <p:cNvSpPr/>
          <p:nvPr/>
        </p:nvSpPr>
        <p:spPr>
          <a:xfrm>
            <a:off x="-225781" y="-180975"/>
            <a:ext cx="1575559" cy="1290584"/>
          </a:xfrm>
          <a:prstGeom prst="ellipse">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70C0"/>
                </a:solidFill>
              </a:rPr>
              <a:t>4</a:t>
            </a:r>
          </a:p>
        </p:txBody>
      </p:sp>
      <p:grpSp>
        <p:nvGrpSpPr>
          <p:cNvPr id="12" name="Group 11"/>
          <p:cNvGrpSpPr/>
          <p:nvPr/>
        </p:nvGrpSpPr>
        <p:grpSpPr>
          <a:xfrm>
            <a:off x="2123418" y="1959308"/>
            <a:ext cx="6789695" cy="102801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0" name="TextBox 9"/>
          <p:cNvSpPr txBox="1"/>
          <p:nvPr/>
        </p:nvSpPr>
        <p:spPr>
          <a:xfrm>
            <a:off x="2124738" y="2136990"/>
            <a:ext cx="6034523" cy="615541"/>
          </a:xfrm>
          <a:prstGeom prst="rect">
            <a:avLst/>
          </a:prstGeom>
          <a:noFill/>
        </p:spPr>
        <p:txBody>
          <a:bodyPr wrap="square" lIns="91428" tIns="45714" rIns="91428" bIns="45714" rtlCol="0">
            <a:spAutoFit/>
          </a:bodyPr>
          <a:lstStyle/>
          <a:p>
            <a:pPr algn="ctr"/>
            <a:r>
              <a:rPr lang="en-US" sz="3400" b="1">
                <a:solidFill>
                  <a:srgbClr val="0070C0"/>
                </a:solidFill>
                <a:latin typeface="Arial" pitchFamily="34" charset="0"/>
                <a:ea typeface="Arial-Rounded" pitchFamily="34" charset="0"/>
                <a:cs typeface="Arial" pitchFamily="34" charset="0"/>
              </a:rPr>
              <a:t>RỬA TAY TRƯỚC KHI ĂN</a:t>
            </a:r>
          </a:p>
        </p:txBody>
      </p:sp>
      <p:sp>
        <p:nvSpPr>
          <p:cNvPr id="4" name="Oval 3"/>
          <p:cNvSpPr/>
          <p:nvPr/>
        </p:nvSpPr>
        <p:spPr>
          <a:xfrm>
            <a:off x="1374593" y="1928949"/>
            <a:ext cx="1055077" cy="1028015"/>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05221" y="1932472"/>
            <a:ext cx="793820" cy="1015651"/>
          </a:xfrm>
          <a:prstGeom prst="rect">
            <a:avLst/>
          </a:prstGeom>
          <a:noFill/>
        </p:spPr>
        <p:txBody>
          <a:bodyPr wrap="square" lIns="91428" tIns="45714" rIns="91428" bIns="4571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600" b="1">
                <a:solidFill>
                  <a:schemeClr val="bg1"/>
                </a:solidFill>
                <a:latin typeface="Arial Rounded MT Bold" pitchFamily="34" charset="0"/>
                <a:ea typeface="Arial-Rounded" pitchFamily="34" charset="0"/>
                <a:cs typeface="Times New Roman" pitchFamily="18"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Đọc</a:t>
            </a:r>
          </a:p>
        </p:txBody>
      </p:sp>
      <p:sp>
        <p:nvSpPr>
          <p:cNvPr id="3" name="Oval 2"/>
          <p:cNvSpPr/>
          <p:nvPr/>
        </p:nvSpPr>
        <p:spPr>
          <a:xfrm>
            <a:off x="2064103" y="1953039"/>
            <a:ext cx="1212574" cy="1143000"/>
          </a:xfrm>
          <a:prstGeom prst="ellipse">
            <a:avLst/>
          </a:prstGeom>
          <a:solidFill>
            <a:srgbClr val="00B0F0"/>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itchFamily="34" charset="0"/>
                <a:cs typeface="Arial" pitchFamily="34" charset="0"/>
              </a:rPr>
              <a:t>2</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162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487" y="545743"/>
            <a:ext cx="6220314" cy="3785652"/>
          </a:xfrm>
          <a:prstGeom prst="rect">
            <a:avLst/>
          </a:prstGeom>
          <a:noFill/>
        </p:spPr>
        <p:txBody>
          <a:bodyPr wrap="square" rtlCol="0">
            <a:spAutoFit/>
          </a:bodyPr>
          <a:lstStyle/>
          <a:p>
            <a:pPr algn="just"/>
            <a:r>
              <a:rPr lang="en-US" sz="2400"/>
              <a:t>      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algn="just"/>
            <a:r>
              <a:rPr lang="en-US" sz="2400"/>
              <a:t>      Để phòng bệnh chúng ta phải rửa tay trước khi ăn. Cần rửa tay bằng xà phòng với nước sạch.</a:t>
            </a:r>
          </a:p>
          <a:p>
            <a:pPr algn="r"/>
            <a:r>
              <a:rPr lang="en-US" sz="2400"/>
              <a:t>(Nguyên Vũ</a:t>
            </a:r>
            <a:r>
              <a:rPr lang="en-US" sz="2400">
                <a:solidFill>
                  <a:schemeClr val="tx1"/>
                </a:solidFill>
              </a:rPr>
              <a:t>)</a:t>
            </a:r>
            <a:r>
              <a:rPr lang="en-US" sz="2400"/>
              <a:t> </a:t>
            </a:r>
          </a:p>
        </p:txBody>
      </p:sp>
      <p:sp>
        <p:nvSpPr>
          <p:cNvPr id="6" name="TextBox 5"/>
          <p:cNvSpPr txBox="1"/>
          <p:nvPr/>
        </p:nvSpPr>
        <p:spPr>
          <a:xfrm>
            <a:off x="2222312" y="0"/>
            <a:ext cx="3962944" cy="584775"/>
          </a:xfrm>
          <a:prstGeom prst="rect">
            <a:avLst/>
          </a:prstGeom>
          <a:solidFill>
            <a:schemeClr val="bg1"/>
          </a:solidFill>
        </p:spPr>
        <p:txBody>
          <a:bodyPr wrap="none" rtlCol="0">
            <a:spAutoFit/>
          </a:bodyPr>
          <a:lstStyle/>
          <a:p>
            <a:r>
              <a:rPr lang="en-US" sz="3200"/>
              <a:t>Rửa tay trước khi ăn</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310945" y="584775"/>
            <a:ext cx="2404680" cy="168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699163" y="2268051"/>
            <a:ext cx="2233821" cy="175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5665" y="4656551"/>
            <a:ext cx="1210588" cy="400110"/>
          </a:xfrm>
          <a:prstGeom prst="rect">
            <a:avLst/>
          </a:prstGeom>
          <a:solidFill>
            <a:schemeClr val="bg1"/>
          </a:solidFill>
        </p:spPr>
        <p:txBody>
          <a:bodyPr wrap="none" rtlCol="0">
            <a:spAutoFit/>
          </a:bodyPr>
          <a:lstStyle/>
          <a:p>
            <a:r>
              <a:rPr lang="en-US" sz="2000">
                <a:solidFill>
                  <a:schemeClr val="tx1"/>
                </a:solidFill>
              </a:rPr>
              <a:t>Đọc mẫu</a:t>
            </a:r>
          </a:p>
        </p:txBody>
      </p:sp>
      <p:sp>
        <p:nvSpPr>
          <p:cNvPr id="10" name="TextBox 9"/>
          <p:cNvSpPr txBox="1"/>
          <p:nvPr/>
        </p:nvSpPr>
        <p:spPr>
          <a:xfrm>
            <a:off x="195665" y="4586213"/>
            <a:ext cx="8541121" cy="400110"/>
          </a:xfrm>
          <a:prstGeom prst="rect">
            <a:avLst/>
          </a:prstGeom>
          <a:solidFill>
            <a:schemeClr val="bg1"/>
          </a:solidFill>
        </p:spPr>
        <p:txBody>
          <a:bodyPr wrap="none" rtlCol="0">
            <a:spAutoFit/>
          </a:bodyPr>
          <a:lstStyle/>
          <a:p>
            <a:r>
              <a:rPr lang="en-US" sz="2000">
                <a:solidFill>
                  <a:schemeClr val="tx1"/>
                </a:solidFill>
              </a:rPr>
              <a:t>Đọc nối tiếp từng câu. Từ khó </a:t>
            </a:r>
            <a:r>
              <a:rPr lang="en-US" sz="2000">
                <a:solidFill>
                  <a:srgbClr val="FF0000"/>
                </a:solidFill>
              </a:rPr>
              <a:t>vi trùng, xà phòng, phòng bệnh, nước sạch</a:t>
            </a:r>
          </a:p>
        </p:txBody>
      </p:sp>
    </p:spTree>
    <p:extLst>
      <p:ext uri="{BB962C8B-B14F-4D97-AF65-F5344CB8AC3E}">
        <p14:creationId xmlns:p14="http://schemas.microsoft.com/office/powerpoint/2010/main" val="32076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805" y="1054096"/>
            <a:ext cx="7639619" cy="954107"/>
          </a:xfrm>
          <a:prstGeom prst="rect">
            <a:avLst/>
          </a:prstGeom>
        </p:spPr>
        <p:txBody>
          <a:bodyPr wrap="square">
            <a:spAutoFit/>
          </a:bodyPr>
          <a:lstStyle/>
          <a:p>
            <a:r>
              <a:rPr lang="en-US" sz="2800">
                <a:solidFill>
                  <a:srgbClr val="0418AC"/>
                </a:solidFill>
              </a:rPr>
              <a:t>       Tay cầm thức ăn, vi trùng từ tay theo thức ăn đi vào cơ thể. </a:t>
            </a:r>
          </a:p>
        </p:txBody>
      </p:sp>
      <p:sp>
        <p:nvSpPr>
          <p:cNvPr id="3" name="Rectangle 2"/>
          <p:cNvSpPr/>
          <p:nvPr/>
        </p:nvSpPr>
        <p:spPr>
          <a:xfrm>
            <a:off x="582805" y="2722828"/>
            <a:ext cx="7928150" cy="954107"/>
          </a:xfrm>
          <a:prstGeom prst="rect">
            <a:avLst/>
          </a:prstGeom>
        </p:spPr>
        <p:txBody>
          <a:bodyPr wrap="square">
            <a:spAutoFit/>
          </a:bodyPr>
          <a:lstStyle/>
          <a:p>
            <a:r>
              <a:rPr lang="en-US" sz="2800">
                <a:solidFill>
                  <a:srgbClr val="0418AC"/>
                </a:solidFill>
              </a:rPr>
              <a:t>       Để phòng bệnh chúng ta phải rửa tay trước khi ăn.</a:t>
            </a:r>
          </a:p>
        </p:txBody>
      </p:sp>
      <p:cxnSp>
        <p:nvCxnSpPr>
          <p:cNvPr id="4" name="Straight Connector 3"/>
          <p:cNvCxnSpPr/>
          <p:nvPr/>
        </p:nvCxnSpPr>
        <p:spPr>
          <a:xfrm flipH="1">
            <a:off x="4114572" y="1054096"/>
            <a:ext cx="145930" cy="4096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291917" y="1531149"/>
            <a:ext cx="214708" cy="379770"/>
            <a:chOff x="4036634" y="3613350"/>
            <a:chExt cx="189104" cy="296494"/>
          </a:xfrm>
        </p:grpSpPr>
        <p:cxnSp>
          <p:nvCxnSpPr>
            <p:cNvPr id="6" name="Straight Connector 5"/>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flipH="1">
            <a:off x="6416954" y="1064103"/>
            <a:ext cx="145930" cy="4096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03073" y="2722828"/>
            <a:ext cx="145930" cy="4096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300277" y="2706297"/>
            <a:ext cx="145930" cy="4096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249657" y="2722828"/>
            <a:ext cx="145930" cy="4096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679631" y="3193303"/>
            <a:ext cx="214708" cy="379770"/>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75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487" y="800924"/>
            <a:ext cx="6220314" cy="3785652"/>
          </a:xfrm>
          <a:prstGeom prst="rect">
            <a:avLst/>
          </a:prstGeom>
          <a:noFill/>
        </p:spPr>
        <p:txBody>
          <a:bodyPr wrap="square" rtlCol="0">
            <a:spAutoFit/>
          </a:bodyPr>
          <a:lstStyle/>
          <a:p>
            <a:pPr algn="just"/>
            <a:r>
              <a:rPr lang="en-US" sz="2400" dirty="0"/>
              <a:t>      Vi </a:t>
            </a:r>
            <a:r>
              <a:rPr lang="en-US" sz="2400" dirty="0" err="1"/>
              <a:t>trùng</a:t>
            </a:r>
            <a:r>
              <a:rPr lang="en-US" sz="2400" dirty="0"/>
              <a:t> </a:t>
            </a:r>
            <a:r>
              <a:rPr lang="en-US" sz="2400" dirty="0" err="1"/>
              <a:t>có</a:t>
            </a:r>
            <a:r>
              <a:rPr lang="en-US" sz="2400" dirty="0"/>
              <a:t> ở </a:t>
            </a:r>
            <a:r>
              <a:rPr lang="en-US" sz="2400" dirty="0" err="1"/>
              <a:t>khắp</a:t>
            </a:r>
            <a:r>
              <a:rPr lang="en-US" sz="2400" dirty="0"/>
              <a:t> </a:t>
            </a:r>
            <a:r>
              <a:rPr lang="en-US" sz="2400" dirty="0" err="1"/>
              <a:t>nơi</a:t>
            </a:r>
            <a:r>
              <a:rPr lang="en-US" sz="2400" dirty="0"/>
              <a:t>. </a:t>
            </a:r>
            <a:r>
              <a:rPr lang="en-US" sz="2400" dirty="0" err="1"/>
              <a:t>Nhưng</a:t>
            </a:r>
            <a:r>
              <a:rPr lang="en-US" sz="2400" dirty="0"/>
              <a:t> </a:t>
            </a:r>
            <a:r>
              <a:rPr lang="en-US" sz="2400" dirty="0" err="1"/>
              <a:t>chúng</a:t>
            </a:r>
            <a:r>
              <a:rPr lang="en-US" sz="2400" dirty="0"/>
              <a:t> ta </a:t>
            </a:r>
            <a:r>
              <a:rPr lang="en-US" sz="2400" dirty="0" err="1"/>
              <a:t>không</a:t>
            </a:r>
            <a:r>
              <a:rPr lang="en-US" sz="2400" dirty="0"/>
              <a:t> </a:t>
            </a:r>
            <a:r>
              <a:rPr lang="en-US" sz="2400" dirty="0" err="1"/>
              <a:t>nhìn</a:t>
            </a:r>
            <a:r>
              <a:rPr lang="en-US" sz="2400" dirty="0"/>
              <a:t> </a:t>
            </a:r>
            <a:r>
              <a:rPr lang="en-US" sz="2400" dirty="0" err="1"/>
              <a:t>thấy</a:t>
            </a:r>
            <a:r>
              <a:rPr lang="en-US" sz="2400" dirty="0"/>
              <a:t> </a:t>
            </a:r>
            <a:r>
              <a:rPr lang="en-US" sz="2400" dirty="0" err="1"/>
              <a:t>được</a:t>
            </a:r>
            <a:r>
              <a:rPr lang="en-US" sz="2400" dirty="0"/>
              <a:t> </a:t>
            </a:r>
            <a:r>
              <a:rPr lang="en-US" sz="2400" dirty="0" err="1"/>
              <a:t>bằng</a:t>
            </a:r>
            <a:r>
              <a:rPr lang="en-US" sz="2400" dirty="0"/>
              <a:t> </a:t>
            </a:r>
            <a:r>
              <a:rPr lang="en-US" sz="2400" dirty="0" err="1"/>
              <a:t>mắt</a:t>
            </a:r>
            <a:r>
              <a:rPr lang="en-US" sz="2400" dirty="0"/>
              <a:t> </a:t>
            </a:r>
            <a:r>
              <a:rPr lang="en-US" sz="2400" dirty="0" err="1"/>
              <a:t>thường</a:t>
            </a:r>
            <a:r>
              <a:rPr lang="en-US" sz="2400" dirty="0"/>
              <a:t>. </a:t>
            </a:r>
            <a:r>
              <a:rPr lang="en-US" sz="2400" dirty="0" err="1"/>
              <a:t>Khi</a:t>
            </a:r>
            <a:r>
              <a:rPr lang="en-US" sz="2400" dirty="0"/>
              <a:t> </a:t>
            </a:r>
            <a:r>
              <a:rPr lang="en-US" sz="2400" dirty="0" err="1"/>
              <a:t>tay</a:t>
            </a:r>
            <a:r>
              <a:rPr lang="en-US" sz="2400" dirty="0"/>
              <a:t> </a:t>
            </a:r>
            <a:r>
              <a:rPr lang="en-US" sz="2400" dirty="0" err="1"/>
              <a:t>tiếp</a:t>
            </a:r>
            <a:r>
              <a:rPr lang="en-US" sz="2400" dirty="0"/>
              <a:t> </a:t>
            </a:r>
            <a:r>
              <a:rPr lang="en-US" sz="2400" dirty="0" err="1"/>
              <a:t>xúc</a:t>
            </a:r>
            <a:r>
              <a:rPr lang="en-US" sz="2400" dirty="0"/>
              <a:t> </a:t>
            </a:r>
            <a:r>
              <a:rPr lang="en-US" sz="2400" dirty="0" err="1"/>
              <a:t>với</a:t>
            </a:r>
            <a:r>
              <a:rPr lang="en-US" sz="2400" dirty="0"/>
              <a:t> </a:t>
            </a:r>
            <a:r>
              <a:rPr lang="en-US" sz="2400" dirty="0" err="1"/>
              <a:t>đồ</a:t>
            </a:r>
            <a:r>
              <a:rPr lang="en-US" sz="2400" dirty="0"/>
              <a:t> </a:t>
            </a:r>
            <a:r>
              <a:rPr lang="en-US" sz="2400" dirty="0" err="1"/>
              <a:t>vật</a:t>
            </a:r>
            <a:r>
              <a:rPr lang="en-US" sz="2400" dirty="0"/>
              <a:t>, vi </a:t>
            </a:r>
            <a:r>
              <a:rPr lang="en-US" sz="2400" dirty="0" err="1"/>
              <a:t>trùng</a:t>
            </a:r>
            <a:r>
              <a:rPr lang="en-US" sz="2400" dirty="0"/>
              <a:t> </a:t>
            </a:r>
            <a:r>
              <a:rPr lang="en-US" sz="2400" dirty="0" err="1"/>
              <a:t>dính</a:t>
            </a:r>
            <a:r>
              <a:rPr lang="en-US" sz="2400" dirty="0"/>
              <a:t> </a:t>
            </a:r>
            <a:r>
              <a:rPr lang="en-US" sz="2400" dirty="0" err="1"/>
              <a:t>vào</a:t>
            </a:r>
            <a:r>
              <a:rPr lang="en-US" sz="2400" dirty="0"/>
              <a:t> </a:t>
            </a:r>
            <a:r>
              <a:rPr lang="en-US" sz="2400" dirty="0" err="1"/>
              <a:t>tay</a:t>
            </a:r>
            <a:r>
              <a:rPr lang="en-US" sz="2400" dirty="0"/>
              <a:t>. Tay </a:t>
            </a:r>
            <a:r>
              <a:rPr lang="en-US" sz="2400" dirty="0" err="1"/>
              <a:t>cầm</a:t>
            </a:r>
            <a:r>
              <a:rPr lang="en-US" sz="2400" dirty="0"/>
              <a:t> </a:t>
            </a:r>
            <a:r>
              <a:rPr lang="en-US" sz="2400" dirty="0" err="1"/>
              <a:t>thức</a:t>
            </a:r>
            <a:r>
              <a:rPr lang="en-US" sz="2400" dirty="0"/>
              <a:t> </a:t>
            </a:r>
            <a:r>
              <a:rPr lang="en-US" sz="2400" dirty="0" err="1"/>
              <a:t>ăn</a:t>
            </a:r>
            <a:r>
              <a:rPr lang="en-US" sz="2400" dirty="0"/>
              <a:t>, vi </a:t>
            </a:r>
            <a:r>
              <a:rPr lang="en-US" sz="2400" dirty="0" err="1"/>
              <a:t>trùng</a:t>
            </a:r>
            <a:r>
              <a:rPr lang="en-US" sz="2400" dirty="0"/>
              <a:t> </a:t>
            </a:r>
            <a:r>
              <a:rPr lang="en-US" sz="2400" dirty="0" err="1"/>
              <a:t>từ</a:t>
            </a:r>
            <a:r>
              <a:rPr lang="en-US" sz="2400" dirty="0"/>
              <a:t> </a:t>
            </a:r>
            <a:r>
              <a:rPr lang="en-US" sz="2400" dirty="0" err="1"/>
              <a:t>tay</a:t>
            </a:r>
            <a:r>
              <a:rPr lang="en-US" sz="2400" dirty="0"/>
              <a:t> </a:t>
            </a:r>
            <a:r>
              <a:rPr lang="en-US" sz="2400" dirty="0" err="1"/>
              <a:t>theo</a:t>
            </a:r>
            <a:r>
              <a:rPr lang="en-US" sz="2400" dirty="0"/>
              <a:t> </a:t>
            </a:r>
            <a:r>
              <a:rPr lang="en-US" sz="2400" dirty="0" err="1"/>
              <a:t>thức</a:t>
            </a:r>
            <a:r>
              <a:rPr lang="en-US" sz="2400" dirty="0"/>
              <a:t> </a:t>
            </a:r>
            <a:r>
              <a:rPr lang="en-US" sz="2400" dirty="0" err="1"/>
              <a:t>ăn</a:t>
            </a:r>
            <a:r>
              <a:rPr lang="en-US" sz="2400" dirty="0"/>
              <a:t> </a:t>
            </a:r>
            <a:r>
              <a:rPr lang="en-US" sz="2400" dirty="0" err="1"/>
              <a:t>đi</a:t>
            </a:r>
            <a:r>
              <a:rPr lang="en-US" sz="2400" dirty="0"/>
              <a:t> </a:t>
            </a:r>
            <a:r>
              <a:rPr lang="en-US" sz="2400" dirty="0" err="1"/>
              <a:t>vào</a:t>
            </a:r>
            <a:r>
              <a:rPr lang="en-US" sz="2400" dirty="0"/>
              <a:t> </a:t>
            </a:r>
            <a:r>
              <a:rPr lang="en-US" sz="2400" dirty="0" err="1"/>
              <a:t>cơ</a:t>
            </a:r>
            <a:r>
              <a:rPr lang="en-US" sz="2400" dirty="0"/>
              <a:t> </a:t>
            </a:r>
            <a:r>
              <a:rPr lang="en-US" sz="2400" dirty="0" err="1"/>
              <a:t>thể</a:t>
            </a:r>
            <a:r>
              <a:rPr lang="en-US" sz="2400" dirty="0"/>
              <a:t>. Do </a:t>
            </a:r>
            <a:r>
              <a:rPr lang="en-US" sz="2400" dirty="0" err="1"/>
              <a:t>đó</a:t>
            </a:r>
            <a:r>
              <a:rPr lang="en-US" sz="2400" dirty="0"/>
              <a:t>, </a:t>
            </a:r>
            <a:r>
              <a:rPr lang="en-US" sz="2400" dirty="0" err="1"/>
              <a:t>chúng</a:t>
            </a:r>
            <a:r>
              <a:rPr lang="en-US" sz="2400" dirty="0"/>
              <a:t> ta </a:t>
            </a:r>
            <a:r>
              <a:rPr lang="en-US" sz="2400" dirty="0" err="1"/>
              <a:t>có</a:t>
            </a:r>
            <a:r>
              <a:rPr lang="en-US" sz="2400" dirty="0"/>
              <a:t> </a:t>
            </a:r>
            <a:r>
              <a:rPr lang="en-US" sz="2400" dirty="0" err="1"/>
              <a:t>thể</a:t>
            </a:r>
            <a:r>
              <a:rPr lang="en-US" sz="2400" dirty="0"/>
              <a:t> </a:t>
            </a:r>
            <a:r>
              <a:rPr lang="en-US" sz="2400" dirty="0" err="1"/>
              <a:t>mắc</a:t>
            </a:r>
            <a:r>
              <a:rPr lang="en-US" sz="2400" dirty="0"/>
              <a:t> </a:t>
            </a:r>
            <a:r>
              <a:rPr lang="en-US" sz="2400" dirty="0" err="1"/>
              <a:t>bệnh</a:t>
            </a:r>
            <a:r>
              <a:rPr lang="en-US" sz="2400" dirty="0"/>
              <a:t>.</a:t>
            </a:r>
          </a:p>
          <a:p>
            <a:pPr algn="just"/>
            <a:r>
              <a:rPr lang="en-US" sz="2400" dirty="0"/>
              <a:t>      </a:t>
            </a:r>
            <a:r>
              <a:rPr lang="en-US" sz="2400" dirty="0" err="1"/>
              <a:t>Để</a:t>
            </a:r>
            <a:r>
              <a:rPr lang="en-US" sz="2400" dirty="0"/>
              <a:t> </a:t>
            </a:r>
            <a:r>
              <a:rPr lang="en-US" sz="2400" dirty="0" err="1"/>
              <a:t>phòng</a:t>
            </a:r>
            <a:r>
              <a:rPr lang="en-US" sz="2400" dirty="0"/>
              <a:t> </a:t>
            </a:r>
            <a:r>
              <a:rPr lang="en-US" sz="2400" dirty="0" err="1"/>
              <a:t>bệnh</a:t>
            </a:r>
            <a:r>
              <a:rPr lang="en-US" sz="2400" dirty="0"/>
              <a:t> </a:t>
            </a:r>
            <a:r>
              <a:rPr lang="en-US" sz="2400" dirty="0" err="1"/>
              <a:t>chúng</a:t>
            </a:r>
            <a:r>
              <a:rPr lang="en-US" sz="2400" dirty="0"/>
              <a:t> ta </a:t>
            </a:r>
            <a:r>
              <a:rPr lang="en-US" sz="2400" dirty="0" err="1"/>
              <a:t>phải</a:t>
            </a:r>
            <a:r>
              <a:rPr lang="en-US" sz="2400" dirty="0"/>
              <a:t> </a:t>
            </a:r>
            <a:r>
              <a:rPr lang="en-US" sz="2400" dirty="0" err="1"/>
              <a:t>rửa</a:t>
            </a:r>
            <a:r>
              <a:rPr lang="en-US" sz="2400" dirty="0"/>
              <a:t> </a:t>
            </a:r>
            <a:r>
              <a:rPr lang="en-US" sz="2400" dirty="0" err="1"/>
              <a:t>tay</a:t>
            </a:r>
            <a:r>
              <a:rPr lang="en-US" sz="2400" dirty="0"/>
              <a:t> </a:t>
            </a:r>
            <a:r>
              <a:rPr lang="en-US" sz="2400" dirty="0" err="1"/>
              <a:t>trước</a:t>
            </a:r>
            <a:r>
              <a:rPr lang="en-US" sz="2400" dirty="0"/>
              <a:t> </a:t>
            </a:r>
            <a:r>
              <a:rPr lang="en-US" sz="2400" dirty="0" err="1"/>
              <a:t>khi</a:t>
            </a:r>
            <a:r>
              <a:rPr lang="en-US" sz="2400" dirty="0"/>
              <a:t> </a:t>
            </a:r>
            <a:r>
              <a:rPr lang="en-US" sz="2400" dirty="0" err="1"/>
              <a:t>ăn</a:t>
            </a:r>
            <a:r>
              <a:rPr lang="en-US" sz="2400" dirty="0"/>
              <a:t>. </a:t>
            </a:r>
            <a:r>
              <a:rPr lang="en-US" sz="2400" dirty="0" err="1"/>
              <a:t>Cần</a:t>
            </a:r>
            <a:r>
              <a:rPr lang="en-US" sz="2400" dirty="0"/>
              <a:t> </a:t>
            </a:r>
            <a:r>
              <a:rPr lang="en-US" sz="2400" dirty="0" err="1"/>
              <a:t>rửa</a:t>
            </a:r>
            <a:r>
              <a:rPr lang="en-US" sz="2400" dirty="0"/>
              <a:t> </a:t>
            </a:r>
            <a:r>
              <a:rPr lang="en-US" sz="2400" dirty="0" err="1"/>
              <a:t>tay</a:t>
            </a:r>
            <a:r>
              <a:rPr lang="en-US" sz="2400" dirty="0"/>
              <a:t> </a:t>
            </a:r>
            <a:r>
              <a:rPr lang="en-US" sz="2400" dirty="0" err="1"/>
              <a:t>bằng</a:t>
            </a:r>
            <a:r>
              <a:rPr lang="en-US" sz="2400" dirty="0"/>
              <a:t> </a:t>
            </a:r>
            <a:r>
              <a:rPr lang="en-US" sz="2400" dirty="0" err="1"/>
              <a:t>xà</a:t>
            </a:r>
            <a:r>
              <a:rPr lang="en-US" sz="2400" dirty="0"/>
              <a:t> </a:t>
            </a:r>
            <a:r>
              <a:rPr lang="en-US" sz="2400" dirty="0" err="1"/>
              <a:t>phòng</a:t>
            </a:r>
            <a:r>
              <a:rPr lang="en-US" sz="2400" dirty="0"/>
              <a:t> </a:t>
            </a:r>
            <a:r>
              <a:rPr lang="en-US" sz="2400" dirty="0" err="1"/>
              <a:t>với</a:t>
            </a:r>
            <a:r>
              <a:rPr lang="en-US" sz="2400" dirty="0"/>
              <a:t> </a:t>
            </a:r>
            <a:r>
              <a:rPr lang="en-US" sz="2400" dirty="0" err="1"/>
              <a:t>nước</a:t>
            </a:r>
            <a:r>
              <a:rPr lang="en-US" sz="2400" dirty="0"/>
              <a:t> </a:t>
            </a:r>
            <a:r>
              <a:rPr lang="en-US" sz="2400" dirty="0" err="1"/>
              <a:t>sạch</a:t>
            </a:r>
            <a:r>
              <a:rPr lang="en-US" sz="2400" dirty="0"/>
              <a:t>.</a:t>
            </a:r>
          </a:p>
          <a:p>
            <a:pPr algn="r"/>
            <a:r>
              <a:rPr lang="en-US" sz="2400" dirty="0"/>
              <a:t>(</a:t>
            </a:r>
            <a:r>
              <a:rPr lang="en-US" sz="2400" dirty="0" err="1"/>
              <a:t>Nguyên</a:t>
            </a:r>
            <a:r>
              <a:rPr lang="en-US" sz="2400" dirty="0"/>
              <a:t> </a:t>
            </a:r>
            <a:r>
              <a:rPr lang="en-US" sz="2400" dirty="0" err="1"/>
              <a:t>Vũ</a:t>
            </a:r>
            <a:r>
              <a:rPr lang="en-US" sz="2400" dirty="0">
                <a:solidFill>
                  <a:schemeClr val="tx1"/>
                </a:solidFill>
              </a:rPr>
              <a:t>)</a:t>
            </a:r>
            <a:r>
              <a:rPr lang="en-US" sz="2400" dirty="0"/>
              <a:t> </a:t>
            </a:r>
          </a:p>
        </p:txBody>
      </p:sp>
      <p:sp>
        <p:nvSpPr>
          <p:cNvPr id="3" name="TextBox 2"/>
          <p:cNvSpPr txBox="1"/>
          <p:nvPr/>
        </p:nvSpPr>
        <p:spPr>
          <a:xfrm>
            <a:off x="1648154" y="216149"/>
            <a:ext cx="4233851" cy="584775"/>
          </a:xfrm>
          <a:prstGeom prst="rect">
            <a:avLst/>
          </a:prstGeom>
          <a:noFill/>
        </p:spPr>
        <p:txBody>
          <a:bodyPr wrap="none" rtlCol="0">
            <a:spAutoFit/>
          </a:bodyPr>
          <a:lstStyle/>
          <a:p>
            <a:r>
              <a:rPr lang="en-US" sz="3200" b="1" dirty="0" err="1"/>
              <a:t>Rửa</a:t>
            </a:r>
            <a:r>
              <a:rPr lang="en-US" sz="3200" b="1" dirty="0"/>
              <a:t> </a:t>
            </a:r>
            <a:r>
              <a:rPr lang="en-US" sz="3200" b="1" dirty="0" err="1"/>
              <a:t>tay</a:t>
            </a:r>
            <a:r>
              <a:rPr lang="en-US" sz="3200" b="1" dirty="0"/>
              <a:t> </a:t>
            </a:r>
            <a:r>
              <a:rPr lang="en-US" sz="3200" b="1" dirty="0" err="1"/>
              <a:t>trước</a:t>
            </a:r>
            <a:r>
              <a:rPr lang="en-US" sz="3200" b="1" dirty="0"/>
              <a:t> </a:t>
            </a:r>
            <a:r>
              <a:rPr lang="en-US" sz="3200" b="1" dirty="0" err="1"/>
              <a:t>khi</a:t>
            </a:r>
            <a:r>
              <a:rPr lang="en-US" sz="3200" b="1" dirty="0"/>
              <a:t> </a:t>
            </a:r>
            <a:r>
              <a:rPr lang="en-US" sz="3200" b="1" dirty="0" err="1"/>
              <a:t>ăn</a:t>
            </a:r>
            <a:endParaRPr lang="en-US" sz="3200" b="1" dirty="0"/>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00801" y="327490"/>
            <a:ext cx="2404680" cy="168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89598" y="1922095"/>
            <a:ext cx="2233821" cy="175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722637" y="2608526"/>
            <a:ext cx="424123" cy="379898"/>
            <a:chOff x="307557" y="2012342"/>
            <a:chExt cx="424123" cy="379898"/>
          </a:xfrm>
        </p:grpSpPr>
        <p:grpSp>
          <p:nvGrpSpPr>
            <p:cNvPr id="8" name="Group 7"/>
            <p:cNvGrpSpPr/>
            <p:nvPr/>
          </p:nvGrpSpPr>
          <p:grpSpPr>
            <a:xfrm>
              <a:off x="307557" y="2012470"/>
              <a:ext cx="214708" cy="379770"/>
              <a:chOff x="4036634" y="3613350"/>
              <a:chExt cx="189104" cy="296494"/>
            </a:xfrm>
          </p:grpSpPr>
          <p:cxnSp>
            <p:nvCxnSpPr>
              <p:cNvPr id="10" name="Straight Connector 9"/>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47628" y="2012342"/>
              <a:ext cx="284052" cy="307777"/>
            </a:xfrm>
            <a:prstGeom prst="rect">
              <a:avLst/>
            </a:prstGeom>
            <a:noFill/>
          </p:spPr>
          <p:txBody>
            <a:bodyPr wrap="none" rtlCol="0">
              <a:spAutoFit/>
            </a:bodyPr>
            <a:lstStyle/>
            <a:p>
              <a:r>
                <a:rPr lang="en-US" b="1">
                  <a:solidFill>
                    <a:srgbClr val="FF0000"/>
                  </a:solidFill>
                </a:rPr>
                <a:t>1</a:t>
              </a:r>
            </a:p>
          </p:txBody>
        </p:sp>
      </p:grpSp>
      <p:grpSp>
        <p:nvGrpSpPr>
          <p:cNvPr id="12" name="Group 11"/>
          <p:cNvGrpSpPr/>
          <p:nvPr/>
        </p:nvGrpSpPr>
        <p:grpSpPr>
          <a:xfrm>
            <a:off x="1828518" y="3741921"/>
            <a:ext cx="424123" cy="379898"/>
            <a:chOff x="307557" y="2012342"/>
            <a:chExt cx="424123" cy="379898"/>
          </a:xfrm>
        </p:grpSpPr>
        <p:grpSp>
          <p:nvGrpSpPr>
            <p:cNvPr id="13" name="Group 12"/>
            <p:cNvGrpSpPr/>
            <p:nvPr/>
          </p:nvGrpSpPr>
          <p:grpSpPr>
            <a:xfrm>
              <a:off x="307557" y="2012470"/>
              <a:ext cx="214708" cy="379770"/>
              <a:chOff x="4036634" y="3613350"/>
              <a:chExt cx="189104" cy="296494"/>
            </a:xfrm>
          </p:grpSpPr>
          <p:cxnSp>
            <p:nvCxnSpPr>
              <p:cNvPr id="15" name="Straight Connector 14"/>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447628" y="2012342"/>
              <a:ext cx="284052" cy="307777"/>
            </a:xfrm>
            <a:prstGeom prst="rect">
              <a:avLst/>
            </a:prstGeom>
            <a:noFill/>
          </p:spPr>
          <p:txBody>
            <a:bodyPr wrap="none" rtlCol="0">
              <a:spAutoFit/>
            </a:bodyPr>
            <a:lstStyle/>
            <a:p>
              <a:r>
                <a:rPr lang="en-US" b="1">
                  <a:solidFill>
                    <a:srgbClr val="FF0000"/>
                  </a:solidFill>
                </a:rPr>
                <a:t>2</a:t>
              </a:r>
            </a:p>
          </p:txBody>
        </p:sp>
      </p:gr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1" y="3593088"/>
            <a:ext cx="2743199" cy="111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01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4442</TotalTime>
  <Words>946</Words>
  <Application>Microsoft Office PowerPoint</Application>
  <PresentationFormat>On-screen Show (16:9)</PresentationFormat>
  <Paragraphs>122</Paragraphs>
  <Slides>25</Slides>
  <Notes>2</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Arial-Rounded</vt:lpstr>
      <vt:lpstr>Quicksand Medium</vt:lpstr>
      <vt:lpstr>Calibri</vt:lpstr>
      <vt:lpstr>Arial Rounded MT Bold</vt:lpstr>
      <vt:lpstr>Times New Roman</vt:lpstr>
      <vt:lpstr>HP001 4 hàng</vt:lpstr>
      <vt:lpstr>Arial</vt:lpstr>
      <vt:lpstr>Calibri Light</vt:lpstr>
      <vt:lpstr>Lato</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Admin</cp:lastModifiedBy>
  <cp:revision>569</cp:revision>
  <dcterms:modified xsi:type="dcterms:W3CDTF">2025-02-23T15:13:54Z</dcterms:modified>
</cp:coreProperties>
</file>