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0" r:id="rId2"/>
    <p:sldMasterId id="2147483712" r:id="rId3"/>
  </p:sldMasterIdLst>
  <p:notesMasterIdLst>
    <p:notesMasterId r:id="rId23"/>
  </p:notesMasterIdLst>
  <p:sldIdLst>
    <p:sldId id="377" r:id="rId4"/>
    <p:sldId id="352" r:id="rId5"/>
    <p:sldId id="318" r:id="rId6"/>
    <p:sldId id="316" r:id="rId7"/>
    <p:sldId id="344" r:id="rId8"/>
    <p:sldId id="345" r:id="rId9"/>
    <p:sldId id="346" r:id="rId10"/>
    <p:sldId id="357" r:id="rId11"/>
    <p:sldId id="347" r:id="rId12"/>
    <p:sldId id="348" r:id="rId13"/>
    <p:sldId id="329" r:id="rId14"/>
    <p:sldId id="330" r:id="rId15"/>
    <p:sldId id="332" r:id="rId16"/>
    <p:sldId id="333" r:id="rId17"/>
    <p:sldId id="334" r:id="rId18"/>
    <p:sldId id="335" r:id="rId19"/>
    <p:sldId id="337" r:id="rId20"/>
    <p:sldId id="338" r:id="rId21"/>
    <p:sldId id="3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46213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23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238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408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82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84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250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225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74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6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8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36.png"/><Relationship Id="rId4" Type="http://schemas.openxmlformats.org/officeDocument/2006/relationships/audio" Target="../media/media5.mp3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7.mp3"/><Relationship Id="rId7" Type="http://schemas.openxmlformats.org/officeDocument/2006/relationships/image" Target="../media/image14.png"/><Relationship Id="rId12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8.png"/><Relationship Id="rId4" Type="http://schemas.openxmlformats.org/officeDocument/2006/relationships/audio" Target="../media/media7.mp3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11" Type="http://schemas.openxmlformats.org/officeDocument/2006/relationships/image" Target="../media/image38.png"/><Relationship Id="rId5" Type="http://schemas.openxmlformats.org/officeDocument/2006/relationships/image" Target="../media/image14.png"/><Relationship Id="rId10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6.gif"/><Relationship Id="rId5" Type="http://schemas.openxmlformats.org/officeDocument/2006/relationships/image" Target="../media/image45.jp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34652" y="-2733250"/>
            <a:ext cx="9930131" cy="12196233"/>
          </a:xfrm>
          <a:prstGeom prst="rect">
            <a:avLst/>
          </a:prstGeom>
        </p:spPr>
      </p:pic>
      <p:sp>
        <p:nvSpPr>
          <p:cNvPr id="6" name="Rectangles 5">
            <a:extLst>
              <a:ext uri="{FF2B5EF4-FFF2-40B4-BE49-F238E27FC236}">
                <a16:creationId xmlns:a16="http://schemas.microsoft.com/office/drawing/2014/main" id="{02586F2F-7B1F-CF32-7ECD-E0A2B6C34075}"/>
              </a:ext>
            </a:extLst>
          </p:cNvPr>
          <p:cNvSpPr/>
          <p:nvPr/>
        </p:nvSpPr>
        <p:spPr>
          <a:xfrm>
            <a:off x="1600045" y="838200"/>
            <a:ext cx="6282424" cy="75187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en-US" sz="1867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LÃNG.</a:t>
            </a:r>
          </a:p>
          <a:p>
            <a:pPr algn="ctr">
              <a:lnSpc>
                <a:spcPct val="120000"/>
              </a:lnSpc>
            </a:pPr>
            <a:r>
              <a:rPr lang="vi-VN" altLang="en-US" sz="1867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TIÊN THANH</a:t>
            </a:r>
          </a:p>
        </p:txBody>
      </p:sp>
      <p:sp>
        <p:nvSpPr>
          <p:cNvPr id="8" name="Rectangles 5">
            <a:extLst>
              <a:ext uri="{FF2B5EF4-FFF2-40B4-BE49-F238E27FC236}">
                <a16:creationId xmlns:a16="http://schemas.microsoft.com/office/drawing/2014/main" id="{36EC9E18-8C3A-4046-9371-9DF3587C0FB1}"/>
              </a:ext>
            </a:extLst>
          </p:cNvPr>
          <p:cNvSpPr/>
          <p:nvPr/>
        </p:nvSpPr>
        <p:spPr>
          <a:xfrm>
            <a:off x="3076788" y="2108200"/>
            <a:ext cx="4943020" cy="75187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en-US" sz="1867" b="1" dirty="0">
                <a:solidFill>
                  <a:srgbClr val="040EC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  <a:p>
            <a:pPr algn="ctr">
              <a:lnSpc>
                <a:spcPct val="120000"/>
              </a:lnSpc>
            </a:pPr>
            <a:r>
              <a:rPr lang="vi-VN" altLang="en-US" sz="1867" b="1" dirty="0">
                <a:solidFill>
                  <a:srgbClr val="040EC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GIỜ HỌC ÂM NHẠC LỚP 5</a:t>
            </a:r>
          </a:p>
        </p:txBody>
      </p:sp>
      <p:sp>
        <p:nvSpPr>
          <p:cNvPr id="10" name="Rectangles 6">
            <a:extLst>
              <a:ext uri="{FF2B5EF4-FFF2-40B4-BE49-F238E27FC236}">
                <a16:creationId xmlns:a16="http://schemas.microsoft.com/office/drawing/2014/main" id="{9A3E3164-4ACB-A795-226F-4550A28CAC84}"/>
              </a:ext>
            </a:extLst>
          </p:cNvPr>
          <p:cNvSpPr/>
          <p:nvPr/>
        </p:nvSpPr>
        <p:spPr>
          <a:xfrm>
            <a:off x="4424043" y="4568335"/>
            <a:ext cx="3551357" cy="40709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en-US" sz="1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vi-VN" altLang="en-US" sz="1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viên:Trần</a:t>
            </a:r>
            <a:r>
              <a:rPr lang="vi-VN" altLang="en-US" sz="1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Thị Xuân Hương</a:t>
            </a:r>
          </a:p>
        </p:txBody>
      </p:sp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8" y="3429000"/>
            <a:ext cx="1168017" cy="33922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2163" y="42114"/>
            <a:ext cx="3764819" cy="104674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830A1E-9AB1-4A4A-AF5E-E5B358A94327}"/>
              </a:ext>
            </a:extLst>
          </p:cNvPr>
          <p:cNvSpPr txBox="1"/>
          <p:nvPr/>
        </p:nvSpPr>
        <p:spPr>
          <a:xfrm>
            <a:off x="1402723" y="1434409"/>
            <a:ext cx="10003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Tìm những ca từ ở phách mạnh và phách nhẹ trong câu hát của bài hát sau:</a:t>
            </a:r>
            <a:endParaRPr lang="vi-VN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09434-B71D-4FC5-ADFB-0E223284B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130" y="3069713"/>
            <a:ext cx="9312279" cy="154967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92777C-061D-4C5B-8F69-2BE841FDD8E4}"/>
              </a:ext>
            </a:extLst>
          </p:cNvPr>
          <p:cNvCxnSpPr>
            <a:cxnSpLocks/>
          </p:cNvCxnSpPr>
          <p:nvPr/>
        </p:nvCxnSpPr>
        <p:spPr>
          <a:xfrm>
            <a:off x="3244536" y="2950375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633979E-C8B8-41D1-B379-3BB7021536D6}"/>
              </a:ext>
            </a:extLst>
          </p:cNvPr>
          <p:cNvSpPr txBox="1"/>
          <p:nvPr/>
        </p:nvSpPr>
        <p:spPr>
          <a:xfrm>
            <a:off x="2886165" y="257457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39F725-19BB-4CD8-9B15-418CCBED38FE}"/>
              </a:ext>
            </a:extLst>
          </p:cNvPr>
          <p:cNvCxnSpPr>
            <a:cxnSpLocks/>
          </p:cNvCxnSpPr>
          <p:nvPr/>
        </p:nvCxnSpPr>
        <p:spPr>
          <a:xfrm>
            <a:off x="5654944" y="301328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70BE761-85DE-440E-A58F-05BD57A7A4BD}"/>
              </a:ext>
            </a:extLst>
          </p:cNvPr>
          <p:cNvSpPr txBox="1"/>
          <p:nvPr/>
        </p:nvSpPr>
        <p:spPr>
          <a:xfrm>
            <a:off x="5296573" y="2637477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7391D6-9229-48BE-81A6-913F22E2A466}"/>
              </a:ext>
            </a:extLst>
          </p:cNvPr>
          <p:cNvCxnSpPr>
            <a:cxnSpLocks/>
          </p:cNvCxnSpPr>
          <p:nvPr/>
        </p:nvCxnSpPr>
        <p:spPr>
          <a:xfrm>
            <a:off x="7378712" y="3076183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1905CA2-CE1D-4DA2-9129-8AEE318E91D8}"/>
              </a:ext>
            </a:extLst>
          </p:cNvPr>
          <p:cNvSpPr txBox="1"/>
          <p:nvPr/>
        </p:nvSpPr>
        <p:spPr>
          <a:xfrm>
            <a:off x="7020341" y="2700380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066F128-BBEB-4283-8BCE-896A386BA7C4}"/>
              </a:ext>
            </a:extLst>
          </p:cNvPr>
          <p:cNvCxnSpPr>
            <a:cxnSpLocks/>
          </p:cNvCxnSpPr>
          <p:nvPr/>
        </p:nvCxnSpPr>
        <p:spPr>
          <a:xfrm>
            <a:off x="9313264" y="308927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3DA123-413A-4EFD-8604-03D14982BDAE}"/>
              </a:ext>
            </a:extLst>
          </p:cNvPr>
          <p:cNvSpPr txBox="1"/>
          <p:nvPr/>
        </p:nvSpPr>
        <p:spPr>
          <a:xfrm>
            <a:off x="8954893" y="2713467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2B991BB-8544-4DD8-A57D-EC96942B0BCF}"/>
              </a:ext>
            </a:extLst>
          </p:cNvPr>
          <p:cNvCxnSpPr>
            <a:cxnSpLocks/>
          </p:cNvCxnSpPr>
          <p:nvPr/>
        </p:nvCxnSpPr>
        <p:spPr>
          <a:xfrm>
            <a:off x="4146988" y="301328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432FD85-4D12-4EE2-B663-F2971BED0BCC}"/>
              </a:ext>
            </a:extLst>
          </p:cNvPr>
          <p:cNvSpPr txBox="1"/>
          <p:nvPr/>
        </p:nvSpPr>
        <p:spPr>
          <a:xfrm>
            <a:off x="3893677" y="265270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09A1D7-ED46-4572-B662-B20601ADCB75}"/>
              </a:ext>
            </a:extLst>
          </p:cNvPr>
          <p:cNvCxnSpPr>
            <a:cxnSpLocks/>
          </p:cNvCxnSpPr>
          <p:nvPr/>
        </p:nvCxnSpPr>
        <p:spPr>
          <a:xfrm>
            <a:off x="6332621" y="3007221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DA4A639-9FEA-42E1-BA63-F958AFA6A83C}"/>
              </a:ext>
            </a:extLst>
          </p:cNvPr>
          <p:cNvSpPr txBox="1"/>
          <p:nvPr/>
        </p:nvSpPr>
        <p:spPr>
          <a:xfrm>
            <a:off x="6079310" y="2646643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4B179CC-09EC-43AA-86C1-F987415B9FAC}"/>
              </a:ext>
            </a:extLst>
          </p:cNvPr>
          <p:cNvCxnSpPr>
            <a:cxnSpLocks/>
          </p:cNvCxnSpPr>
          <p:nvPr/>
        </p:nvCxnSpPr>
        <p:spPr>
          <a:xfrm>
            <a:off x="8172155" y="303712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4824D47-E4FE-4AAC-95A2-D904A9177761}"/>
              </a:ext>
            </a:extLst>
          </p:cNvPr>
          <p:cNvSpPr txBox="1"/>
          <p:nvPr/>
        </p:nvSpPr>
        <p:spPr>
          <a:xfrm>
            <a:off x="7918844" y="267654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42CAD4F-3A22-4718-A159-1F3F3A9843F0}"/>
              </a:ext>
            </a:extLst>
          </p:cNvPr>
          <p:cNvCxnSpPr>
            <a:cxnSpLocks/>
          </p:cNvCxnSpPr>
          <p:nvPr/>
        </p:nvCxnSpPr>
        <p:spPr>
          <a:xfrm>
            <a:off x="9536395" y="3111201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6E860AD-A9A4-49B5-8341-A94E0ACD4B7E}"/>
              </a:ext>
            </a:extLst>
          </p:cNvPr>
          <p:cNvSpPr txBox="1"/>
          <p:nvPr/>
        </p:nvSpPr>
        <p:spPr>
          <a:xfrm>
            <a:off x="9463974" y="2971239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8700137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" y="1420135"/>
            <a:ext cx="10140004" cy="306510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957021" y="62186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288303" y="3417099"/>
            <a:ext cx="7021061" cy="1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859318" y="3286398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769614" y="4637181"/>
            <a:ext cx="8100066" cy="329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232407" y="4637181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062332" y="732383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482753" y="11150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266582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464774" y="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" y="869795"/>
            <a:ext cx="12063451" cy="1248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7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3FF7B4D1-44BB-2238-6843-5C51B1759C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2226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04062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7035" y="1940942"/>
            <a:ext cx="3679471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20" name="Picture 19" descr="C:\Users\Admin\Desktop\2024-06-13_172157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1236"/>
            <a:ext cx="11434949" cy="2492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Admin\Desktop\2024-06-13_171659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8" y="239878"/>
            <a:ext cx="7068774" cy="18618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56089" y="239877"/>
            <a:ext cx="2299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0" dirty="0">
                <a:solidFill>
                  <a:srgbClr val="36343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vi-VN" sz="2800" b="1" dirty="0">
                <a:solidFill>
                  <a:srgbClr val="36343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ị</a:t>
            </a:r>
            <a:r>
              <a:rPr lang="vi-VN" sz="2800" b="1" spc="-90" dirty="0">
                <a:solidFill>
                  <a:srgbClr val="36343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spc="5" dirty="0">
                <a:solidFill>
                  <a:srgbClr val="36343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</a:t>
            </a:r>
            <a:r>
              <a:rPr lang="vi-VN" sz="2800" b="1" dirty="0">
                <a:solidFill>
                  <a:srgbClr val="36343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í</a:t>
            </a:r>
            <a:r>
              <a:rPr lang="vi-VN" sz="2800" b="1" spc="35" dirty="0">
                <a:solidFill>
                  <a:srgbClr val="36343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spc="-5" dirty="0">
                <a:solidFill>
                  <a:srgbClr val="36343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vi-VN" sz="2800" b="1" spc="-15" dirty="0">
                <a:solidFill>
                  <a:srgbClr val="36343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</a:t>
            </a:r>
            <a:r>
              <a:rPr lang="vi-VN" sz="2800" b="1" dirty="0">
                <a:solidFill>
                  <a:srgbClr val="36343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vi-VN" sz="2800" b="1" spc="70" dirty="0">
                <a:solidFill>
                  <a:srgbClr val="36343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spc="5" dirty="0">
                <a:solidFill>
                  <a:srgbClr val="36343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vi-VN" sz="2800" b="1" dirty="0">
                <a:solidFill>
                  <a:srgbClr val="36343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ê</a:t>
            </a:r>
            <a:r>
              <a:rPr lang="vi-VN" sz="2800" dirty="0">
                <a:solidFill>
                  <a:srgbClr val="36343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7015526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D7E9A858-66E7-4629-B747-B53FF0327898}"/>
              </a:ext>
            </a:extLst>
          </p:cNvPr>
          <p:cNvSpPr txBox="1"/>
          <p:nvPr/>
        </p:nvSpPr>
        <p:spPr>
          <a:xfrm>
            <a:off x="678990" y="137525"/>
            <a:ext cx="688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 nhạc: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3746338" y="66074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EA4AD6-531C-4FC9-AC83-6241D8502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90" y="1468083"/>
            <a:ext cx="10834020" cy="21517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7ACFAD-07A2-4CE7-90FA-434F6C3DE7D9}"/>
              </a:ext>
            </a:extLst>
          </p:cNvPr>
          <p:cNvSpPr txBox="1"/>
          <p:nvPr/>
        </p:nvSpPr>
        <p:spPr>
          <a:xfrm>
            <a:off x="678990" y="3902386"/>
            <a:ext cx="9048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được viết ở nhịp 2/4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độ: Đô, rê, mi, pha, son, la, 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độ: Nốt</a:t>
            </a:r>
            <a:r>
              <a:rPr kumimoji="0" lang="vi-VN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đen, nốt móc đơn, dấu lặng đen, dấu lặng đơn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57960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583376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680444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1" name="Picture 10" descr="C:\Users\Admin\Desktop\1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87" y="122429"/>
            <a:ext cx="10415313" cy="144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Admin\Desktop\2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87" y="2680443"/>
            <a:ext cx="10375986" cy="117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234" y="1745665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408" y="4436690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2218872" y="1284000"/>
            <a:ext cx="10269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son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la    la    son  pha       mi      son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2291061" y="3643970"/>
            <a:ext cx="9613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đô      son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    son     la    si           đô  </a:t>
            </a:r>
          </a:p>
        </p:txBody>
      </p:sp>
    </p:spTree>
    <p:extLst>
      <p:ext uri="{BB962C8B-B14F-4D97-AF65-F5344CB8AC3E}">
        <p14:creationId xmlns:p14="http://schemas.microsoft.com/office/powerpoint/2010/main" val="3830830172"/>
      </p:ext>
    </p:extLst>
  </p:cSld>
  <p:clrMapOvr>
    <a:masterClrMapping/>
  </p:clrMapOvr>
  <p:transition spd="slow">
    <p:fade/>
    <p:sndAc>
      <p:stSnd>
        <p:snd r:embed="rId6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2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2" name="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47511" y="5369955"/>
            <a:ext cx="609600" cy="609600"/>
          </a:xfrm>
          <a:prstGeom prst="rect">
            <a:avLst/>
          </a:prstGeom>
        </p:spPr>
      </p:pic>
      <p:pic>
        <p:nvPicPr>
          <p:cNvPr id="11" name="Bài đọc nhạc số 1  Âm nhạc lớp 5 (SGK Kết Nối Tri Thức Với Cuộc Sống) - #coverbytm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0" y="5502573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962" y="1082508"/>
            <a:ext cx="11353910" cy="14890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1466869" y="2097844"/>
            <a:ext cx="9746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962" y="2633654"/>
            <a:ext cx="11353910" cy="13191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1078071" y="3626722"/>
            <a:ext cx="9564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</a:p>
        </p:txBody>
      </p:sp>
    </p:spTree>
    <p:extLst>
      <p:ext uri="{BB962C8B-B14F-4D97-AF65-F5344CB8AC3E}">
        <p14:creationId xmlns:p14="http://schemas.microsoft.com/office/powerpoint/2010/main" val="433482321"/>
      </p:ext>
    </p:extLst>
  </p:cSld>
  <p:clrMapOvr>
    <a:masterClrMapping/>
  </p:clrMapOvr>
  <p:transition spd="slow">
    <p:fade/>
    <p:sndAc>
      <p:stSnd>
        <p:snd r:embed="rId6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5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4442759"/>
            <a:ext cx="3481337" cy="2397121"/>
          </a:xfrm>
          <a:prstGeom prst="rect">
            <a:avLst/>
          </a:prstGeom>
        </p:spPr>
      </p:pic>
      <p:pic>
        <p:nvPicPr>
          <p:cNvPr id="3" name="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1958" y="145671"/>
            <a:ext cx="609600" cy="60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947" y="2470254"/>
            <a:ext cx="11023618" cy="1319168"/>
          </a:xfrm>
          <a:prstGeom prst="rect">
            <a:avLst/>
          </a:prstGeom>
        </p:spPr>
      </p:pic>
      <p:pic>
        <p:nvPicPr>
          <p:cNvPr id="34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946" y="1012760"/>
            <a:ext cx="11023619" cy="1489050"/>
          </a:xfrm>
          <a:prstGeom prst="rect">
            <a:avLst/>
          </a:prstGeom>
        </p:spPr>
      </p:pic>
      <p:sp>
        <p:nvSpPr>
          <p:cNvPr id="36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134841" y="84833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gõ đệm theo phách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E0A1918-D566-4CE0-8DC1-D809A26C4E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5840" y="2393774"/>
            <a:ext cx="427990" cy="379095"/>
          </a:xfrm>
          <a:prstGeom prst="rect">
            <a:avLst/>
          </a:prstGeom>
        </p:spPr>
      </p:pic>
      <p:pic>
        <p:nvPicPr>
          <p:cNvPr id="4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38A3F99-B34F-4677-8545-C1B5C7FB14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7283" y="2467512"/>
            <a:ext cx="427990" cy="379095"/>
          </a:xfrm>
          <a:prstGeom prst="rect">
            <a:avLst/>
          </a:prstGeom>
        </p:spPr>
      </p:pic>
      <p:pic>
        <p:nvPicPr>
          <p:cNvPr id="4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02E3A26-9A1C-434B-B39C-B12FBF75E7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8762" y="2477802"/>
            <a:ext cx="427990" cy="379095"/>
          </a:xfrm>
          <a:prstGeom prst="rect">
            <a:avLst/>
          </a:prstGeom>
        </p:spPr>
      </p:pic>
      <p:pic>
        <p:nvPicPr>
          <p:cNvPr id="4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426CB24-F0BD-4A16-A930-F3A64E17E0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4555" y="2501810"/>
            <a:ext cx="427990" cy="379095"/>
          </a:xfrm>
          <a:prstGeom prst="rect">
            <a:avLst/>
          </a:prstGeom>
        </p:spPr>
      </p:pic>
      <p:pic>
        <p:nvPicPr>
          <p:cNvPr id="4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DFD5EAB-3B33-43A9-BD4A-3F156C27CE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6911" y="2467511"/>
            <a:ext cx="427990" cy="379095"/>
          </a:xfrm>
          <a:prstGeom prst="rect">
            <a:avLst/>
          </a:prstGeom>
        </p:spPr>
      </p:pic>
      <p:pic>
        <p:nvPicPr>
          <p:cNvPr id="4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4D96330-6BDE-40A3-B3BE-7B51153672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880" y="2467691"/>
            <a:ext cx="427990" cy="379095"/>
          </a:xfrm>
          <a:prstGeom prst="rect">
            <a:avLst/>
          </a:prstGeom>
        </p:spPr>
      </p:pic>
      <p:pic>
        <p:nvPicPr>
          <p:cNvPr id="4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2BD67C7-B174-46B6-BD49-722BD6282F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7674" y="2522737"/>
            <a:ext cx="427990" cy="379095"/>
          </a:xfrm>
          <a:prstGeom prst="rect">
            <a:avLst/>
          </a:prstGeom>
        </p:spPr>
      </p:pic>
      <p:pic>
        <p:nvPicPr>
          <p:cNvPr id="4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1D30C89-4963-498B-B6B7-845BD2136F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0964" y="2483458"/>
            <a:ext cx="427990" cy="379095"/>
          </a:xfrm>
          <a:prstGeom prst="rect">
            <a:avLst/>
          </a:prstGeom>
        </p:spPr>
      </p:pic>
      <p:pic>
        <p:nvPicPr>
          <p:cNvPr id="4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85213F4-6284-41C2-B7F5-D75C37D560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6497" y="4075496"/>
            <a:ext cx="427990" cy="379095"/>
          </a:xfrm>
          <a:prstGeom prst="rect">
            <a:avLst/>
          </a:prstGeom>
        </p:spPr>
      </p:pic>
      <p:pic>
        <p:nvPicPr>
          <p:cNvPr id="4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C479232-D2F6-417B-853D-3DCADB8AD9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2670" y="4115160"/>
            <a:ext cx="427990" cy="379095"/>
          </a:xfrm>
          <a:prstGeom prst="rect">
            <a:avLst/>
          </a:prstGeom>
        </p:spPr>
      </p:pic>
      <p:pic>
        <p:nvPicPr>
          <p:cNvPr id="4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C427CD1-6974-4B7C-896C-9CEE72C237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8762" y="4075495"/>
            <a:ext cx="427990" cy="379095"/>
          </a:xfrm>
          <a:prstGeom prst="rect">
            <a:avLst/>
          </a:prstGeom>
        </p:spPr>
      </p:pic>
      <p:pic>
        <p:nvPicPr>
          <p:cNvPr id="5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448B670-489C-4C72-BBF6-D5C2C48DE0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8511" y="4097104"/>
            <a:ext cx="427990" cy="379095"/>
          </a:xfrm>
          <a:prstGeom prst="rect">
            <a:avLst/>
          </a:prstGeom>
        </p:spPr>
      </p:pic>
      <p:pic>
        <p:nvPicPr>
          <p:cNvPr id="5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E18AB9-EEDB-4A3E-AFC0-21047C1478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6911" y="4105244"/>
            <a:ext cx="427990" cy="379095"/>
          </a:xfrm>
          <a:prstGeom prst="rect">
            <a:avLst/>
          </a:prstGeom>
        </p:spPr>
      </p:pic>
      <p:pic>
        <p:nvPicPr>
          <p:cNvPr id="6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7A0DDB8-411D-4FEC-9444-9B9FCE791E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5875" y="4059307"/>
            <a:ext cx="569527" cy="504462"/>
          </a:xfrm>
          <a:prstGeom prst="rect">
            <a:avLst/>
          </a:prstGeom>
        </p:spPr>
      </p:pic>
      <p:pic>
        <p:nvPicPr>
          <p:cNvPr id="6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C6C32F1-FB75-4364-8205-DF21062634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0345" y="4059306"/>
            <a:ext cx="427990" cy="379095"/>
          </a:xfrm>
          <a:prstGeom prst="rect">
            <a:avLst/>
          </a:prstGeom>
        </p:spPr>
      </p:pic>
      <p:pic>
        <p:nvPicPr>
          <p:cNvPr id="6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86585D1-268A-474A-A92F-A3AA5632AD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9840" y="4059305"/>
            <a:ext cx="427990" cy="379095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036497" y="2121657"/>
            <a:ext cx="8979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son         la    la    son  pha       mi      son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036497" y="3653495"/>
            <a:ext cx="91769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đô      son           la    son     la    si         đô  </a:t>
            </a:r>
          </a:p>
        </p:txBody>
      </p:sp>
    </p:spTree>
    <p:extLst>
      <p:ext uri="{BB962C8B-B14F-4D97-AF65-F5344CB8AC3E}">
        <p14:creationId xmlns:p14="http://schemas.microsoft.com/office/powerpoint/2010/main" val="4235252189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4593992"/>
            <a:ext cx="2780669" cy="23452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6488" y="140725"/>
            <a:ext cx="354456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tiết tấu kết hợp vận động cơ thể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 descr="C:\Users\Admin\Desktop\2024-06-13_173030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8099"/>
            <a:ext cx="7868653" cy="289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182" y="585310"/>
            <a:ext cx="11353910" cy="1489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048951" y="1611432"/>
            <a:ext cx="9159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182" y="2001366"/>
            <a:ext cx="11353910" cy="13191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1671483" y="3089701"/>
            <a:ext cx="9025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     đô  rê           đô      son           la    son     la    si           đô  </a:t>
            </a:r>
          </a:p>
        </p:txBody>
      </p:sp>
      <p:pic>
        <p:nvPicPr>
          <p:cNvPr id="20" name="TDN so 1.">
            <a:hlinkClick r:id="" action="ppaction://media"/>
            <a:extLst>
              <a:ext uri="{FF2B5EF4-FFF2-40B4-BE49-F238E27FC236}">
                <a16:creationId xmlns:a16="http://schemas.microsoft.com/office/drawing/2014/main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07023" y="3984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56819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6" name="Bài đọc nhạc số 1  Âm nhạc lớp 5 (SGK Kết Nối Tri Thức Với Cuộc Sống) - #coverbytm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66723" y="2051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1604"/>
      </p:ext>
    </p:extLst>
  </p:cSld>
  <p:clrMapOvr>
    <a:masterClrMapping/>
  </p:clrMapOvr>
  <p:transition spd="slow">
    <p:comb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09" y="770709"/>
            <a:ext cx="5000330" cy="52685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1299" y="2886890"/>
            <a:ext cx="3426280" cy="425133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Bài 2 - Bài Ca Đi Học - Âm Nhạc Lớp 3 -- Tập Hát Theo Lời - CD Bộ Giáo Dục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62802" y="3925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6216"/>
      </p:ext>
    </p:extLst>
  </p:cSld>
  <p:clrMapOvr>
    <a:masterClrMapping/>
  </p:clrMapOvr>
  <p:transition spd="slow">
    <p:fade/>
    <p:sndAc>
      <p:stSnd>
        <p:snd r:embed="rId5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z="40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5988243" y="157229"/>
            <a:ext cx="148303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834640" y="1070895"/>
            <a:ext cx="831277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</a:t>
            </a:r>
            <a:r>
              <a:rPr lang="vi-VN" sz="20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 ÂM, PHÁCH, VẠCH NHỊP, Ô NHỊP</a:t>
            </a: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0" y="1892063"/>
            <a:ext cx="1168017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7" y="2090020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01" y="208535"/>
            <a:ext cx="804797" cy="6815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13950" y="1687325"/>
            <a:ext cx="395415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1</a:t>
            </a: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062"/>
            <a:ext cx="3785139" cy="11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77180" y="0"/>
            <a:ext cx="3764819" cy="104674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0363" y="1046747"/>
            <a:ext cx="426052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và cảm nhận bài hát </a:t>
            </a:r>
            <a:r>
              <a:rPr lang="en-US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 gà trong sân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Đàn Gà Trong Sân  Gà Chưa Biết Gáy Là Con Gà Con  Nhạc Cho Bé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1613" y="556921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27" y="22339"/>
            <a:ext cx="3828571" cy="790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70291E-EE14-4BB0-B79C-4936E0FA83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389" y="1726023"/>
            <a:ext cx="10799554" cy="32909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06EFCC-DC83-4CB7-99D3-0ABEF2F9D3B5}"/>
              </a:ext>
            </a:extLst>
          </p:cNvPr>
          <p:cNvSpPr txBox="1"/>
          <p:nvPr/>
        </p:nvSpPr>
        <p:spPr>
          <a:xfrm>
            <a:off x="1641283" y="2696145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+mj-lt"/>
              </a:rPr>
              <a:t>Gà       chưa biết     gáy   là     con    gà    con.        Gà     mà biết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87DBAF-3741-40AF-A10B-F90DA261552E}"/>
              </a:ext>
            </a:extLst>
          </p:cNvPr>
          <p:cNvSpPr txBox="1"/>
          <p:nvPr/>
        </p:nvSpPr>
        <p:spPr>
          <a:xfrm>
            <a:off x="1095642" y="377790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+mj-lt"/>
              </a:rPr>
              <a:t>gáy là   con  gà     cha.    Đi lang thang trong sân có  con   gà   có  con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44FA91-03F3-42F8-B7AF-1E53F4D233B1}"/>
              </a:ext>
            </a:extLst>
          </p:cNvPr>
          <p:cNvSpPr txBox="1"/>
          <p:nvPr/>
        </p:nvSpPr>
        <p:spPr>
          <a:xfrm>
            <a:off x="1095642" y="4855913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+mj-lt"/>
              </a:rPr>
              <a:t>gà.        Đi lang thang trong   sân    có   con     gà     có   con     gà. </a:t>
            </a: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35375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</a:rPr>
              <a:t>Đọc tìm hiểu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8" y="3429000"/>
            <a:ext cx="1168017" cy="33922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74" y="0"/>
            <a:ext cx="8949053" cy="40238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4D6558-FF99-4FC7-9559-B3E19FAF2445}"/>
              </a:ext>
            </a:extLst>
          </p:cNvPr>
          <p:cNvSpPr txBox="1"/>
          <p:nvPr/>
        </p:nvSpPr>
        <p:spPr>
          <a:xfrm>
            <a:off x="2833045" y="4375173"/>
            <a:ext cx="7071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C00000"/>
                </a:solidFill>
                <a:latin typeface="+mj-lt"/>
              </a:rPr>
              <a:t>Đọc lời ca và vỗ tay theo phách. </a:t>
            </a:r>
            <a:endParaRPr lang="vi-VN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24153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8" y="3429000"/>
            <a:ext cx="1168017" cy="33922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423" y="120448"/>
            <a:ext cx="6096000" cy="410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rả lời các câu hỏi: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5829" y="2251693"/>
            <a:ext cx="8556171" cy="11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Phách là khoảng thời gian ngân, nghỉ như thế nào? Phách có trọng âm là phách gì? Phách  không có trọng âm là phách gì?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515" y="705249"/>
            <a:ext cx="521655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Trọng âm là những âm thanh vang lên như thế nào?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88674" y="4254210"/>
            <a:ext cx="79060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 là khoảng thời gian ngân nghỉ bằng nhau trong 1 ô nhịp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phách có trọng âm là phát mạnh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phách không có trọng âm là ph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 nhẹ.</a:t>
            </a:r>
            <a:endParaRPr lang="en-US" sz="14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829" y="1349199"/>
            <a:ext cx="6596743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Trọ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âm là những âm thanh vang lên mạnh hơn trong giai điệu</a:t>
            </a:r>
            <a:endParaRPr lang="en-US" sz="14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60606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35375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tìm hiểu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8" y="3429000"/>
            <a:ext cx="1168017" cy="33922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DC0A39-C290-468F-9C26-14DD63710716}"/>
              </a:ext>
            </a:extLst>
          </p:cNvPr>
          <p:cNvSpPr txBox="1"/>
          <p:nvPr/>
        </p:nvSpPr>
        <p:spPr>
          <a:xfrm>
            <a:off x="1667091" y="497549"/>
            <a:ext cx="99220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Vạch nhịp và ô nhịp 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là vạch thẳng đứng nằm trong khuôn nhạc dùng để phân chia 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khuông nhạc thành các ô nhịp.</a:t>
            </a:r>
          </a:p>
        </p:txBody>
      </p:sp>
      <p:sp>
        <p:nvSpPr>
          <p:cNvPr id="17" name="椭圆 4"/>
          <p:cNvSpPr/>
          <p:nvPr/>
        </p:nvSpPr>
        <p:spPr>
          <a:xfrm>
            <a:off x="7126444" y="2565129"/>
            <a:ext cx="1727742" cy="1727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E23708-F1E0-4695-9A32-8F8B32948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385" y="2461709"/>
            <a:ext cx="5942857" cy="1028571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D5B7949-3370-4FDC-BA04-583F13A74652}"/>
              </a:ext>
            </a:extLst>
          </p:cNvPr>
          <p:cNvCxnSpPr>
            <a:cxnSpLocks/>
          </p:cNvCxnSpPr>
          <p:nvPr/>
        </p:nvCxnSpPr>
        <p:spPr>
          <a:xfrm>
            <a:off x="6217565" y="2390862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D67A5AE-832B-44F0-AB7A-22FB5E759E0F}"/>
              </a:ext>
            </a:extLst>
          </p:cNvPr>
          <p:cNvSpPr txBox="1"/>
          <p:nvPr/>
        </p:nvSpPr>
        <p:spPr>
          <a:xfrm>
            <a:off x="5665989" y="202153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</a:t>
            </a:r>
            <a:endParaRPr lang="vi-V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26DF40-D4E2-430C-9456-577A1153AA2A}"/>
              </a:ext>
            </a:extLst>
          </p:cNvPr>
          <p:cNvSpPr txBox="1"/>
          <p:nvPr/>
        </p:nvSpPr>
        <p:spPr>
          <a:xfrm>
            <a:off x="1573444" y="3907674"/>
            <a:ext cx="9922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Vạch nhịp kép: Là một vạch nhạt và một vạch đậm dùng để kết thúc bản nhạc.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CD481A-C71E-4EEB-ADA7-4338691A266C}"/>
              </a:ext>
            </a:extLst>
          </p:cNvPr>
          <p:cNvSpPr/>
          <p:nvPr/>
        </p:nvSpPr>
        <p:spPr>
          <a:xfrm>
            <a:off x="4617746" y="5136953"/>
            <a:ext cx="886755" cy="48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D6CD45-017E-4AF1-8F9C-FD6D880D8D17}"/>
              </a:ext>
            </a:extLst>
          </p:cNvPr>
          <p:cNvSpPr/>
          <p:nvPr/>
        </p:nvSpPr>
        <p:spPr>
          <a:xfrm>
            <a:off x="5737860" y="5132034"/>
            <a:ext cx="886755" cy="48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C8F9BA-3990-4E95-BA58-ED4EBBE80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575" y="5007092"/>
            <a:ext cx="4190476" cy="933333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E759B16-6F9E-4136-97D3-D1D91DA24DBC}"/>
              </a:ext>
            </a:extLst>
          </p:cNvPr>
          <p:cNvCxnSpPr>
            <a:cxnSpLocks/>
          </p:cNvCxnSpPr>
          <p:nvPr/>
        </p:nvCxnSpPr>
        <p:spPr>
          <a:xfrm>
            <a:off x="6906861" y="4857702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590C686-9244-4C00-8277-68B02EF7F0D2}"/>
              </a:ext>
            </a:extLst>
          </p:cNvPr>
          <p:cNvSpPr txBox="1"/>
          <p:nvPr/>
        </p:nvSpPr>
        <p:spPr>
          <a:xfrm>
            <a:off x="5801249" y="4431049"/>
            <a:ext cx="4093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kép 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2845755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0" grpId="0"/>
      <p:bldP spid="2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DF7358-B166-4E67-B4B1-95B7C29F8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01" y="1335584"/>
            <a:ext cx="6329782" cy="1377995"/>
          </a:xfrm>
          <a:prstGeom prst="rect">
            <a:avLst/>
          </a:prstGeom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id="{065307A5-40BB-4CD7-8D84-C59FB6DDD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337" y="4703447"/>
            <a:ext cx="1040606" cy="156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2187;p13"/>
          <p:cNvSpPr/>
          <p:nvPr/>
        </p:nvSpPr>
        <p:spPr>
          <a:xfrm>
            <a:off x="799511" y="614691"/>
            <a:ext cx="99511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- Ô nhịp: Là khoảng cách từ vạch nhịp này đến vạch nhịp tiếp theo.</a:t>
            </a:r>
            <a:endParaRPr kumimoji="0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21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5770" y="71649"/>
            <a:ext cx="1417741" cy="102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97;p13"/>
          <p:cNvPicPr preferRelativeResize="0"/>
          <p:nvPr/>
        </p:nvPicPr>
        <p:blipFill rotWithShape="1">
          <a:blip r:embed="rId5">
            <a:alphaModFix/>
          </a:blip>
          <a:srcRect l="7492" t="63695" r="41631" b="-1073"/>
          <a:stretch/>
        </p:blipFill>
        <p:spPr>
          <a:xfrm rot="10800000" flipH="1">
            <a:off x="-71770" y="3257825"/>
            <a:ext cx="3425196" cy="275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CC4D48C-E339-4D1A-A4E1-F58ABB2E42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25831" y="5740482"/>
            <a:ext cx="5994400" cy="111751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400E8CD-D67F-4CB8-AD29-347AF18DCD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740483"/>
            <a:ext cx="6344750" cy="111751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C9C9C4-EC54-4F8B-8CCC-5D3D05C6BFC3}"/>
              </a:ext>
            </a:extLst>
          </p:cNvPr>
          <p:cNvCxnSpPr/>
          <p:nvPr/>
        </p:nvCxnSpPr>
        <p:spPr>
          <a:xfrm>
            <a:off x="3087557" y="2450087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DD7204-2876-44AE-8D87-28FD1E790B34}"/>
              </a:ext>
            </a:extLst>
          </p:cNvPr>
          <p:cNvCxnSpPr>
            <a:cxnSpLocks/>
          </p:cNvCxnSpPr>
          <p:nvPr/>
        </p:nvCxnSpPr>
        <p:spPr>
          <a:xfrm flipH="1">
            <a:off x="3087557" y="2890068"/>
            <a:ext cx="27360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0FC92F-A4D8-430A-94F7-65A510E0699F}"/>
              </a:ext>
            </a:extLst>
          </p:cNvPr>
          <p:cNvCxnSpPr/>
          <p:nvPr/>
        </p:nvCxnSpPr>
        <p:spPr>
          <a:xfrm>
            <a:off x="5823636" y="2378284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80B60B-D0B1-464C-AED3-8219A349451D}"/>
              </a:ext>
            </a:extLst>
          </p:cNvPr>
          <p:cNvCxnSpPr/>
          <p:nvPr/>
        </p:nvCxnSpPr>
        <p:spPr>
          <a:xfrm>
            <a:off x="5914790" y="2385511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90DF95-31D4-43C6-90A8-32AB5AD8A95C}"/>
              </a:ext>
            </a:extLst>
          </p:cNvPr>
          <p:cNvCxnSpPr>
            <a:cxnSpLocks/>
          </p:cNvCxnSpPr>
          <p:nvPr/>
        </p:nvCxnSpPr>
        <p:spPr>
          <a:xfrm flipH="1">
            <a:off x="5914790" y="2890068"/>
            <a:ext cx="24198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BEAF1B-069E-4D95-A815-CBFD56734130}"/>
              </a:ext>
            </a:extLst>
          </p:cNvPr>
          <p:cNvCxnSpPr/>
          <p:nvPr/>
        </p:nvCxnSpPr>
        <p:spPr>
          <a:xfrm>
            <a:off x="8334675" y="2248711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D3393A0-DE46-48D7-AAF3-479C266371CF}"/>
              </a:ext>
            </a:extLst>
          </p:cNvPr>
          <p:cNvSpPr/>
          <p:nvPr/>
        </p:nvSpPr>
        <p:spPr>
          <a:xfrm>
            <a:off x="1640828" y="2912075"/>
            <a:ext cx="7776673" cy="1091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281F0F-27A9-43AD-89EA-CE799A6CD5CB}"/>
              </a:ext>
            </a:extLst>
          </p:cNvPr>
          <p:cNvSpPr txBox="1"/>
          <p:nvPr/>
        </p:nvSpPr>
        <p:spPr>
          <a:xfrm>
            <a:off x="3915295" y="3008238"/>
            <a:ext cx="91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Ô nhịp</a:t>
            </a:r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5966F9-D03F-4609-BDCB-1AC5E95DDF23}"/>
              </a:ext>
            </a:extLst>
          </p:cNvPr>
          <p:cNvSpPr txBox="1"/>
          <p:nvPr/>
        </p:nvSpPr>
        <p:spPr>
          <a:xfrm>
            <a:off x="6775450" y="3025293"/>
            <a:ext cx="91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Ô nhịp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740850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8" y="3429000"/>
            <a:ext cx="1168017" cy="33922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423" y="120448"/>
            <a:ext cx="6096000" cy="410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rả lời các câu hỏi: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65743" y="719404"/>
            <a:ext cx="407125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1 nêu khái niệm vạch nhịp 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8458" y="2372775"/>
            <a:ext cx="4035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2 nêu khái niệm vạch nhịp kép</a:t>
            </a:r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2344933" y="4034608"/>
            <a:ext cx="324479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3 nêu khái niệm ô nhịp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81303" y="5053119"/>
            <a:ext cx="7210697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Ô nhịp là khoảng cách từ vạch nhịp này Đến vạch Vạch nhịp tiếp theo</a:t>
            </a:r>
            <a:endParaRPr lang="en-US" sz="14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81305" y="1481930"/>
            <a:ext cx="10985863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Vạch nhịp là vạch thẳng đứng nằm trong khuông nhạc dùng để phân chia khuông nhạc thành các ô nhịp.</a:t>
            </a:r>
            <a:endParaRPr lang="en-US" sz="14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29438" y="3362708"/>
            <a:ext cx="8250952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Vạch nhịp kép là một vạch nhạt và một vạch đậm dùng để kết thúc bản nhạc.</a:t>
            </a:r>
            <a:endParaRPr lang="en-US" sz="14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5935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647</Words>
  <Application>Microsoft Office PowerPoint</Application>
  <PresentationFormat>Widescreen</PresentationFormat>
  <Paragraphs>79</Paragraphs>
  <Slides>19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Cambria</vt:lpstr>
      <vt:lpstr>Tahoma</vt:lpstr>
      <vt:lpstr>Times New Roman</vt:lpstr>
      <vt:lpstr>Wingdings</vt:lpstr>
      <vt:lpstr>Textured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Huong Tran</cp:lastModifiedBy>
  <cp:revision>154</cp:revision>
  <dcterms:created xsi:type="dcterms:W3CDTF">2022-07-19T08:03:09Z</dcterms:created>
  <dcterms:modified xsi:type="dcterms:W3CDTF">2025-08-26T02:15:18Z</dcterms:modified>
</cp:coreProperties>
</file>