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30" r:id="rId2"/>
    <p:sldId id="443" r:id="rId3"/>
    <p:sldId id="445" r:id="rId4"/>
    <p:sldId id="446" r:id="rId5"/>
    <p:sldId id="453" r:id="rId6"/>
    <p:sldId id="11709" r:id="rId7"/>
    <p:sldId id="434" r:id="rId8"/>
    <p:sldId id="454" r:id="rId9"/>
    <p:sldId id="11710" r:id="rId10"/>
    <p:sldId id="11707" r:id="rId11"/>
    <p:sldId id="449" r:id="rId12"/>
    <p:sldId id="431"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D2"/>
    <a:srgbClr val="FF7C80"/>
    <a:srgbClr val="FF0066"/>
    <a:srgbClr val="0000CC"/>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2" d="100"/>
          <a:sy n="52" d="100"/>
        </p:scale>
        <p:origin x="642" y="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vntrip.vn/cam-nang/ho-hoan-kiem-1022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 Box 14"/>
          <p:cNvSpPr txBox="1">
            <a:spLocks noChangeArrowheads="1"/>
          </p:cNvSpPr>
          <p:nvPr/>
        </p:nvSpPr>
        <p:spPr bwMode="auto">
          <a:xfrm>
            <a:off x="2936415" y="4130860"/>
            <a:ext cx="10928600" cy="288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trải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nghiệm</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HĐGDTCĐ: </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 HƯƠNG EM TƯƠI ĐẸP</a:t>
            </a:r>
          </a:p>
        </p:txBody>
      </p:sp>
      <p:sp>
        <p:nvSpPr>
          <p:cNvPr id="31" name="Text Box 17"/>
          <p:cNvSpPr txBox="1">
            <a:spLocks noChangeArrowheads="1"/>
          </p:cNvSpPr>
          <p:nvPr/>
        </p:nvSpPr>
        <p:spPr bwMode="auto">
          <a:xfrm>
            <a:off x="2347119" y="19050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672" y="701516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90379" y="6400800"/>
            <a:ext cx="29718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35682" y="51483"/>
            <a:ext cx="1382714" cy="14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F1D4DBF-260B-945A-F27E-6E0FBE5A2ABD}"/>
              </a:ext>
            </a:extLst>
          </p:cNvPr>
          <p:cNvSpPr txBox="1"/>
          <p:nvPr/>
        </p:nvSpPr>
        <p:spPr>
          <a:xfrm>
            <a:off x="9509919" y="8229600"/>
            <a:ext cx="4754122"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Giáo viên: Đoàn Thị Vân Anh</a:t>
            </a:r>
          </a:p>
        </p:txBody>
      </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u lịch tâm linh ven sông tại huyện Tiên Lãng: Tiềm năng cần được khai phá">
            <a:extLst>
              <a:ext uri="{FF2B5EF4-FFF2-40B4-BE49-F238E27FC236}">
                <a16:creationId xmlns:a16="http://schemas.microsoft.com/office/drawing/2014/main" id="{D7672845-2C1A-30C3-1772-8143C9481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1" y="0"/>
            <a:ext cx="9558528" cy="6019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BB7A1A-7A85-9F03-881D-2D7446E16686}"/>
              </a:ext>
            </a:extLst>
          </p:cNvPr>
          <p:cNvSpPr txBox="1"/>
          <p:nvPr/>
        </p:nvSpPr>
        <p:spPr>
          <a:xfrm>
            <a:off x="1813719" y="5334000"/>
            <a:ext cx="5034455" cy="461665"/>
          </a:xfrm>
          <a:prstGeom prst="rect">
            <a:avLst/>
          </a:prstGeom>
          <a:noFill/>
        </p:spPr>
        <p:txBody>
          <a:bodyPr wrap="none" rtlCol="0">
            <a:spAutoFit/>
          </a:bodyPr>
          <a:lstStyle/>
          <a:p>
            <a:r>
              <a:rPr lang="en-US" sz="2400" b="1">
                <a:solidFill>
                  <a:srgbClr val="FF0000"/>
                </a:solidFill>
                <a:latin typeface="Times New Roman" panose="02020603050405020304" pitchFamily="18" charset="0"/>
                <a:cs typeface="Times New Roman" panose="02020603050405020304" pitchFamily="18" charset="0"/>
              </a:rPr>
              <a:t>Đền Gắm ( Toàn Thắng – Tiên Lãng)</a:t>
            </a:r>
          </a:p>
        </p:txBody>
      </p:sp>
      <p:pic>
        <p:nvPicPr>
          <p:cNvPr id="4" name="Picture 2" descr="Ghé thăm đền Gắm ngôi đền cổ kính nằm ở Tiên Lãng – Hải Phòng">
            <a:extLst>
              <a:ext uri="{FF2B5EF4-FFF2-40B4-BE49-F238E27FC236}">
                <a16:creationId xmlns:a16="http://schemas.microsoft.com/office/drawing/2014/main" id="{B60303C3-75C9-84BD-6E31-6C7497DDC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6120" y="12192"/>
            <a:ext cx="6662928" cy="60076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36B1F5-C750-7AF7-5C20-2DB49652BAC8}"/>
              </a:ext>
            </a:extLst>
          </p:cNvPr>
          <p:cNvSpPr txBox="1"/>
          <p:nvPr/>
        </p:nvSpPr>
        <p:spPr>
          <a:xfrm>
            <a:off x="0" y="6248400"/>
            <a:ext cx="16221457" cy="2554545"/>
          </a:xfrm>
          <a:prstGeom prst="rect">
            <a:avLst/>
          </a:prstGeom>
          <a:noFill/>
        </p:spPr>
        <p:txBody>
          <a:bodyPr wrap="square">
            <a:spAutoFit/>
          </a:bodyPr>
          <a:lstStyle/>
          <a:p>
            <a:pPr algn="just"/>
            <a:r>
              <a:rPr lang="en-US" sz="3200" b="0" i="0">
                <a:solidFill>
                  <a:srgbClr val="333333"/>
                </a:solidFill>
                <a:effectLst/>
                <a:latin typeface="+mj-lt"/>
              </a:rPr>
              <a:t>	</a:t>
            </a:r>
            <a:r>
              <a:rPr lang="en-US" sz="3200" b="0" i="0">
                <a:solidFill>
                  <a:srgbClr val="FF0000"/>
                </a:solidFill>
                <a:effectLst/>
                <a:latin typeface="+mj-lt"/>
              </a:rPr>
              <a:t>Đ</a:t>
            </a:r>
            <a:r>
              <a:rPr lang="vi-VN" sz="3200" b="0" i="0">
                <a:solidFill>
                  <a:srgbClr val="FF0000"/>
                </a:solidFill>
                <a:effectLst/>
                <a:latin typeface="+mj-lt"/>
              </a:rPr>
              <a:t>ền Gắm </a:t>
            </a:r>
            <a:r>
              <a:rPr lang="vi-VN" sz="3200" b="0" i="0">
                <a:solidFill>
                  <a:srgbClr val="333333"/>
                </a:solidFill>
                <a:effectLst/>
                <a:latin typeface="+mj-lt"/>
              </a:rPr>
              <a:t>là một ngôi đền cổ linh thiêng nằm tại</a:t>
            </a:r>
            <a:r>
              <a:rPr lang="en-US" sz="3200" b="0" i="0">
                <a:solidFill>
                  <a:srgbClr val="333333"/>
                </a:solidFill>
                <a:effectLst/>
                <a:latin typeface="+mj-lt"/>
              </a:rPr>
              <a:t> thôn </a:t>
            </a:r>
            <a:r>
              <a:rPr lang="en-US" sz="3200" b="0" i="0">
                <a:solidFill>
                  <a:srgbClr val="333333"/>
                </a:solidFill>
                <a:effectLst/>
                <a:latin typeface="Times New Roman" panose="02020603050405020304" pitchFamily="18" charset="0"/>
                <a:cs typeface="Times New Roman" panose="02020603050405020304" pitchFamily="18" charset="0"/>
              </a:rPr>
              <a:t>Cẩm Khê</a:t>
            </a:r>
            <a:r>
              <a:rPr lang="vi-VN" sz="3200" b="0" i="0">
                <a:solidFill>
                  <a:srgbClr val="333333"/>
                </a:solidFill>
                <a:effectLst/>
                <a:latin typeface="Times New Roman" panose="02020603050405020304" pitchFamily="18" charset="0"/>
                <a:cs typeface="Times New Roman" panose="02020603050405020304" pitchFamily="18" charset="0"/>
              </a:rPr>
              <a:t> </a:t>
            </a:r>
            <a:r>
              <a:rPr lang="vi-VN" sz="3200" b="0" i="0">
                <a:solidFill>
                  <a:srgbClr val="333333"/>
                </a:solidFill>
                <a:effectLst/>
                <a:latin typeface="+mj-lt"/>
              </a:rPr>
              <a:t>xã Toàn Thắng, huyện Tiên Lãng. Đền Gắm nằm ở vị trí đắc địa giữa một không gian mênh mông với cảnh quan sông nước, mây trời</a:t>
            </a:r>
            <a:r>
              <a:rPr lang="en-US" sz="3200" b="0" i="0">
                <a:solidFill>
                  <a:srgbClr val="333333"/>
                </a:solidFill>
                <a:effectLst/>
                <a:latin typeface="+mj-lt"/>
              </a:rPr>
              <a:t>. </a:t>
            </a:r>
            <a:r>
              <a:rPr lang="vi-VN" sz="3200">
                <a:solidFill>
                  <a:srgbClr val="333333"/>
                </a:solidFill>
                <a:latin typeface="+mj-lt"/>
              </a:rPr>
              <a:t>Đền được xây dựng và</a:t>
            </a:r>
            <a:r>
              <a:rPr lang="en-US" sz="3200">
                <a:solidFill>
                  <a:srgbClr val="333333"/>
                </a:solidFill>
                <a:latin typeface="Times New Roman" panose="02020603050405020304" pitchFamily="18" charset="0"/>
                <a:cs typeface="Times New Roman" panose="02020603050405020304" pitchFamily="18" charset="0"/>
              </a:rPr>
              <a:t>o</a:t>
            </a:r>
            <a:r>
              <a:rPr lang="vi-VN" sz="3200">
                <a:solidFill>
                  <a:srgbClr val="333333"/>
                </a:solidFill>
                <a:latin typeface="+mj-lt"/>
              </a:rPr>
              <a:t> thời vua Lý Cao Tông để tưởng nhớ công cao của vị tướng Ngô Lý Tín</a:t>
            </a:r>
            <a:r>
              <a:rPr lang="en-US" sz="3200">
                <a:solidFill>
                  <a:srgbClr val="333333"/>
                </a:solidFill>
                <a:latin typeface="+mj-lt"/>
              </a:rPr>
              <a:t>.  </a:t>
            </a:r>
            <a:r>
              <a:rPr lang="en-US" sz="3200">
                <a:solidFill>
                  <a:srgbClr val="333333"/>
                </a:solidFill>
                <a:latin typeface="Times New Roman" panose="02020603050405020304" pitchFamily="18" charset="0"/>
                <a:cs typeface="Times New Roman" panose="02020603050405020304" pitchFamily="18" charset="0"/>
              </a:rPr>
              <a:t>Đền Gắm là </a:t>
            </a:r>
            <a:r>
              <a:rPr lang="vi-VN" sz="3200">
                <a:solidFill>
                  <a:srgbClr val="333333"/>
                </a:solidFill>
                <a:latin typeface="+mj-lt"/>
              </a:rPr>
              <a:t>một địa điểm du lịch tâm linh, sinh thái của người dân Hải Phòng nói riêng và người dân cả nước nói chung.</a:t>
            </a:r>
            <a:endParaRPr lang="en-US" sz="3200">
              <a:latin typeface="+mj-lt"/>
            </a:endParaRPr>
          </a:p>
        </p:txBody>
      </p:sp>
    </p:spTree>
    <p:extLst>
      <p:ext uri="{BB962C8B-B14F-4D97-AF65-F5344CB8AC3E}">
        <p14:creationId xmlns:p14="http://schemas.microsoft.com/office/powerpoint/2010/main" val="401272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9719" y="533400"/>
            <a:ext cx="14935199" cy="677108"/>
          </a:xfrm>
          <a:prstGeom prst="rect">
            <a:avLst/>
          </a:prstGeom>
        </p:spPr>
        <p:txBody>
          <a:bodyPr wrap="square">
            <a:spAutoFit/>
          </a:bodyPr>
          <a:lstStyle/>
          <a:p>
            <a:r>
              <a:rPr lang="en-US" sz="3800" b="1" u="sng">
                <a:solidFill>
                  <a:srgbClr val="FF0066"/>
                </a:solidFill>
                <a:latin typeface="Times New Roman" panose="02020603050405020304" pitchFamily="18" charset="0"/>
                <a:cs typeface="Times New Roman" pitchFamily="18" charset="0"/>
              </a:rPr>
              <a:t>3. </a:t>
            </a:r>
            <a:r>
              <a:rPr lang="en-US" sz="3800" b="1" u="sng" dirty="0" err="1">
                <a:solidFill>
                  <a:srgbClr val="FF0066"/>
                </a:solidFill>
                <a:latin typeface="Times New Roman" panose="02020603050405020304" pitchFamily="18" charset="0"/>
                <a:cs typeface="Times New Roman" pitchFamily="18" charset="0"/>
              </a:rPr>
              <a:t>Kế</a:t>
            </a:r>
            <a:r>
              <a:rPr lang="en-US" sz="3800" b="1" u="sng" dirty="0">
                <a:solidFill>
                  <a:srgbClr val="FF0066"/>
                </a:solidFill>
                <a:latin typeface="Times New Roman" panose="02020603050405020304" pitchFamily="18" charset="0"/>
                <a:cs typeface="Times New Roman" pitchFamily="18" charset="0"/>
              </a:rPr>
              <a:t> </a:t>
            </a:r>
            <a:r>
              <a:rPr lang="en-US" sz="3800" b="1" u="sng" dirty="0" err="1">
                <a:solidFill>
                  <a:srgbClr val="FF0066"/>
                </a:solidFill>
                <a:latin typeface="Times New Roman" panose="02020603050405020304" pitchFamily="18" charset="0"/>
                <a:cs typeface="Times New Roman" pitchFamily="18" charset="0"/>
              </a:rPr>
              <a:t>hoạch</a:t>
            </a:r>
            <a:r>
              <a:rPr lang="en-US" sz="3800" b="1" u="sng" dirty="0">
                <a:solidFill>
                  <a:srgbClr val="FF0066"/>
                </a:solidFill>
                <a:latin typeface="Times New Roman" panose="02020603050405020304" pitchFamily="18" charset="0"/>
                <a:cs typeface="Times New Roman" pitchFamily="18" charset="0"/>
              </a:rPr>
              <a:t> </a:t>
            </a:r>
            <a:r>
              <a:rPr lang="en-US" sz="3800" b="1" u="sng" dirty="0" err="1">
                <a:solidFill>
                  <a:srgbClr val="FF0066"/>
                </a:solidFill>
                <a:latin typeface="Times New Roman" panose="02020603050405020304" pitchFamily="18" charset="0"/>
                <a:cs typeface="Times New Roman" pitchFamily="18" charset="0"/>
              </a:rPr>
              <a:t>đi</a:t>
            </a:r>
            <a:r>
              <a:rPr lang="en-US" sz="3800" b="1" u="sng" dirty="0">
                <a:solidFill>
                  <a:srgbClr val="FF0066"/>
                </a:solidFill>
                <a:latin typeface="Times New Roman" panose="02020603050405020304" pitchFamily="18" charset="0"/>
                <a:cs typeface="Times New Roman" pitchFamily="18" charset="0"/>
              </a:rPr>
              <a:t> du </a:t>
            </a:r>
            <a:r>
              <a:rPr lang="en-US" sz="3800" b="1" u="sng" dirty="0" err="1">
                <a:solidFill>
                  <a:srgbClr val="FF0066"/>
                </a:solidFill>
                <a:latin typeface="Times New Roman" panose="02020603050405020304" pitchFamily="18" charset="0"/>
                <a:cs typeface="Times New Roman" pitchFamily="18" charset="0"/>
              </a:rPr>
              <a:t>lịch</a:t>
            </a:r>
            <a:endParaRPr lang="en-US" sz="3800" b="1" u="sng" dirty="0">
              <a:solidFill>
                <a:srgbClr val="FF0066"/>
              </a:solidFill>
              <a:latin typeface="Times New Roman" panose="02020603050405020304" pitchFamily="18" charset="0"/>
              <a:cs typeface="Times New Roman" pitchFamily="18" charset="0"/>
            </a:endParaRPr>
          </a:p>
        </p:txBody>
      </p:sp>
      <p:sp>
        <p:nvSpPr>
          <p:cNvPr id="25" name="TextBox 24"/>
          <p:cNvSpPr txBox="1"/>
          <p:nvPr/>
        </p:nvSpPr>
        <p:spPr>
          <a:xfrm>
            <a:off x="7071519" y="2788919"/>
            <a:ext cx="8382001" cy="2862322"/>
          </a:xfrm>
          <a:prstGeom prst="rect">
            <a:avLst/>
          </a:prstGeom>
          <a:solidFill>
            <a:schemeClr val="bg1"/>
          </a:solidFill>
        </p:spPr>
        <p:txBody>
          <a:bodyPr wrap="square" rtlCol="0">
            <a:spAutoFit/>
          </a:bodyPr>
          <a:lstStyle/>
          <a:p>
            <a:pPr algn="just"/>
            <a:r>
              <a:rPr lang="en-US" sz="3600" b="1" i="1" u="sng" dirty="0" err="1">
                <a:solidFill>
                  <a:srgbClr val="FF0066"/>
                </a:solidFill>
                <a:latin typeface="Times New Roman" pitchFamily="18" charset="0"/>
                <a:cs typeface="Times New Roman" pitchFamily="18" charset="0"/>
              </a:rPr>
              <a:t>Gợi</a:t>
            </a:r>
            <a:r>
              <a:rPr lang="en-US" sz="3600" b="1" i="1" u="sng" dirty="0">
                <a:solidFill>
                  <a:srgbClr val="FF0066"/>
                </a:solidFill>
                <a:latin typeface="Times New Roman" pitchFamily="18" charset="0"/>
                <a:cs typeface="Times New Roman" pitchFamily="18" charset="0"/>
              </a:rPr>
              <a:t> ý: </a:t>
            </a:r>
          </a:p>
          <a:p>
            <a:pPr algn="just"/>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Cảnh</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đẹp</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đó</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nằm</a:t>
            </a:r>
            <a:r>
              <a:rPr lang="en-US" sz="3600" b="1" i="1" dirty="0">
                <a:solidFill>
                  <a:srgbClr val="FF0066"/>
                </a:solidFill>
                <a:latin typeface="Times New Roman" pitchFamily="18" charset="0"/>
                <a:cs typeface="Times New Roman" pitchFamily="18" charset="0"/>
              </a:rPr>
              <a:t> ở </a:t>
            </a:r>
            <a:r>
              <a:rPr lang="en-US" sz="3600" b="1" i="1" dirty="0" err="1">
                <a:solidFill>
                  <a:srgbClr val="FF0066"/>
                </a:solidFill>
                <a:latin typeface="Times New Roman" pitchFamily="18" charset="0"/>
                <a:cs typeface="Times New Roman" pitchFamily="18" charset="0"/>
              </a:rPr>
              <a:t>đâu</a:t>
            </a:r>
            <a:r>
              <a:rPr lang="en-US" sz="3600" b="1" i="1" dirty="0">
                <a:solidFill>
                  <a:srgbClr val="FF0066"/>
                </a:solidFill>
                <a:latin typeface="Times New Roman" pitchFamily="18" charset="0"/>
                <a:cs typeface="Times New Roman" pitchFamily="18" charset="0"/>
              </a:rPr>
              <a:t>?</a:t>
            </a:r>
          </a:p>
          <a:p>
            <a:pPr algn="just"/>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Từ</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đây</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đi</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tới</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đó</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bằng</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phương</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tiện</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gì</a:t>
            </a:r>
            <a:r>
              <a:rPr lang="en-US" sz="3600" b="1" i="1" dirty="0">
                <a:solidFill>
                  <a:srgbClr val="FF0066"/>
                </a:solidFill>
                <a:latin typeface="Times New Roman" pitchFamily="18" charset="0"/>
                <a:cs typeface="Times New Roman" pitchFamily="18" charset="0"/>
              </a:rPr>
              <a:t>?</a:t>
            </a:r>
          </a:p>
          <a:p>
            <a:pPr algn="just"/>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Đến</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đó</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có</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thể</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xem</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những</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gì</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Vẻ</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đẹp</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đặc</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trưng</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của</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cảnh</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quan</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nơi</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này</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là</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gì</a:t>
            </a:r>
            <a:r>
              <a:rPr lang="en-US" sz="3600" b="1" i="1" dirty="0">
                <a:solidFill>
                  <a:srgbClr val="FF0066"/>
                </a:solidFill>
                <a:latin typeface="Times New Roman" pitchFamily="18" charset="0"/>
                <a:cs typeface="Times New Roman" pitchFamily="18" charset="0"/>
              </a:rPr>
              <a:t>?</a:t>
            </a:r>
          </a:p>
        </p:txBody>
      </p:sp>
      <p:sp>
        <p:nvSpPr>
          <p:cNvPr id="32" name="TextBox 31">
            <a:extLst>
              <a:ext uri="{FF2B5EF4-FFF2-40B4-BE49-F238E27FC236}">
                <a16:creationId xmlns:a16="http://schemas.microsoft.com/office/drawing/2014/main" id="{3EEBF162-B81C-C23E-9CA6-BD3AFEF067A2}"/>
              </a:ext>
            </a:extLst>
          </p:cNvPr>
          <p:cNvSpPr txBox="1"/>
          <p:nvPr/>
        </p:nvSpPr>
        <p:spPr>
          <a:xfrm>
            <a:off x="619176" y="1210508"/>
            <a:ext cx="13170962" cy="1200329"/>
          </a:xfrm>
          <a:prstGeom prst="rect">
            <a:avLst/>
          </a:prstGeom>
          <a:noFill/>
        </p:spPr>
        <p:txBody>
          <a:bodyPr wrap="square">
            <a:spAutoFit/>
          </a:bodyPr>
          <a:lstStyle/>
          <a:p>
            <a:pPr algn="just"/>
            <a:r>
              <a:rPr lang="en-US" sz="3600" dirty="0" err="1"/>
              <a:t>Hãy</a:t>
            </a:r>
            <a:r>
              <a:rPr lang="en-US" sz="3600" dirty="0"/>
              <a:t> </a:t>
            </a:r>
            <a:r>
              <a:rPr lang="vi-VN" sz="3600" dirty="0"/>
              <a:t>lên kế hoạch đi tham quan cảnh quan ở địa phương</a:t>
            </a:r>
            <a:r>
              <a:rPr lang="en-US" sz="3600" dirty="0"/>
              <a:t> </a:t>
            </a:r>
            <a:r>
              <a:rPr lang="en-US" sz="3600" dirty="0" err="1"/>
              <a:t>hoặc</a:t>
            </a:r>
            <a:r>
              <a:rPr lang="en-US" sz="3600" dirty="0"/>
              <a:t> ở </a:t>
            </a:r>
            <a:r>
              <a:rPr lang="en-US" sz="3600" dirty="0" err="1"/>
              <a:t>đất</a:t>
            </a:r>
            <a:r>
              <a:rPr lang="en-US" sz="3600" dirty="0"/>
              <a:t> </a:t>
            </a:r>
            <a:r>
              <a:rPr lang="en-US" sz="3600" dirty="0" err="1"/>
              <a:t>nước</a:t>
            </a:r>
            <a:r>
              <a:rPr lang="en-US" sz="3600" dirty="0"/>
              <a:t> </a:t>
            </a:r>
            <a:r>
              <a:rPr lang="en-US" sz="3600" dirty="0" err="1"/>
              <a:t>Việt</a:t>
            </a:r>
            <a:r>
              <a:rPr lang="en-US" sz="3600" dirty="0"/>
              <a:t>  Nam </a:t>
            </a:r>
            <a:r>
              <a:rPr lang="en-US" sz="3600" dirty="0" err="1"/>
              <a:t>cùng</a:t>
            </a:r>
            <a:r>
              <a:rPr lang="en-US" sz="3600" dirty="0"/>
              <a:t> </a:t>
            </a:r>
            <a:r>
              <a:rPr lang="en-US" sz="3600" dirty="0" err="1"/>
              <a:t>gia</a:t>
            </a:r>
            <a:r>
              <a:rPr lang="en-US" sz="3600" dirty="0"/>
              <a:t> </a:t>
            </a:r>
            <a:r>
              <a:rPr lang="en-US" sz="3600" dirty="0" err="1"/>
              <a:t>đình</a:t>
            </a:r>
            <a:r>
              <a:rPr lang="en-US" sz="3600" dirty="0"/>
              <a:t>.</a:t>
            </a:r>
            <a:endParaRPr lang="vi-VN" sz="3600" b="0" i="0" dirty="0">
              <a:solidFill>
                <a:srgbClr val="000000"/>
              </a:solidFill>
              <a:effectLst/>
              <a:latin typeface="Times New Roman" panose="02020603050405020304" pitchFamily="18" charset="0"/>
              <a:cs typeface="Times New Roman" panose="02020603050405020304" pitchFamily="18" charset="0"/>
            </a:endParaRPr>
          </a:p>
        </p:txBody>
      </p:sp>
      <p:pic>
        <p:nvPicPr>
          <p:cNvPr id="2052" name="Picture 4" descr="Hoạt động trải nghiệm lớp 3 Tuần 28 trang 82, 83, 84 - Kết nối tri thức">
            <a:extLst>
              <a:ext uri="{FF2B5EF4-FFF2-40B4-BE49-F238E27FC236}">
                <a16:creationId xmlns:a16="http://schemas.microsoft.com/office/drawing/2014/main" id="{29CACA29-7E42-9672-7256-30DE8AA31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90" y="2533172"/>
            <a:ext cx="59436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4080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animEffect transition="in" filter="fade">
                                      <p:cBhvr>
                                        <p:cTn id="9" dur="1000"/>
                                        <p:tgtEl>
                                          <p:spTgt spid="2052"/>
                                        </p:tgtEl>
                                      </p:cBhvr>
                                    </p:animEffect>
                                    <p:anim calcmode="lin" valueType="num">
                                      <p:cBhvr>
                                        <p:cTn id="10" dur="1000" fill="hold"/>
                                        <p:tgtEl>
                                          <p:spTgt spid="2052"/>
                                        </p:tgtEl>
                                        <p:attrNameLst>
                                          <p:attrName>ppt_x</p:attrName>
                                        </p:attrNameLst>
                                      </p:cBhvr>
                                      <p:tavLst>
                                        <p:tav tm="0">
                                          <p:val>
                                            <p:strVal val="#ppt_x"/>
                                          </p:val>
                                        </p:tav>
                                        <p:tav tm="100000">
                                          <p:val>
                                            <p:strVal val="#ppt_x"/>
                                          </p:val>
                                        </p:tav>
                                      </p:tavLst>
                                    </p:anim>
                                    <p:anim calcmode="lin" valueType="num">
                                      <p:cBhvr>
                                        <p:cTn id="1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71513" y="1066800"/>
            <a:ext cx="14935199" cy="677108"/>
          </a:xfrm>
          <a:prstGeom prst="rect">
            <a:avLst/>
          </a:prstGeom>
        </p:spPr>
        <p:txBody>
          <a:bodyPr wrap="square">
            <a:spAutoFit/>
          </a:bodyPr>
          <a:lstStyle/>
          <a:p>
            <a:r>
              <a:rPr lang="en-US" sz="3800" b="1" u="sng">
                <a:solidFill>
                  <a:srgbClr val="FF0066"/>
                </a:solidFill>
                <a:latin typeface="Times New Roman" panose="02020603050405020304" pitchFamily="18" charset="0"/>
                <a:cs typeface="Times New Roman" pitchFamily="18" charset="0"/>
              </a:rPr>
              <a:t>1. </a:t>
            </a:r>
            <a:r>
              <a:rPr lang="vi-VN" sz="3800" b="1" i="0" u="sng" dirty="0">
                <a:solidFill>
                  <a:srgbClr val="FF0066"/>
                </a:solidFill>
                <a:effectLst/>
                <a:latin typeface="Times New Roman" panose="02020603050405020304" pitchFamily="18" charset="0"/>
                <a:cs typeface="Times New Roman" panose="02020603050405020304" pitchFamily="18" charset="0"/>
              </a:rPr>
              <a:t>Tìm hiểu về những cảnh quan thiên nhiên ở địa phương</a:t>
            </a:r>
            <a:endParaRPr lang="en-US" sz="3800" b="1" u="sng" dirty="0">
              <a:solidFill>
                <a:srgbClr val="FF0066"/>
              </a:solidFill>
              <a:latin typeface="Times New Roman" panose="02020603050405020304" pitchFamily="18" charset="0"/>
              <a:cs typeface="Times New Roman" pitchFamily="18" charset="0"/>
            </a:endParaRPr>
          </a:p>
        </p:txBody>
      </p:sp>
      <p:sp>
        <p:nvSpPr>
          <p:cNvPr id="24" name="TextBox 23"/>
          <p:cNvSpPr txBox="1"/>
          <p:nvPr/>
        </p:nvSpPr>
        <p:spPr>
          <a:xfrm>
            <a:off x="519114" y="1853433"/>
            <a:ext cx="14981986" cy="1754326"/>
          </a:xfrm>
          <a:prstGeom prst="rect">
            <a:avLst/>
          </a:prstGeom>
          <a:noFill/>
        </p:spPr>
        <p:txBody>
          <a:bodyPr wrap="none" rtlCol="0">
            <a:spAutoFit/>
          </a:bodyPr>
          <a:lstStyle/>
          <a:p>
            <a:r>
              <a:rPr lang="vi-VN" sz="3600" b="1" dirty="0">
                <a:latin typeface="Times New Roman" panose="02020603050405020304" pitchFamily="18" charset="0"/>
                <a:cs typeface="Times New Roman" panose="02020603050405020304" pitchFamily="18" charset="0"/>
              </a:rPr>
              <a:t>- Xem tranh ảnh hoặc một đoạn phim về cảnh đẹp thiên nhiên nơi em sống.</a:t>
            </a:r>
          </a:p>
          <a:p>
            <a:r>
              <a:rPr lang="vi-VN" sz="3600" b="1" dirty="0">
                <a:latin typeface="Times New Roman" panose="02020603050405020304" pitchFamily="18" charset="0"/>
                <a:cs typeface="Times New Roman" panose="02020603050405020304" pitchFamily="18" charset="0"/>
              </a:rPr>
              <a:t>- Kể tên những cảnh quan em đã thấy và nhớ được</a:t>
            </a:r>
          </a:p>
          <a:p>
            <a:r>
              <a:rPr lang="vi-VN" sz="3600" b="1" dirty="0">
                <a:latin typeface="Times New Roman" panose="02020603050405020304" pitchFamily="18" charset="0"/>
                <a:cs typeface="Times New Roman" panose="02020603050405020304" pitchFamily="18" charset="0"/>
              </a:rPr>
              <a:t>- Nhận xét về những cảnh quan đó</a:t>
            </a:r>
          </a:p>
        </p:txBody>
      </p:sp>
      <p:pic>
        <p:nvPicPr>
          <p:cNvPr id="2050" name="Picture 2" descr="Hoạt động trải nghiệm lớp 3 Tuần 28 trang 82, 83, 84 - Kết nối tri thức">
            <a:extLst>
              <a:ext uri="{FF2B5EF4-FFF2-40B4-BE49-F238E27FC236}">
                <a16:creationId xmlns:a16="http://schemas.microsoft.com/office/drawing/2014/main" id="{365315B8-1EA1-75D2-CC93-37F32503B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4" y="3717284"/>
            <a:ext cx="12472166" cy="21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0245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đền ngọc sơn">
            <a:extLst>
              <a:ext uri="{FF2B5EF4-FFF2-40B4-BE49-F238E27FC236}">
                <a16:creationId xmlns:a16="http://schemas.microsoft.com/office/drawing/2014/main" id="{2AC25EFE-13C9-036B-C828-701F32222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9" y="4543425"/>
            <a:ext cx="6096000" cy="45815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ồ Hoàn Kiếm">
            <a:extLst>
              <a:ext uri="{FF2B5EF4-FFF2-40B4-BE49-F238E27FC236}">
                <a16:creationId xmlns:a16="http://schemas.microsoft.com/office/drawing/2014/main" id="{CCB275CE-B5C1-CF49-1340-C517E6991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28575"/>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3ADAC72-3748-E299-2934-1B9C6EC681B2}"/>
              </a:ext>
            </a:extLst>
          </p:cNvPr>
          <p:cNvSpPr txBox="1"/>
          <p:nvPr/>
        </p:nvSpPr>
        <p:spPr>
          <a:xfrm>
            <a:off x="6434559" y="304800"/>
            <a:ext cx="9815091" cy="4031873"/>
          </a:xfrm>
          <a:prstGeom prst="rect">
            <a:avLst/>
          </a:prstGeom>
          <a:solidFill>
            <a:srgbClr val="FFD1D2"/>
          </a:solid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Hồ Hoàn Kiếm</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Hồ nằm ở vị trí trung tâm của thành phố và được ví như “trái tim” của thủ đô. Hồ Hoàn Kiếm còn có tên gọi khác là Hồ Gươm bởi nó gắn liền với sự tích trả gươm thần huyền thoại của vua Lê Lợi cho Rùa Vàng. Mặt hồ xanh màu rêu cổ kính như một tấm gương khổng lồ soi bóng những cây</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cổ thụ cành lá sum suê, những rặng liễu rủ thướt tha cùng toà nhà Bưu điện và dãy nhà cao tầng xung quanh vươn lên giữa trời xanh.</a:t>
            </a:r>
            <a:endParaRPr lang="vi-VN"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8856A37-B513-D31F-7C74-5E28AD17B674}"/>
              </a:ext>
            </a:extLst>
          </p:cNvPr>
          <p:cNvSpPr txBox="1"/>
          <p:nvPr/>
        </p:nvSpPr>
        <p:spPr>
          <a:xfrm>
            <a:off x="6434558" y="5064472"/>
            <a:ext cx="9815091" cy="3046988"/>
          </a:xfrm>
          <a:prstGeom prst="rect">
            <a:avLst/>
          </a:prstGeom>
          <a:solidFill>
            <a:srgbClr val="FFD1D2"/>
          </a:solid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Đền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Sơn</a:t>
            </a:r>
            <a:r>
              <a:rPr lang="en-US" sz="3200" b="1" dirty="0">
                <a:solidFill>
                  <a:srgbClr val="FF0000"/>
                </a:solidFill>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Đền được xây dựng vào thế kỉ 19 và là công trình điển hình về không gian và tạo tác kiến trúc. Với sự kết hợp hài hoà giữa đền và hồ, Đền Ngọc Sơn cùng với Hồ Hoàn Kiếm đã tạo nên một tổng thể kiến trúc Thiên – Nhân hợp nhất, mang lại một không gian chan hoà giữa thiên nhiên và con người.</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4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ạt động trải nghiệm lớp 3 Tuần 28 trang 82, 83, 84 - Kết nối tri thức">
            <a:extLst>
              <a:ext uri="{FF2B5EF4-FFF2-40B4-BE49-F238E27FC236}">
                <a16:creationId xmlns:a16="http://schemas.microsoft.com/office/drawing/2014/main" id="{E08FD3A5-1282-0EFF-66EC-2307EE30C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447801"/>
            <a:ext cx="6019800" cy="45090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ạt động trải nghiệm lớp 3 Tuần 28 trang 82, 83, 84 - Kết nối tri thức">
            <a:extLst>
              <a:ext uri="{FF2B5EF4-FFF2-40B4-BE49-F238E27FC236}">
                <a16:creationId xmlns:a16="http://schemas.microsoft.com/office/drawing/2014/main" id="{63607DD9-D95F-19D2-ABE8-4D8FA6402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8319" y="1447800"/>
            <a:ext cx="6019800" cy="45090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58C09B-A77A-E915-436F-686E21A8CF6D}"/>
              </a:ext>
            </a:extLst>
          </p:cNvPr>
          <p:cNvSpPr txBox="1"/>
          <p:nvPr/>
        </p:nvSpPr>
        <p:spPr>
          <a:xfrm>
            <a:off x="1771650" y="6400801"/>
            <a:ext cx="12039600" cy="1323439"/>
          </a:xfrm>
          <a:prstGeom prst="rect">
            <a:avLst/>
          </a:prstGeom>
          <a:noFill/>
        </p:spPr>
        <p:txBody>
          <a:bodyPr wrap="square">
            <a:spAutoFit/>
          </a:bodyPr>
          <a:lstStyle/>
          <a:p>
            <a:pPr algn="ctr"/>
            <a:r>
              <a:rPr lang="vi-VN" sz="4000" b="1" i="0" dirty="0">
                <a:solidFill>
                  <a:srgbClr val="FF0000"/>
                </a:solidFill>
                <a:effectLst/>
                <a:latin typeface="Times New Roman" panose="02020603050405020304" pitchFamily="18" charset="0"/>
                <a:cs typeface="Times New Roman" panose="02020603050405020304" pitchFamily="18" charset="0"/>
              </a:rPr>
              <a:t>Vịnh Hạ Long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là</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1 trong 7 kì quan thiên nhiên thế giới </a:t>
            </a:r>
            <a:endParaRPr lang="en-US" sz="4000" b="1" i="0" dirty="0">
              <a:solidFill>
                <a:srgbClr val="FF0000"/>
              </a:solidFill>
              <a:effectLst/>
              <a:latin typeface="Times New Roman" panose="02020603050405020304" pitchFamily="18" charset="0"/>
              <a:cs typeface="Times New Roman" panose="02020603050405020304" pitchFamily="18" charset="0"/>
            </a:endParaRPr>
          </a:p>
          <a:p>
            <a:pPr algn="ctr"/>
            <a:r>
              <a:rPr lang="vi-VN" sz="4000" b="1" i="0" dirty="0">
                <a:solidFill>
                  <a:srgbClr val="FF0000"/>
                </a:solidFill>
                <a:effectLst/>
                <a:latin typeface="Times New Roman" panose="02020603050405020304" pitchFamily="18" charset="0"/>
                <a:cs typeface="Times New Roman" panose="02020603050405020304" pitchFamily="18" charset="0"/>
              </a:rPr>
              <a:t>(theo Unesco công nhận)</a:t>
            </a:r>
          </a:p>
        </p:txBody>
      </p:sp>
    </p:spTree>
    <p:extLst>
      <p:ext uri="{BB962C8B-B14F-4D97-AF65-F5344CB8AC3E}">
        <p14:creationId xmlns:p14="http://schemas.microsoft.com/office/powerpoint/2010/main" val="190215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F6CE3C3-9C9B-8705-A93B-C7D6B8466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23719"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BD06A1F-28DC-175D-A0D0-4AF671FC4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919" y="0"/>
            <a:ext cx="5246688"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345C665-B91D-057C-C975-68547DD1A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720" y="19050"/>
            <a:ext cx="5402262"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51FB3D-49F4-BBA8-83B8-C3590108AB5D}"/>
              </a:ext>
            </a:extLst>
          </p:cNvPr>
          <p:cNvSpPr txBox="1"/>
          <p:nvPr/>
        </p:nvSpPr>
        <p:spPr>
          <a:xfrm>
            <a:off x="8302626" y="4552950"/>
            <a:ext cx="7985919" cy="4524315"/>
          </a:xfrm>
          <a:prstGeom prst="rect">
            <a:avLst/>
          </a:prstGeom>
          <a:noFill/>
        </p:spPr>
        <p:txBody>
          <a:bodyPr wrap="square">
            <a:spAutoFit/>
          </a:bodyPr>
          <a:lstStyle/>
          <a:p>
            <a:pPr algn="just"/>
            <a:r>
              <a:rPr lang="vi-VN" sz="3600" b="0" i="0">
                <a:solidFill>
                  <a:srgbClr val="FF0000"/>
                </a:solidFill>
                <a:effectLst/>
                <a:latin typeface="Times New Roman" panose="02020603050405020304" pitchFamily="18" charset="0"/>
                <a:cs typeface="Times New Roman" panose="02020603050405020304" pitchFamily="18" charset="0"/>
              </a:rPr>
              <a:t>Cát Bà </a:t>
            </a:r>
            <a:r>
              <a:rPr lang="vi-VN" sz="3600" b="0" i="0">
                <a:solidFill>
                  <a:srgbClr val="040C28"/>
                </a:solidFill>
                <a:effectLst/>
                <a:latin typeface="Times New Roman" panose="02020603050405020304" pitchFamily="18" charset="0"/>
                <a:cs typeface="Times New Roman" panose="02020603050405020304" pitchFamily="18" charset="0"/>
              </a:rPr>
              <a:t>là quần đảo bao gồm hơn 300 đảo lớn nhỏ thuộc địa phận huyện Cát Hải (Hải Phòng) nằm cách trung tâm Hà Nội khoảng 150km và thành phố Hải Phòng khoảng 30km</a:t>
            </a:r>
            <a:r>
              <a:rPr lang="vi-VN" sz="3600" b="0" i="0">
                <a:solidFill>
                  <a:srgbClr val="1F1F1F"/>
                </a:solidFill>
                <a:effectLst/>
                <a:latin typeface="Times New Roman" panose="02020603050405020304" pitchFamily="18" charset="0"/>
                <a:cs typeface="Times New Roman" panose="02020603050405020304" pitchFamily="18" charset="0"/>
              </a:rPr>
              <a:t>. Cát Bà nổi tiếng với vẻ đẹp nên thơ của những bãi biển và khu rừng nguyên sinh đang ngủ quên giữa không gian thiên nhiên bao la và hùng vĩ.</a:t>
            </a:r>
            <a:endParaRPr lang="en-US" sz="3600">
              <a:latin typeface="Times New Roman" panose="02020603050405020304" pitchFamily="18" charset="0"/>
              <a:cs typeface="Times New Roman" panose="02020603050405020304" pitchFamily="18" charset="0"/>
            </a:endParaRPr>
          </a:p>
        </p:txBody>
      </p:sp>
      <p:pic>
        <p:nvPicPr>
          <p:cNvPr id="4" name="Picture 4" descr="Vẻ đẹp Cát Bà về đêm">
            <a:extLst>
              <a:ext uri="{FF2B5EF4-FFF2-40B4-BE49-F238E27FC236}">
                <a16:creationId xmlns:a16="http://schemas.microsoft.com/office/drawing/2014/main" id="{146CE348-87DD-4CD5-0000-9F68EDB659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86" y="4552951"/>
            <a:ext cx="844867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74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324CC4E-B406-CD26-D24B-238AB0691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526" y="4572000"/>
            <a:ext cx="8139111" cy="47877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Đồ Sơn là một bãi biển nổi tiếng tại miền Bắc">
            <a:extLst>
              <a:ext uri="{FF2B5EF4-FFF2-40B4-BE49-F238E27FC236}">
                <a16:creationId xmlns:a16="http://schemas.microsoft.com/office/drawing/2014/main" id="{0163EF64-599E-2F86-3170-C4DAD9A80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112" y="0"/>
            <a:ext cx="813752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hu du lịch Quốc tế Hòn Dấu bên biển Đồ Sơn">
            <a:extLst>
              <a:ext uri="{FF2B5EF4-FFF2-40B4-BE49-F238E27FC236}">
                <a16:creationId xmlns:a16="http://schemas.microsoft.com/office/drawing/2014/main" id="{3BAEB888-2326-43DE-1810-0B380C3E4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 y="0"/>
            <a:ext cx="8137525"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ADD7948-4B2C-599C-E2C5-C18CB7523B2D}"/>
              </a:ext>
            </a:extLst>
          </p:cNvPr>
          <p:cNvSpPr txBox="1"/>
          <p:nvPr/>
        </p:nvSpPr>
        <p:spPr>
          <a:xfrm>
            <a:off x="-11906" y="4572000"/>
            <a:ext cx="8134350" cy="5016758"/>
          </a:xfrm>
          <a:prstGeom prst="rect">
            <a:avLst/>
          </a:prstGeom>
          <a:noFill/>
        </p:spPr>
        <p:txBody>
          <a:bodyPr wrap="square">
            <a:spAutoFit/>
          </a:bodyPr>
          <a:lstStyle/>
          <a:p>
            <a:pPr algn="just"/>
            <a:r>
              <a:rPr lang="vi-VN" sz="3200" b="1" i="0">
                <a:solidFill>
                  <a:srgbClr val="FF0000"/>
                </a:solidFill>
                <a:effectLst/>
                <a:latin typeface="Times New Roman" panose="02020603050405020304" pitchFamily="18" charset="0"/>
                <a:cs typeface="Times New Roman" panose="02020603050405020304" pitchFamily="18" charset="0"/>
              </a:rPr>
              <a:t>Đồ Sơn</a:t>
            </a:r>
            <a:r>
              <a:rPr lang="vi-VN" sz="3200" b="0" i="0">
                <a:solidFill>
                  <a:srgbClr val="FF0000"/>
                </a:solidFill>
                <a:effectLst/>
                <a:latin typeface="Times New Roman" panose="02020603050405020304" pitchFamily="18" charset="0"/>
                <a:cs typeface="Times New Roman" panose="02020603050405020304" pitchFamily="18" charset="0"/>
              </a:rPr>
              <a:t> </a:t>
            </a:r>
            <a:r>
              <a:rPr lang="vi-VN" sz="3200" b="0" i="0">
                <a:solidFill>
                  <a:srgbClr val="252324"/>
                </a:solidFill>
                <a:effectLst/>
                <a:latin typeface="Times New Roman" panose="02020603050405020304" pitchFamily="18" charset="0"/>
                <a:cs typeface="Times New Roman" panose="02020603050405020304" pitchFamily="18" charset="0"/>
              </a:rPr>
              <a:t>là khu nghỉ mát và tắm biển nổi tiếng ở miền Bắc. Đồ Sơn là một bán đảo nhỏ do dãy núi Rồng vươn dài ra biển, với hàng chục mỏm cao tù 25 đến 130m, nơi đây có bãi cát mịn, bên bờ biển rợp bóng phi lao. Được thiên nhiên ưu đãi ban tặng cho những gì tinh hoa đẹp đẽ nhất của biển cả, cùng với sự khéo léo của người dân nơi đây, Đồ Sơn hiện đang là một trong những khu du lịch nổi tiếng trong và ngoài nước</a:t>
            </a:r>
            <a:endParaRPr lang="en-US" sz="3200">
              <a:latin typeface="Times New Roman" panose="02020603050405020304" pitchFamily="18" charset="0"/>
              <a:cs typeface="Times New Roman" panose="02020603050405020304" pitchFamily="18" charset="0"/>
            </a:endParaRPr>
          </a:p>
          <a:p>
            <a:pPr algn="just"/>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7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70719" y="533400"/>
            <a:ext cx="14935199" cy="677108"/>
          </a:xfrm>
          <a:prstGeom prst="rect">
            <a:avLst/>
          </a:prstGeom>
        </p:spPr>
        <p:txBody>
          <a:bodyPr wrap="square">
            <a:spAutoFit/>
          </a:bodyPr>
          <a:lstStyle/>
          <a:p>
            <a:r>
              <a:rPr lang="en-US" sz="3800" b="1" u="sng">
                <a:solidFill>
                  <a:srgbClr val="FF0066"/>
                </a:solidFill>
                <a:latin typeface="Times New Roman" panose="02020603050405020304" pitchFamily="18" charset="0"/>
                <a:cs typeface="Times New Roman" pitchFamily="18" charset="0"/>
              </a:rPr>
              <a:t>2. </a:t>
            </a:r>
            <a:r>
              <a:rPr lang="en-US" sz="3800" b="1" i="0" u="sng" dirty="0" err="1">
                <a:solidFill>
                  <a:srgbClr val="FF0066"/>
                </a:solidFill>
                <a:effectLst/>
                <a:latin typeface="Times New Roman" panose="02020603050405020304" pitchFamily="18" charset="0"/>
                <a:cs typeface="Times New Roman" panose="02020603050405020304" pitchFamily="18" charset="0"/>
              </a:rPr>
              <a:t>Thảo</a:t>
            </a:r>
            <a:r>
              <a:rPr lang="en-US" sz="3800" b="1" i="0" u="sng" dirty="0">
                <a:solidFill>
                  <a:srgbClr val="FF0066"/>
                </a:solidFill>
                <a:effectLst/>
                <a:latin typeface="Times New Roman" panose="02020603050405020304" pitchFamily="18" charset="0"/>
                <a:cs typeface="Times New Roman" panose="02020603050405020304" pitchFamily="18" charset="0"/>
              </a:rPr>
              <a:t> </a:t>
            </a:r>
            <a:r>
              <a:rPr lang="en-US" sz="3800" b="1" i="0" u="sng" dirty="0" err="1">
                <a:solidFill>
                  <a:srgbClr val="FF0066"/>
                </a:solidFill>
                <a:effectLst/>
                <a:latin typeface="Times New Roman" panose="02020603050405020304" pitchFamily="18" charset="0"/>
                <a:cs typeface="Times New Roman" panose="02020603050405020304" pitchFamily="18" charset="0"/>
              </a:rPr>
              <a:t>luận</a:t>
            </a:r>
            <a:r>
              <a:rPr lang="en-US" sz="3800" b="1" i="0" u="sng" dirty="0">
                <a:solidFill>
                  <a:srgbClr val="FF0066"/>
                </a:solidFill>
                <a:effectLst/>
                <a:latin typeface="Times New Roman" panose="02020603050405020304" pitchFamily="18" charset="0"/>
                <a:cs typeface="Times New Roman" panose="02020603050405020304" pitchFamily="18" charset="0"/>
              </a:rPr>
              <a:t> </a:t>
            </a:r>
            <a:r>
              <a:rPr lang="en-US" sz="3800" b="1" i="0" u="sng" dirty="0" err="1">
                <a:solidFill>
                  <a:srgbClr val="FF0066"/>
                </a:solidFill>
                <a:effectLst/>
                <a:latin typeface="Times New Roman" panose="02020603050405020304" pitchFamily="18" charset="0"/>
                <a:cs typeface="Times New Roman" panose="02020603050405020304" pitchFamily="18" charset="0"/>
              </a:rPr>
              <a:t>về</a:t>
            </a:r>
            <a:r>
              <a:rPr lang="en-US" sz="3800" b="1" i="0" u="sng" dirty="0">
                <a:solidFill>
                  <a:srgbClr val="FF0066"/>
                </a:solidFill>
                <a:effectLst/>
                <a:latin typeface="Times New Roman" panose="02020603050405020304" pitchFamily="18" charset="0"/>
                <a:cs typeface="Times New Roman" panose="02020603050405020304" pitchFamily="18" charset="0"/>
              </a:rPr>
              <a:t> </a:t>
            </a:r>
            <a:r>
              <a:rPr lang="en-US" sz="3800" b="1" i="0" u="sng" dirty="0" err="1">
                <a:solidFill>
                  <a:srgbClr val="FF0066"/>
                </a:solidFill>
                <a:effectLst/>
                <a:latin typeface="Times New Roman" panose="02020603050405020304" pitchFamily="18" charset="0"/>
                <a:cs typeface="Times New Roman" panose="02020603050405020304" pitchFamily="18" charset="0"/>
              </a:rPr>
              <a:t>cảnh</a:t>
            </a:r>
            <a:r>
              <a:rPr lang="en-US" sz="3800" b="1" i="0" u="sng" dirty="0">
                <a:solidFill>
                  <a:srgbClr val="FF0066"/>
                </a:solidFill>
                <a:effectLst/>
                <a:latin typeface="Times New Roman" panose="02020603050405020304" pitchFamily="18" charset="0"/>
                <a:cs typeface="Times New Roman" panose="02020603050405020304" pitchFamily="18" charset="0"/>
              </a:rPr>
              <a:t> </a:t>
            </a:r>
            <a:r>
              <a:rPr lang="en-US" sz="3800" b="1" i="0" u="sng" dirty="0" err="1">
                <a:solidFill>
                  <a:srgbClr val="FF0066"/>
                </a:solidFill>
                <a:effectLst/>
                <a:latin typeface="Times New Roman" panose="02020603050405020304" pitchFamily="18" charset="0"/>
                <a:cs typeface="Times New Roman" panose="02020603050405020304" pitchFamily="18" charset="0"/>
              </a:rPr>
              <a:t>quan</a:t>
            </a:r>
            <a:r>
              <a:rPr lang="en-US" sz="3800" b="1" i="0" u="sng" dirty="0">
                <a:solidFill>
                  <a:srgbClr val="FF0066"/>
                </a:solidFill>
                <a:effectLst/>
                <a:latin typeface="Times New Roman" panose="02020603050405020304" pitchFamily="18" charset="0"/>
                <a:cs typeface="Times New Roman" panose="02020603050405020304" pitchFamily="18" charset="0"/>
              </a:rPr>
              <a:t> </a:t>
            </a:r>
            <a:r>
              <a:rPr lang="en-US" sz="3800" b="1" i="0" u="sng" dirty="0" err="1">
                <a:solidFill>
                  <a:srgbClr val="FF0066"/>
                </a:solidFill>
                <a:effectLst/>
                <a:latin typeface="Times New Roman" panose="02020603050405020304" pitchFamily="18" charset="0"/>
                <a:cs typeface="Times New Roman" panose="02020603050405020304" pitchFamily="18" charset="0"/>
              </a:rPr>
              <a:t>thiên</a:t>
            </a:r>
            <a:r>
              <a:rPr lang="en-US" sz="3800" b="1" i="0" u="sng" dirty="0">
                <a:solidFill>
                  <a:srgbClr val="FF0066"/>
                </a:solidFill>
                <a:effectLst/>
                <a:latin typeface="Times New Roman" panose="02020603050405020304" pitchFamily="18" charset="0"/>
                <a:cs typeface="Times New Roman" panose="02020603050405020304" pitchFamily="18" charset="0"/>
              </a:rPr>
              <a:t> </a:t>
            </a:r>
            <a:r>
              <a:rPr lang="en-US" sz="3800" b="1" i="0" u="sng" dirty="0" err="1">
                <a:solidFill>
                  <a:srgbClr val="FF0066"/>
                </a:solidFill>
                <a:effectLst/>
                <a:latin typeface="Times New Roman" panose="02020603050405020304" pitchFamily="18" charset="0"/>
                <a:cs typeface="Times New Roman" panose="02020603050405020304" pitchFamily="18" charset="0"/>
              </a:rPr>
              <a:t>nhiên</a:t>
            </a:r>
            <a:r>
              <a:rPr lang="en-US" sz="3800" b="1" i="0" u="sng" dirty="0">
                <a:solidFill>
                  <a:srgbClr val="FF0066"/>
                </a:solidFill>
                <a:effectLst/>
                <a:latin typeface="Times New Roman" panose="02020603050405020304" pitchFamily="18" charset="0"/>
                <a:cs typeface="Times New Roman" panose="02020603050405020304" pitchFamily="18" charset="0"/>
              </a:rPr>
              <a:t> ở </a:t>
            </a:r>
            <a:r>
              <a:rPr lang="en-US" sz="3800" b="1" i="0" u="sng" dirty="0" err="1">
                <a:solidFill>
                  <a:srgbClr val="FF0066"/>
                </a:solidFill>
                <a:effectLst/>
                <a:latin typeface="Times New Roman" panose="02020603050405020304" pitchFamily="18" charset="0"/>
                <a:cs typeface="Times New Roman" panose="02020603050405020304" pitchFamily="18" charset="0"/>
              </a:rPr>
              <a:t>địa</a:t>
            </a:r>
            <a:r>
              <a:rPr lang="en-US" sz="3800" b="1" i="0" u="sng" dirty="0">
                <a:solidFill>
                  <a:srgbClr val="FF0066"/>
                </a:solidFill>
                <a:effectLst/>
                <a:latin typeface="Times New Roman" panose="02020603050405020304" pitchFamily="18" charset="0"/>
                <a:cs typeface="Times New Roman" panose="02020603050405020304" pitchFamily="18" charset="0"/>
              </a:rPr>
              <a:t> </a:t>
            </a:r>
            <a:r>
              <a:rPr lang="en-US" sz="3800" b="1" i="0" u="sng" dirty="0" err="1">
                <a:solidFill>
                  <a:srgbClr val="FF0066"/>
                </a:solidFill>
                <a:effectLst/>
                <a:latin typeface="Times New Roman" panose="02020603050405020304" pitchFamily="18" charset="0"/>
                <a:cs typeface="Times New Roman" panose="02020603050405020304" pitchFamily="18" charset="0"/>
              </a:rPr>
              <a:t>phương</a:t>
            </a:r>
            <a:r>
              <a:rPr lang="en-US" sz="3800" b="1" i="0" u="sng" dirty="0">
                <a:solidFill>
                  <a:srgbClr val="FF0066"/>
                </a:solidFill>
                <a:effectLst/>
                <a:latin typeface="Times New Roman" panose="02020603050405020304" pitchFamily="18" charset="0"/>
                <a:cs typeface="Times New Roman" panose="02020603050405020304" pitchFamily="18" charset="0"/>
              </a:rPr>
              <a:t> </a:t>
            </a:r>
            <a:r>
              <a:rPr lang="en-US" sz="3800" b="1" i="0" u="sng" dirty="0" err="1">
                <a:solidFill>
                  <a:srgbClr val="FF0066"/>
                </a:solidFill>
                <a:effectLst/>
                <a:latin typeface="Times New Roman" panose="02020603050405020304" pitchFamily="18" charset="0"/>
                <a:cs typeface="Times New Roman" panose="02020603050405020304" pitchFamily="18" charset="0"/>
              </a:rPr>
              <a:t>em</a:t>
            </a:r>
            <a:endParaRPr lang="en-US" sz="3800" b="1" u="sng" dirty="0">
              <a:solidFill>
                <a:srgbClr val="FF0066"/>
              </a:solidFill>
              <a:latin typeface="Times New Roman" panose="02020603050405020304" pitchFamily="18" charset="0"/>
              <a:cs typeface="Times New Roman" pitchFamily="18" charset="0"/>
            </a:endParaRPr>
          </a:p>
        </p:txBody>
      </p:sp>
      <p:sp>
        <p:nvSpPr>
          <p:cNvPr id="32" name="TextBox 31">
            <a:extLst>
              <a:ext uri="{FF2B5EF4-FFF2-40B4-BE49-F238E27FC236}">
                <a16:creationId xmlns:a16="http://schemas.microsoft.com/office/drawing/2014/main" id="{3EEBF162-B81C-C23E-9CA6-BD3AFEF067A2}"/>
              </a:ext>
            </a:extLst>
          </p:cNvPr>
          <p:cNvSpPr txBox="1"/>
          <p:nvPr/>
        </p:nvSpPr>
        <p:spPr>
          <a:xfrm>
            <a:off x="487380" y="1233113"/>
            <a:ext cx="13170962" cy="1200329"/>
          </a:xfrm>
          <a:prstGeom prst="rect">
            <a:avLst/>
          </a:prstGeom>
          <a:noFill/>
        </p:spPr>
        <p:txBody>
          <a:bodyPr wrap="square">
            <a:spAutoFit/>
          </a:bodyPr>
          <a:lstStyle/>
          <a:p>
            <a:pPr algn="just"/>
            <a:r>
              <a:rPr lang="vi-VN" sz="3600" b="0" i="0" dirty="0">
                <a:solidFill>
                  <a:srgbClr val="000000"/>
                </a:solidFill>
                <a:effectLst/>
                <a:latin typeface="Times New Roman" panose="02020603050405020304" pitchFamily="18" charset="0"/>
                <a:cs typeface="Times New Roman" panose="02020603050405020304" pitchFamily="18" charset="0"/>
              </a:rPr>
              <a:t>- Kể tên cảnh quan thiên nhiên ở địa phương</a:t>
            </a:r>
          </a:p>
          <a:p>
            <a:pPr algn="just"/>
            <a:r>
              <a:rPr lang="vi-VN" sz="3600" b="0" i="0" dirty="0">
                <a:solidFill>
                  <a:srgbClr val="000000"/>
                </a:solidFill>
                <a:effectLst/>
                <a:latin typeface="Times New Roman" panose="02020603050405020304" pitchFamily="18" charset="0"/>
                <a:cs typeface="Times New Roman" panose="02020603050405020304" pitchFamily="18" charset="0"/>
              </a:rPr>
              <a:t>- Nêu địa điểm và vẻ đẹp đặc trưng của mỗi cảnh quan.</a:t>
            </a:r>
          </a:p>
        </p:txBody>
      </p:sp>
      <p:pic>
        <p:nvPicPr>
          <p:cNvPr id="2052" name="Picture 4" descr="Hoạt động trải nghiệm lớp 3 Tuần 28 trang 82, 83, 84 - Kết nối tri thức">
            <a:extLst>
              <a:ext uri="{FF2B5EF4-FFF2-40B4-BE49-F238E27FC236}">
                <a16:creationId xmlns:a16="http://schemas.microsoft.com/office/drawing/2014/main" id="{29CACA29-7E42-9672-7256-30DE8AA31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061" y="2533172"/>
            <a:ext cx="59436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animEffect transition="in" filter="fade">
                                      <p:cBhvr>
                                        <p:cTn id="9" dur="1000"/>
                                        <p:tgtEl>
                                          <p:spTgt spid="2052"/>
                                        </p:tgtEl>
                                      </p:cBhvr>
                                    </p:animEffect>
                                    <p:anim calcmode="lin" valueType="num">
                                      <p:cBhvr>
                                        <p:cTn id="10" dur="1000" fill="hold"/>
                                        <p:tgtEl>
                                          <p:spTgt spid="2052"/>
                                        </p:tgtEl>
                                        <p:attrNameLst>
                                          <p:attrName>ppt_x</p:attrName>
                                        </p:attrNameLst>
                                      </p:cBhvr>
                                      <p:tavLst>
                                        <p:tav tm="0">
                                          <p:val>
                                            <p:strVal val="#ppt_x"/>
                                          </p:val>
                                        </p:tav>
                                        <p:tav tm="100000">
                                          <p:val>
                                            <p:strVal val="#ppt_x"/>
                                          </p:val>
                                        </p:tav>
                                      </p:tavLst>
                                    </p:anim>
                                    <p:anim calcmode="lin" valueType="num">
                                      <p:cBhvr>
                                        <p:cTn id="1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Đảo Hòn Dấu, dấu ấn đặc biệt của phố Cảng cần được khám phá 7">
            <a:extLst>
              <a:ext uri="{FF2B5EF4-FFF2-40B4-BE49-F238E27FC236}">
                <a16:creationId xmlns:a16="http://schemas.microsoft.com/office/drawing/2014/main" id="{2A262917-CC5A-EA8F-0ED8-6538D4238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113" y="-19050"/>
            <a:ext cx="8164513" cy="46694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òn Dấu: Vi vu trọn vẹn với bí kíp du lịch chi tiết từ A-Z">
            <a:extLst>
              <a:ext uri="{FF2B5EF4-FFF2-40B4-BE49-F238E27FC236}">
                <a16:creationId xmlns:a16="http://schemas.microsoft.com/office/drawing/2014/main" id="{20098303-90D1-0F49-5654-29F66DF70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1" y="56324"/>
            <a:ext cx="8344690" cy="45156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81F6FB3-9786-3200-0873-1521B8AC0444}"/>
              </a:ext>
            </a:extLst>
          </p:cNvPr>
          <p:cNvSpPr txBox="1"/>
          <p:nvPr/>
        </p:nvSpPr>
        <p:spPr>
          <a:xfrm>
            <a:off x="8824119" y="3942524"/>
            <a:ext cx="8258174" cy="646331"/>
          </a:xfrm>
          <a:prstGeom prst="rect">
            <a:avLst/>
          </a:prstGeom>
          <a:noFill/>
        </p:spPr>
        <p:txBody>
          <a:bodyPr wrap="square">
            <a:spAutoFit/>
          </a:bodyPr>
          <a:lstStyle/>
          <a:p>
            <a:r>
              <a:rPr lang="vi-VN" sz="3600" b="1" i="0">
                <a:solidFill>
                  <a:srgbClr val="FF0000"/>
                </a:solidFill>
                <a:effectLst/>
                <a:latin typeface="Times New Roman" panose="02020603050405020304" pitchFamily="18" charset="0"/>
                <a:cs typeface="Times New Roman" panose="02020603050405020304" pitchFamily="18" charset="0"/>
              </a:rPr>
              <a:t>Đền Thờ Nam Hải Thần Vương</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C35A0E7-1C5D-B3BE-12DF-968DC235AF15}"/>
              </a:ext>
            </a:extLst>
          </p:cNvPr>
          <p:cNvSpPr txBox="1"/>
          <p:nvPr/>
        </p:nvSpPr>
        <p:spPr>
          <a:xfrm>
            <a:off x="-207165" y="3942524"/>
            <a:ext cx="3200400" cy="707886"/>
          </a:xfrm>
          <a:prstGeom prst="rect">
            <a:avLst/>
          </a:prstGeom>
          <a:noFill/>
        </p:spPr>
        <p:txBody>
          <a:bodyPr wrap="square">
            <a:spAutoFit/>
          </a:bodyPr>
          <a:lstStyle/>
          <a:p>
            <a:r>
              <a:rPr lang="en-US" sz="4000" b="1">
                <a:solidFill>
                  <a:srgbClr val="FF0000"/>
                </a:solidFill>
                <a:latin typeface="Times New Roman" panose="02020603050405020304" pitchFamily="18" charset="0"/>
                <a:cs typeface="Times New Roman" panose="02020603050405020304" pitchFamily="18" charset="0"/>
              </a:rPr>
              <a:t>Đảo Hòn Dáu</a:t>
            </a:r>
          </a:p>
        </p:txBody>
      </p:sp>
      <p:pic>
        <p:nvPicPr>
          <p:cNvPr id="4100" name="Picture 4" descr="Đảo Hòn Dấu, dấu ấn đặc biệt của phố Cảng cần được khám phá">
            <a:extLst>
              <a:ext uri="{FF2B5EF4-FFF2-40B4-BE49-F238E27FC236}">
                <a16:creationId xmlns:a16="http://schemas.microsoft.com/office/drawing/2014/main" id="{4C8761B3-50B3-330F-C1E4-BE7C33830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4" y="4572001"/>
            <a:ext cx="824468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òn Dấu">
            <a:extLst>
              <a:ext uri="{FF2B5EF4-FFF2-40B4-BE49-F238E27FC236}">
                <a16:creationId xmlns:a16="http://schemas.microsoft.com/office/drawing/2014/main" id="{85A1AE04-C1D4-8F0B-519F-5F20E3E201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7526" y="4572000"/>
            <a:ext cx="8137526" cy="451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78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fade">
                                      <p:cBhvr>
                                        <p:cTn id="19" dur="500"/>
                                        <p:tgtEl>
                                          <p:spTgt spid="4102"/>
                                        </p:tgtEl>
                                      </p:cBhvr>
                                    </p:animEffect>
                                  </p:childTnLst>
                                </p:cTn>
                              </p:par>
                              <p:par>
                                <p:cTn id="20" presetID="10" presetClass="entr" presetSubtype="0" fill="hold" nodeType="with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fade">
                                      <p:cBhvr>
                                        <p:cTn id="2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núi Voi">
            <a:extLst>
              <a:ext uri="{FF2B5EF4-FFF2-40B4-BE49-F238E27FC236}">
                <a16:creationId xmlns:a16="http://schemas.microsoft.com/office/drawing/2014/main" id="{3771B89E-FCE8-554B-0B46-701A48A31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38319"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úi Voi">
            <a:extLst>
              <a:ext uri="{FF2B5EF4-FFF2-40B4-BE49-F238E27FC236}">
                <a16:creationId xmlns:a16="http://schemas.microsoft.com/office/drawing/2014/main" id="{2963F3D2-F787-346D-569B-5C689998B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112" y="0"/>
            <a:ext cx="813752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núi Voi">
            <a:extLst>
              <a:ext uri="{FF2B5EF4-FFF2-40B4-BE49-F238E27FC236}">
                <a16:creationId xmlns:a16="http://schemas.microsoft.com/office/drawing/2014/main" id="{6FA9E186-F44E-C1B8-D3D2-34729CAF9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4572000"/>
            <a:ext cx="8137525"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1CABAF-E3D5-63FF-356B-41D879CF2CEF}"/>
              </a:ext>
            </a:extLst>
          </p:cNvPr>
          <p:cNvSpPr txBox="1"/>
          <p:nvPr/>
        </p:nvSpPr>
        <p:spPr>
          <a:xfrm>
            <a:off x="8143082" y="7924800"/>
            <a:ext cx="3690434" cy="707886"/>
          </a:xfrm>
          <a:prstGeom prst="rect">
            <a:avLst/>
          </a:prstGeom>
          <a:noFill/>
        </p:spPr>
        <p:txBody>
          <a:bodyPr wrap="none" rtlCol="0">
            <a:spAutoFit/>
          </a:bodyPr>
          <a:lstStyle/>
          <a:p>
            <a:r>
              <a:rPr lang="en-US" sz="4000" b="1">
                <a:solidFill>
                  <a:srgbClr val="FF0000"/>
                </a:solidFill>
                <a:latin typeface="Times New Roman" panose="02020603050405020304" pitchFamily="18" charset="0"/>
                <a:cs typeface="Times New Roman" panose="02020603050405020304" pitchFamily="18" charset="0"/>
              </a:rPr>
              <a:t>Chùa Long Hoa</a:t>
            </a:r>
          </a:p>
        </p:txBody>
      </p:sp>
      <p:sp>
        <p:nvSpPr>
          <p:cNvPr id="7" name="TextBox 6">
            <a:extLst>
              <a:ext uri="{FF2B5EF4-FFF2-40B4-BE49-F238E27FC236}">
                <a16:creationId xmlns:a16="http://schemas.microsoft.com/office/drawing/2014/main" id="{97C92653-2757-51AD-C81A-1A899BCAEBA3}"/>
              </a:ext>
            </a:extLst>
          </p:cNvPr>
          <p:cNvSpPr txBox="1"/>
          <p:nvPr/>
        </p:nvSpPr>
        <p:spPr>
          <a:xfrm>
            <a:off x="8139113" y="4538020"/>
            <a:ext cx="4968796"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Núi Voi ( huyện An Lão)</a:t>
            </a:r>
          </a:p>
        </p:txBody>
      </p:sp>
    </p:spTree>
    <p:extLst>
      <p:ext uri="{BB962C8B-B14F-4D97-AF65-F5344CB8AC3E}">
        <p14:creationId xmlns:p14="http://schemas.microsoft.com/office/powerpoint/2010/main" val="2609407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10197</TotalTime>
  <Words>699</Words>
  <Application>Microsoft Office PowerPoint</Application>
  <PresentationFormat>Custom</PresentationFormat>
  <Paragraphs>33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Nguyen Duy Thai</cp:lastModifiedBy>
  <cp:revision>1156</cp:revision>
  <dcterms:created xsi:type="dcterms:W3CDTF">2008-09-09T22:52:10Z</dcterms:created>
  <dcterms:modified xsi:type="dcterms:W3CDTF">2025-03-14T07:04:02Z</dcterms:modified>
</cp:coreProperties>
</file>