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7" r:id="rId2"/>
    <p:sldMasterId id="2147483692" r:id="rId3"/>
    <p:sldMasterId id="2147483695" r:id="rId4"/>
    <p:sldMasterId id="2147483707" r:id="rId5"/>
  </p:sldMasterIdLst>
  <p:notesMasterIdLst>
    <p:notesMasterId r:id="rId31"/>
  </p:notesMasterIdLst>
  <p:sldIdLst>
    <p:sldId id="4385" r:id="rId6"/>
    <p:sldId id="4365" r:id="rId7"/>
    <p:sldId id="4370" r:id="rId8"/>
    <p:sldId id="4368" r:id="rId9"/>
    <p:sldId id="4386" r:id="rId10"/>
    <p:sldId id="4369" r:id="rId11"/>
    <p:sldId id="8567" r:id="rId12"/>
    <p:sldId id="257" r:id="rId13"/>
    <p:sldId id="8577" r:id="rId14"/>
    <p:sldId id="8561" r:id="rId15"/>
    <p:sldId id="8571" r:id="rId16"/>
    <p:sldId id="8572" r:id="rId17"/>
    <p:sldId id="8576" r:id="rId18"/>
    <p:sldId id="8578" r:id="rId19"/>
    <p:sldId id="8573" r:id="rId20"/>
    <p:sldId id="293" r:id="rId21"/>
    <p:sldId id="292" r:id="rId22"/>
    <p:sldId id="8565" r:id="rId23"/>
    <p:sldId id="284" r:id="rId24"/>
    <p:sldId id="296" r:id="rId25"/>
    <p:sldId id="8574" r:id="rId26"/>
    <p:sldId id="8575" r:id="rId27"/>
    <p:sldId id="8580" r:id="rId28"/>
    <p:sldId id="286" r:id="rId29"/>
    <p:sldId id="85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B39B9-773F-4999-87A3-D7D147D585B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B2300-7BDA-46CF-ABD6-CF059A98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8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7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2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617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6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34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4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9A6D8-9477-4105-B1F6-052FF92F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4AC2DB-308D-4753-8C8F-39AEAA2AE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2B26AC-ADEB-4A3D-87D3-6D6E4E58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1C138-C986-4A82-BE06-808EC1B4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89116-4AD8-4FFF-919E-5A8D17C5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C91BF-0107-49A6-8C10-5411D70E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B36D46-30FA-4AA6-B8CA-897C1126A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F4D0E-5577-4330-9C76-B4BF6B6F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89DB5-0DDA-4867-B668-8F8F9F0D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B95C5-A5D8-490C-9253-A8F1BFC7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59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47942A-90AC-43BD-B821-A50C9361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0B4118-D8D6-4343-8813-621AACA8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922A64-8FC0-4869-B80A-DB812ED4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87A63E-CEBE-40F4-B82F-2F8EB79F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CBB22-6706-46E8-9C53-B717DDF5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0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44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67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9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649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514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411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76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45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710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655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3109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009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34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613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6352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3490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8644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60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5B5FF-9EA9-4223-B1CC-7DE35BA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6FE18B-51AA-4004-8A87-CF711788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19DB3-624D-4EFA-9B51-E59A2194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40ED5D-5528-4CA9-8361-31EE592A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2CAA95-8972-45A9-A0A3-50C2F54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13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037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6438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267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10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69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476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760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7806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492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98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1975D-D494-4CBB-90C7-32B588D8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56ADA4-5C14-417C-A979-69B03E41B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E5DB9-54E6-4C2C-AB15-06AD1F82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8EBCCD-87B7-460E-95F0-2A9736B7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24B074-A3FC-4400-9A67-FC1286E0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3E6125-6A4A-4C15-9204-BA90236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80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11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E6277-1E00-4744-9ADA-07364AC2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83F28B-E295-4948-9383-BE7091A2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A194AC-2E03-44C5-B6A8-5B86C7F9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A704FF-7FFD-460C-94BD-6F971DD0B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19F04E-439C-43D5-AF42-464D5D57A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EC7CD2-2F6F-4BE5-8B39-1DE04A2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29A13F-30A3-4E3B-B854-1DC430BC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5EE3B8-2EAB-4DC1-A312-EF2954E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8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93681-ABE5-4C01-8747-DA9EC424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13A20C-E10A-40BB-84E2-3CB13CA0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EA11A8-5FF7-4C30-AE3D-5A0A3348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3EE09F-C4E0-4690-9E89-12B506D4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04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EEA15-9B96-48F9-9C31-E57417F5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966BC0-CD13-497A-92A7-0344DFD0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4E6560-363D-4A6D-8806-BC34A2F6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77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246FB-8869-445F-9A0A-F1F758B0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2F995D-578E-4384-8439-37C67DF8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F54308-66BA-4974-AECB-D6708E3C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3F4F8F-6136-4547-BE2A-E34343CD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F26B6E-D08C-46B3-AA13-199031EF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071426-9C72-43D0-B1CF-96BD4F3A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39FCE-019E-4B4D-A951-134A195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C6433B-295F-4064-9323-0C090A00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40D615-800A-4A3F-91AC-744F9B29D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DBE59C-9E95-4033-8574-5D8729B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B3AB5D-0CD1-415B-AE6F-6757D155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9B142-A3FF-49C7-B511-8A0348CB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6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90FBA853-17CE-4559-AF1A-984395AD01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6F5637-C55D-43D2-AE7A-4134896D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AE6F62-6529-44B8-BF5A-4578757C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05C3E5-EEBC-43EB-B52C-EE84D0E8B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73BF-D25C-4B19-88F0-CC98E94B804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F09B99-43F8-4E55-AA6A-80FBDBF39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A6B576-353B-4F19-AB7F-DE80650C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90CBC5B-C1D5-48BD-BC72-971913B500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9527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27D8C2F3-0604-495A-B17D-F6FA57484772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8808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097B2AEB-A3FD-4F4A-93ED-8E4A0EB1D524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2025/3/24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8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19" r:id="rId3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30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5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3.gif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17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3.svg"/><Relationship Id="rId11" Type="http://schemas.openxmlformats.org/officeDocument/2006/relationships/image" Target="../media/image17.gif"/><Relationship Id="rId24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slide" Target="slide11.xml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19.png"/><Relationship Id="rId22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gif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13.svg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180975" y="449942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Bạn gái chạm tay vào cốc nước nóng, bạn ấy sẽ rụt tay lại. Do tủy sống điều khiển rụt tay lại.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938212"/>
            <a:ext cx="3571875" cy="399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C13B1F55-A578-4A6B-A309-FB66D0358EBA}"/>
              </a:ext>
            </a:extLst>
          </p:cNvPr>
          <p:cNvSpPr/>
          <p:nvPr/>
        </p:nvSpPr>
        <p:spPr>
          <a:xfrm flipH="1">
            <a:off x="5067297" y="561975"/>
            <a:ext cx="6457952" cy="2305050"/>
          </a:xfrm>
          <a:prstGeom prst="wedgeRoundRectCallout">
            <a:avLst>
              <a:gd name="adj1" fmla="val 62262"/>
              <a:gd name="adj2" fmla="val 1691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Hình 4 vẽ gì? Khi chạm tay vào cốc nước nóng, bạn gái phản ứng như nào</a:t>
            </a:r>
            <a:r>
              <a:rPr lang="vi-VN" sz="33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? Cơ quan nào giúp bạn ấy phản ứng như vậy?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9E4FBE7-791A-435F-ADD3-B83803ABC6BB}"/>
              </a:ext>
            </a:extLst>
          </p:cNvPr>
          <p:cNvSpPr/>
          <p:nvPr/>
        </p:nvSpPr>
        <p:spPr>
          <a:xfrm>
            <a:off x="4438649" y="3564835"/>
            <a:ext cx="7067552" cy="1992796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 algn="just">
              <a:defRPr/>
            </a:pPr>
            <a:r>
              <a:rPr lang="nl-NL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 chạm tay vào cốc nước nóng, bạn ấy sẽ rụt tay lại. </a:t>
            </a:r>
          </a:p>
          <a:p>
            <a:pPr lvl="0" algn="just">
              <a:defRPr/>
            </a:pPr>
            <a:r>
              <a:rPr lang="nl-NL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tủy sống điều khiển rụt tay lại.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>
                <a:solidFill>
                  <a:prstClr val="white"/>
                </a:solidFill>
              </a:rPr>
              <a:t>Bạn nam ngã, bạn cạm thấy bị đau. Do tủy sống điều khiển. Bạn sẽ khóc nếu đau, là do não điều khiển.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r="2671"/>
          <a:stretch/>
        </p:blipFill>
        <p:spPr>
          <a:xfrm>
            <a:off x="923924" y="1509712"/>
            <a:ext cx="3571875" cy="399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C13B1F55-A578-4A6B-A309-FB66D0358EBA}"/>
              </a:ext>
            </a:extLst>
          </p:cNvPr>
          <p:cNvSpPr/>
          <p:nvPr/>
        </p:nvSpPr>
        <p:spPr>
          <a:xfrm flipH="1">
            <a:off x="5199820" y="724314"/>
            <a:ext cx="6190601" cy="2920916"/>
          </a:xfrm>
          <a:prstGeom prst="wedgeRoundRectCallout">
            <a:avLst>
              <a:gd name="adj1" fmla="val 66109"/>
              <a:gd name="adj2" fmla="val 2115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Hình 5 vẽ gì? Khi bị ngã bạn nam phản ứng như nào? Cơ quan nào giúp bạn ấy phản ứng?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7" name="Rounded Rectangle 26">
            <a:extLst>
              <a:ext uri="{FF2B5EF4-FFF2-40B4-BE49-F238E27FC236}">
                <a16:creationId xmlns:a16="http://schemas.microsoft.com/office/drawing/2014/main" id="{708A1123-40B1-4ECC-9A6A-68843827F539}"/>
              </a:ext>
            </a:extLst>
          </p:cNvPr>
          <p:cNvSpPr/>
          <p:nvPr/>
        </p:nvSpPr>
        <p:spPr>
          <a:xfrm>
            <a:off x="5026301" y="3854708"/>
            <a:ext cx="6383821" cy="2339028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ngã, </a:t>
            </a:r>
            <a:r>
              <a:rPr lang="nl-NL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cảm </a:t>
            </a:r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 </a:t>
            </a:r>
            <a:r>
              <a:rPr lang="nl-NL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đau do </a:t>
            </a:r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tủy sống điều khiển. Bạn sẽ khóc nếu đau, là do não điều khiển.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E859BFF-A963-4876-A528-775DC2884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F01293-6319-4683-89AD-51BA1C729999}"/>
              </a:ext>
            </a:extLst>
          </p:cNvPr>
          <p:cNvGrpSpPr/>
          <p:nvPr/>
        </p:nvGrpSpPr>
        <p:grpSpPr>
          <a:xfrm>
            <a:off x="1477350" y="893312"/>
            <a:ext cx="9129114" cy="5689659"/>
            <a:chOff x="1531443" y="152400"/>
            <a:chExt cx="9129114" cy="6773572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660D2D9-13CC-4315-BB12-C7850C33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FE3297-535F-463D-A561-C8B09B9FB2DA}"/>
                </a:ext>
              </a:extLst>
            </p:cNvPr>
            <p:cNvSpPr txBox="1"/>
            <p:nvPr/>
          </p:nvSpPr>
          <p:spPr>
            <a:xfrm>
              <a:off x="3212971" y="1853689"/>
              <a:ext cx="6045693" cy="3774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</a:t>
              </a:r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 có ý thức: không vứt đồ ăn, làm đổ nước ra sàn, để các vật nhọn, nguy hiểm vào đúng nơi quy định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3F64EA9-6378-4326-9BD5-BC4AEDC90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BA996-2EBA-43D0-A1D2-95AE57517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AD6B47-A734-4E39-9A72-DB9443B27639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1173089-8A6B-4CBE-A556-B4395F508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62672B-504F-4227-87DC-27655FC7F4D7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endParaRPr lang="vi-VN" sz="4000" dirty="0">
                <a:solidFill>
                  <a:srgbClr val="F1008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8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F0F58E14-C7A2-13F9-8F72-16B307D9A7C6}"/>
              </a:ext>
            </a:extLst>
          </p:cNvPr>
          <p:cNvSpPr/>
          <p:nvPr/>
        </p:nvSpPr>
        <p:spPr>
          <a:xfrm>
            <a:off x="1196215" y="2005845"/>
            <a:ext cx="9799569" cy="2846309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Hãy sắp xếp thẻ chữ thích hợp vào sơ đồ cơ quan thần kinh và nêu chức năng của chúng?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id="{25633909-1819-4013-8CCD-27AB98FAF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1355769"/>
            <a:ext cx="1911086" cy="145242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96052AD-0832-C1CA-8016-282EDEE6C0B2}"/>
              </a:ext>
            </a:extLst>
          </p:cNvPr>
          <p:cNvSpPr/>
          <p:nvPr/>
        </p:nvSpPr>
        <p:spPr>
          <a:xfrm>
            <a:off x="2380331" y="2525903"/>
            <a:ext cx="78055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doni MT Black" panose="02070A03080606020203" pitchFamily="18" charset="0"/>
              </a:rPr>
              <a:t>LUYỆN TẬP</a:t>
            </a:r>
            <a:endParaRPr lang="vi-VN" sz="96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47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BBF881C-8DC1-4DDE-9CE0-B546B685C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6FAD28-5646-42B7-BEAB-26886F246AA9}"/>
              </a:ext>
            </a:extLst>
          </p:cNvPr>
          <p:cNvGrpSpPr/>
          <p:nvPr/>
        </p:nvGrpSpPr>
        <p:grpSpPr>
          <a:xfrm>
            <a:off x="2931548" y="-6032"/>
            <a:ext cx="7305040" cy="3393440"/>
            <a:chOff x="4886960" y="-6032"/>
            <a:chExt cx="7305040" cy="3393440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7817235-4A7B-41C5-9C72-C8775BE0E8E0}"/>
                </a:ext>
              </a:extLst>
            </p:cNvPr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4C9B4D-A9B2-40B2-8C08-6DDBB01E5740}"/>
                </a:ext>
              </a:extLst>
            </p:cNvPr>
            <p:cNvSpPr/>
            <p:nvPr/>
          </p:nvSpPr>
          <p:spPr>
            <a:xfrm>
              <a:off x="4926517" y="394933"/>
              <a:ext cx="6979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 viết bài, em thường phối hợp các hoạt động nghe, nhìn, viết cùng một lúc là do sự điều khiển của cơ quan nào?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CF5E10-ED15-4163-B7D9-83EA2BDBBA0C}"/>
              </a:ext>
            </a:extLst>
          </p:cNvPr>
          <p:cNvGrpSpPr/>
          <p:nvPr/>
        </p:nvGrpSpPr>
        <p:grpSpPr>
          <a:xfrm>
            <a:off x="648549" y="3470593"/>
            <a:ext cx="10470785" cy="3038568"/>
            <a:chOff x="648549" y="3470593"/>
            <a:chExt cx="10470785" cy="30385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7C52AA-6DAD-4B7D-8FE5-5BD0780F7740}"/>
                </a:ext>
              </a:extLst>
            </p:cNvPr>
            <p:cNvGrpSpPr/>
            <p:nvPr/>
          </p:nvGrpSpPr>
          <p:grpSpPr>
            <a:xfrm>
              <a:off x="648549" y="4738791"/>
              <a:ext cx="4131498" cy="1120669"/>
              <a:chOff x="986602" y="657156"/>
              <a:chExt cx="4131498" cy="1120669"/>
            </a:xfrm>
            <a:solidFill>
              <a:schemeClr val="accent1">
                <a:lumMod val="60000"/>
                <a:lumOff val="40000"/>
              </a:schemeClr>
            </a:solidFill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AF5968A5-F0A9-428A-9A8A-D6B811E70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38D78F-A13B-44A5-9C6A-FDE50F2C644D}"/>
                  </a:ext>
                </a:extLst>
              </p:cNvPr>
              <p:cNvSpPr txBox="1"/>
              <p:nvPr/>
            </p:nvSpPr>
            <p:spPr>
              <a:xfrm>
                <a:off x="1176253" y="858098"/>
                <a:ext cx="3791987" cy="60016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300" b="1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300" b="1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300" b="1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lang="en-US" sz="3300" b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  <a:endParaRPr lang="vi-VN" sz="33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F934FF-E0CE-470B-9959-EDA9F5329FCE}"/>
                </a:ext>
              </a:extLst>
            </p:cNvPr>
            <p:cNvGrpSpPr/>
            <p:nvPr/>
          </p:nvGrpSpPr>
          <p:grpSpPr>
            <a:xfrm>
              <a:off x="5049520" y="3470593"/>
              <a:ext cx="6069814" cy="3038568"/>
              <a:chOff x="435126" y="3007428"/>
              <a:chExt cx="6069814" cy="30385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1747834-9B5B-4CEF-AA39-8F1F56239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2E213B-AFB4-4E42-874C-93820190D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8BF0176-AB5F-480D-B984-37AE1753E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A5B344D-B5BF-4E07-A2A3-E9CDAE325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A4A6B2CC-FA01-452E-9E9D-503DADF6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13526"/>
            <a:ext cx="1078104" cy="10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43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4352948" y="588413"/>
            <a:ext cx="7348721" cy="1737941"/>
            <a:chOff x="3397908" y="630699"/>
            <a:chExt cx="7348721" cy="17379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3397908" y="630699"/>
              <a:ext cx="7348721" cy="1737941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3593572" y="706647"/>
              <a:ext cx="6957392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0" i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viết bài em thực hiện những hành động suy nghĩ, tai nghe, tay viết, mắt nhìn do não điều khiển.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56063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832" y="3181211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621" y="3275489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164" y="3284185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490331" y="270362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12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A226A5-214B-4ED4-B86E-B41227F062CE}"/>
              </a:ext>
            </a:extLst>
          </p:cNvPr>
          <p:cNvGrpSpPr/>
          <p:nvPr/>
        </p:nvGrpSpPr>
        <p:grpSpPr>
          <a:xfrm>
            <a:off x="1390650" y="1118397"/>
            <a:ext cx="9572625" cy="4301327"/>
            <a:chOff x="2278140" y="1118398"/>
            <a:chExt cx="7635719" cy="3085452"/>
          </a:xfrm>
        </p:grpSpPr>
        <p:sp>
          <p:nvSpPr>
            <p:cNvPr id="6" name="Google Shape;174;p4">
              <a:extLst>
                <a:ext uri="{FF2B5EF4-FFF2-40B4-BE49-F238E27FC236}">
                  <a16:creationId xmlns:a16="http://schemas.microsoft.com/office/drawing/2014/main" id="{725B5BCA-3327-4F40-8C95-A3875CEF8CDF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B22856-F8DC-4EE1-BE98-71E047115686}"/>
                </a:ext>
              </a:extLst>
            </p:cNvPr>
            <p:cNvSpPr txBox="1"/>
            <p:nvPr/>
          </p:nvSpPr>
          <p:spPr>
            <a:xfrm>
              <a:off x="2673221" y="1513982"/>
              <a:ext cx="6951924" cy="2538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ta học bài và làm bài thì tai phải nghe, mắt phải nhìn, tay phải viết, ...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Não tiếp nhận các thông tin từ mắt, tai, tay... và chỉ dẫn cho mắt nhìn, tai nghe, tay viết,...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 vậy cơ quan thần kinh không chỉ điều khiển mà còn phối hợp mọi hoạt động của cơ thể, giúp chúng ta học và ghi nhớ.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86E98D6-1495-458F-B4E4-218480B3D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1321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1074A1B-F2BC-48F7-A875-AA7408D5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8B17838-7268-48D5-85CB-B888633A8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CBA0E1C-3087-48CF-9364-BEFF740DE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BA63824-BAC3-4E51-9FBD-669C71021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F75B92-54E8-5B88-D098-EECA07EDBE44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89651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0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0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196E0E-6B52-4BAA-8503-AB4B7CA61130}"/>
              </a:ext>
            </a:extLst>
          </p:cNvPr>
          <p:cNvSpPr/>
          <p:nvPr/>
        </p:nvSpPr>
        <p:spPr>
          <a:xfrm>
            <a:off x="2521258" y="1606858"/>
            <a:ext cx="7031115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823003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E0CC1C-7388-4BD1-95F1-87C11BB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678" y="2468436"/>
            <a:ext cx="598069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0E344E-5EE2-4E8E-B7C5-1867A7A8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335" y="1690686"/>
            <a:ext cx="6234343" cy="4386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AE39D-BA0E-4694-B3FF-F88755E1E08F}"/>
              </a:ext>
            </a:extLst>
          </p:cNvPr>
          <p:cNvSpPr txBox="1"/>
          <p:nvPr/>
        </p:nvSpPr>
        <p:spPr>
          <a:xfrm>
            <a:off x="327896" y="2362251"/>
            <a:ext cx="5768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Tôi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là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bộ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phận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nào</a:t>
            </a:r>
            <a:endParaRPr kumimoji="0" lang="vi-VN" sz="8000" b="1" i="0" u="none" strike="noStrike" kern="1200" cap="none" spc="0" normalizeH="0" baseline="0" noProof="0" dirty="0">
              <a:ln w="6600">
                <a:solidFill>
                  <a:srgbClr val="F1008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3399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71B2B1-15A0-4B40-A911-8C06A15E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66" y="1233771"/>
            <a:ext cx="5410997" cy="51500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A0784-0C65-47B8-B640-1CF6DE2071B6}"/>
              </a:ext>
            </a:extLst>
          </p:cNvPr>
          <p:cNvGrpSpPr/>
          <p:nvPr/>
        </p:nvGrpSpPr>
        <p:grpSpPr>
          <a:xfrm>
            <a:off x="1695450" y="1093255"/>
            <a:ext cx="3933824" cy="1088507"/>
            <a:chOff x="1907037" y="483652"/>
            <a:chExt cx="3347334" cy="10885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AA8B68-881C-4C62-89C5-7B1476CB0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7037" y="483652"/>
              <a:ext cx="2913538" cy="10885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F772E-1F3C-4923-A074-56B7AC405399}"/>
                </a:ext>
              </a:extLst>
            </p:cNvPr>
            <p:cNvSpPr txBox="1"/>
            <p:nvPr/>
          </p:nvSpPr>
          <p:spPr>
            <a:xfrm>
              <a:off x="1965842" y="486421"/>
              <a:ext cx="32885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ch</a:t>
              </a:r>
              <a:r>
                <a:rPr kumimoji="0" lang="vi-VN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ơ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i</a:t>
              </a:r>
              <a:endParaRPr kumimoji="0" lang="vi-VN" sz="6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9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46843" y="268963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5A5AD5-8E82-46EA-BB2A-8EB55DFF3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5" y="5221019"/>
            <a:ext cx="1422030" cy="1291492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017323" y="5394607"/>
            <a:ext cx="1422030" cy="1291492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7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07" y="5568195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9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9639753" y="5086055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39" y="4404860"/>
            <a:ext cx="2107651" cy="2107651"/>
          </a:xfrm>
          <a:prstGeom prst="rect">
            <a:avLst/>
          </a:prstGeom>
        </p:spPr>
      </p:pic>
      <p:pic>
        <p:nvPicPr>
          <p:cNvPr id="27" name="Picture 26">
            <a:hlinkClick r:id="rId22" action="ppaction://hlinksldjump"/>
            <a:extLst>
              <a:ext uri="{FF2B5EF4-FFF2-40B4-BE49-F238E27FC236}">
                <a16:creationId xmlns:a16="http://schemas.microsoft.com/office/drawing/2014/main" id="{3E774B5D-4506-4B57-90D4-E7F2BD8AA9A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41" flipH="1">
            <a:off x="3771903" y="5110565"/>
            <a:ext cx="915259" cy="9152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1381812" y="91370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1775952" y="1719818"/>
            <a:ext cx="6602277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đang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bởi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ctr" defTabSz="1218804">
              <a:defRPr/>
            </a:pP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nhỏ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dọn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dẹp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399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sz="2399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22856-F8DC-4EE1-BE98-71E047115686}"/>
              </a:ext>
            </a:extLst>
          </p:cNvPr>
          <p:cNvSpPr txBox="1"/>
          <p:nvPr/>
        </p:nvSpPr>
        <p:spPr>
          <a:xfrm>
            <a:off x="4158438" y="712033"/>
            <a:ext cx="5369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kumimoji="0" lang="vi-VN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E88C6A-0C81-45DB-9D49-DD3F8046243E}"/>
              </a:ext>
            </a:extLst>
          </p:cNvPr>
          <p:cNvGrpSpPr/>
          <p:nvPr/>
        </p:nvGrpSpPr>
        <p:grpSpPr>
          <a:xfrm>
            <a:off x="1967883" y="1873188"/>
            <a:ext cx="8256233" cy="4619687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A47F17-CA87-4120-89DA-29ABC27646C2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05FF4A1-AD12-47BE-8BC1-59BEEAFB3A78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BF1CE4-A6BB-4C44-B2D0-2C1DE55CC900}"/>
              </a:ext>
            </a:extLst>
          </p:cNvPr>
          <p:cNvGrpSpPr/>
          <p:nvPr/>
        </p:nvGrpSpPr>
        <p:grpSpPr>
          <a:xfrm>
            <a:off x="2552248" y="2397884"/>
            <a:ext cx="7271985" cy="3355149"/>
            <a:chOff x="2738679" y="2345425"/>
            <a:chExt cx="7271985" cy="33551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324215" y="2345425"/>
              <a:ext cx="6686449" cy="335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 bạn đóng 1 vai nói về chức năng của từng bộ phận của cơ quan thần kinh, bạn khác trả lời bộ phận đó là gì ở trong nhóm.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A025BF5-4F18-492F-86AE-B35BEC63A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679" y="2500009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1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D06C4-D5F8-40A6-9157-556BF90D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33350"/>
            <a:ext cx="8705850" cy="65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E2D234-2D39-4147-A607-7B9B4618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547687"/>
            <a:ext cx="11420400" cy="554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995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196E0E-6B52-4BAA-8503-AB4B7CA61130}"/>
              </a:ext>
            </a:extLst>
          </p:cNvPr>
          <p:cNvSpPr/>
          <p:nvPr/>
        </p:nvSpPr>
        <p:spPr>
          <a:xfrm>
            <a:off x="2251543" y="1651880"/>
            <a:ext cx="7300830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3" y="955525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38" y="2895600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E837ED7-AE6F-A571-7BA2-31D76860018C}"/>
              </a:ext>
            </a:extLst>
          </p:cNvPr>
          <p:cNvSpPr/>
          <p:nvPr/>
        </p:nvSpPr>
        <p:spPr>
          <a:xfrm>
            <a:off x="2289430" y="2875002"/>
            <a:ext cx="72250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CỦNG CỐ - DẶN DÒ </a:t>
            </a:r>
            <a:endParaRPr lang="vi-VN" sz="6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58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6056FB-7E77-4B56-8049-B067060C2F58}"/>
              </a:ext>
            </a:extLst>
          </p:cNvPr>
          <p:cNvGrpSpPr/>
          <p:nvPr/>
        </p:nvGrpSpPr>
        <p:grpSpPr>
          <a:xfrm>
            <a:off x="1477350" y="893312"/>
            <a:ext cx="9129114" cy="5689659"/>
            <a:chOff x="1531443" y="152400"/>
            <a:chExt cx="9129114" cy="6773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BCDFF1-9CE5-4271-BF09-BF1C0E7DF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6ECDB2-5812-428A-AA3D-49B9B97CB1BE}"/>
                </a:ext>
              </a:extLst>
            </p:cNvPr>
            <p:cNvSpPr txBox="1"/>
            <p:nvPr/>
          </p:nvSpPr>
          <p:spPr>
            <a:xfrm>
              <a:off x="3127246" y="2261913"/>
              <a:ext cx="6045693" cy="230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chăm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sóc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cơ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kinh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9979CB-1DE8-4827-A11A-83AFEA1BA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95CDEA-70B6-447C-A226-88EAFA99A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205BF7B-6216-4F63-97DB-CA7D9C6FBEE0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CD51C80-82CD-4C8E-93D7-D2ABE94E7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C50895-AF4B-4F98-ABF6-45D2C05888AF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100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4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993C6C-D8FC-462D-BA4C-48D0DE70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C8D5C83-8C91-4469-87EE-65A8A7FABE35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C5884B-635F-4BC5-92F1-E3322D35A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8EA810-C8CE-4A9E-944D-5E9300185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DAC81B-18C1-4BD7-9E4B-8B58B3537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75BD88-1F1D-417E-8E20-07CFEF250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80EDD-6AEE-4C5A-AB1B-16294990A748}"/>
              </a:ext>
            </a:extLst>
          </p:cNvPr>
          <p:cNvSpPr txBox="1"/>
          <p:nvPr/>
        </p:nvSpPr>
        <p:spPr>
          <a:xfrm>
            <a:off x="1112977" y="2274837"/>
            <a:ext cx="9620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TẠM BIỆT VÀ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HẸN GẶP LẠI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4000"/>
                  </a:srgbClr>
                </a:outerShdw>
              </a:effectLst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5" y="4114621"/>
            <a:ext cx="2742486" cy="2742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60474" y="162101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3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19" y="5458911"/>
            <a:ext cx="1422030" cy="9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5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8417799" y="5073699"/>
            <a:ext cx="1145291" cy="1145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5" y="4153687"/>
            <a:ext cx="2107651" cy="2107651"/>
          </a:xfrm>
          <a:prstGeom prst="rect">
            <a:avLst/>
          </a:prstGeom>
        </p:spPr>
      </p:pic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835925" y="4750154"/>
            <a:ext cx="1422030" cy="1291492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BA67C7A7-5CDC-4329-986A-70812738C7FF}"/>
              </a:ext>
            </a:extLst>
          </p:cNvPr>
          <p:cNvSpPr/>
          <p:nvPr/>
        </p:nvSpPr>
        <p:spPr>
          <a:xfrm>
            <a:off x="11134045" y="6019876"/>
            <a:ext cx="887882" cy="652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12497" y="3714813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761031" y="225969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Tủy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Mạch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máu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28" y="2121480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48" y="505307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882" y="3608249"/>
            <a:ext cx="1001223" cy="962629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vi-VN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C75408D-7F42-4530-AC8F-35811F14B94A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29912" y="260190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Cột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829913" y="3820786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Hộp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sọ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89" y="3767704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81" y="506375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15" y="2526832"/>
            <a:ext cx="1001223" cy="962629"/>
          </a:xfrm>
          <a:prstGeom prst="rect">
            <a:avLst/>
          </a:prstGeom>
        </p:spPr>
      </p:pic>
      <p:sp>
        <p:nvSpPr>
          <p:cNvPr id="26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4217E0F-A223-40A5-A531-759776E50464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>
              <a:solidFill>
                <a:srgbClr val="FFFFFF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1404042" y="1642252"/>
            <a:ext cx="9380578" cy="986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FBFB89-76C2-4D51-8442-C3C6130DC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546" y="4041141"/>
            <a:ext cx="5590013" cy="27426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8E1A8B-9003-402D-89B0-453B407A9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21" y="4404147"/>
            <a:ext cx="4716003" cy="2379634"/>
          </a:xfrm>
          <a:prstGeom prst="rect">
            <a:avLst/>
          </a:prstGeom>
        </p:spPr>
      </p:pic>
      <p:sp>
        <p:nvSpPr>
          <p:cNvPr id="30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6987ECE0-1261-48A8-8CD1-5824607CAB99}"/>
              </a:ext>
            </a:extLst>
          </p:cNvPr>
          <p:cNvSpPr/>
          <p:nvPr/>
        </p:nvSpPr>
        <p:spPr>
          <a:xfrm>
            <a:off x="10790920" y="143156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9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13" name="Picture 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42486833-AF5F-4CE6-B522-C7C4AD105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75" y="-200031"/>
            <a:ext cx="2762256" cy="2762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FC418C-9EE8-4153-83ED-A25207281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908" y="1532349"/>
            <a:ext cx="5452184" cy="1366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76E50-3FFD-4567-B2DD-51E3DFC9B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281" y="2541258"/>
            <a:ext cx="749873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id="{25633909-1819-4013-8CCD-27AB98FAF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1355769"/>
            <a:ext cx="1911086" cy="1452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ED5B36-1A1E-4AE2-B6F3-63C6DE2EE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145" y="2640954"/>
            <a:ext cx="7535309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351744" y="449943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Bạn gái chạm tay vào cốc nước nóng, bạn ấy sẽ rụt tay lại. Do tủy sống điều khiển rụt tay lại.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9E4FBE7-791A-435F-ADD3-B83803ABC6BB}"/>
              </a:ext>
            </a:extLst>
          </p:cNvPr>
          <p:cNvSpPr/>
          <p:nvPr/>
        </p:nvSpPr>
        <p:spPr>
          <a:xfrm>
            <a:off x="484118" y="532996"/>
            <a:ext cx="11230804" cy="1618026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Bạn Hoa và Minh sẽ phản ứng như thế nào khi gặp tình huống dưới đây?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phận nào của cơ quan thần kinh giúp hai bạn phản ứng như vậy?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8184F282-EB23-E96A-E1DF-A227965BE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9" y="2170649"/>
            <a:ext cx="3713922" cy="4154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71C4627A-7965-A021-9F4C-2581A7484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r="2671"/>
          <a:stretch/>
        </p:blipFill>
        <p:spPr>
          <a:xfrm>
            <a:off x="6063431" y="2170649"/>
            <a:ext cx="3697358" cy="4135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363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606</Words>
  <Application>Microsoft Office PowerPoint</Application>
  <PresentationFormat>Widescreen</PresentationFormat>
  <Paragraphs>55</Paragraphs>
  <Slides>25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等线 Light</vt:lpstr>
      <vt:lpstr>Arial</vt:lpstr>
      <vt:lpstr>Bodoni MT Black</vt:lpstr>
      <vt:lpstr>Calibri</vt:lpstr>
      <vt:lpstr>Calibri Light</vt:lpstr>
      <vt:lpstr>Cambria</vt:lpstr>
      <vt:lpstr>iCiel Cadena</vt:lpstr>
      <vt:lpstr>Times New Roman</vt:lpstr>
      <vt:lpstr>UTM Avo</vt:lpstr>
      <vt:lpstr>Wingdings</vt:lpstr>
      <vt:lpstr>字魂105号-简雅黑</vt:lpstr>
      <vt:lpstr>Office 主题​​</vt:lpstr>
      <vt:lpstr>4_Office 主题​​</vt:lpstr>
      <vt:lpstr>1_www.33ppt.com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2022-11-24T12:05:23Z</dcterms:created>
  <dcterms:modified xsi:type="dcterms:W3CDTF">2025-03-24T06:44:03Z</dcterms:modified>
</cp:coreProperties>
</file>