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327" r:id="rId3"/>
    <p:sldId id="465" r:id="rId4"/>
    <p:sldId id="472" r:id="rId5"/>
    <p:sldId id="439" r:id="rId6"/>
    <p:sldId id="427" r:id="rId7"/>
    <p:sldId id="474" r:id="rId8"/>
    <p:sldId id="428" r:id="rId9"/>
    <p:sldId id="471" r:id="rId10"/>
    <p:sldId id="458" r:id="rId11"/>
  </p:sldIdLst>
  <p:sldSz cx="16276320"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0000CC"/>
    <a:srgbClr val="FF0000"/>
    <a:srgbClr val="FF0066"/>
    <a:srgbClr val="0000FF"/>
    <a:srgbClr val="3333FF"/>
    <a:srgbClr val="FF7C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howGuides="1">
      <p:cViewPr>
        <p:scale>
          <a:sx n="50" d="100"/>
          <a:sy n="50" d="100"/>
        </p:scale>
        <p:origin x="-581" y="-466"/>
      </p:cViewPr>
      <p:guideLst>
        <p:guide orient="horz" pos="2880"/>
        <p:guide pos="512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gs" Target="tags/tag2.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07590" y="723900"/>
            <a:ext cx="1143127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TOÀN THẮNG - TIÊN THẮNG</a:t>
            </a:r>
            <a:endParaRPr lang="en-US" altLang="en-US" sz="350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52420" y="4266565"/>
            <a:ext cx="11823700" cy="159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nl-NL" sz="5400" b="1">
                <a:solidFill>
                  <a:srgbClr val="FF0000"/>
                </a:solidFill>
                <a:latin typeface="Times New Roman" panose="02020603050405020304" pitchFamily="18" charset="0"/>
                <a:cs typeface="Times New Roman" panose="02020603050405020304" pitchFamily="18" charset="0"/>
              </a:rPr>
              <a:t>B</a:t>
            </a:r>
            <a:r>
              <a:rPr lang="en-US" altLang="nl-NL" sz="5400" b="1">
                <a:solidFill>
                  <a:srgbClr val="FF0000"/>
                </a:solidFill>
                <a:latin typeface="Times New Roman" panose="02020603050405020304" pitchFamily="18" charset="0"/>
                <a:cs typeface="Times New Roman" panose="02020603050405020304" pitchFamily="18" charset="0"/>
              </a:rPr>
              <a:t>ÀI</a:t>
            </a:r>
            <a:r>
              <a:rPr lang="nl-NL" sz="5400" b="1">
                <a:solidFill>
                  <a:srgbClr val="FF0000"/>
                </a:solidFill>
                <a:latin typeface="Times New Roman" panose="02020603050405020304" pitchFamily="18" charset="0"/>
                <a:cs typeface="Times New Roman" panose="02020603050405020304" pitchFamily="18" charset="0"/>
              </a:rPr>
              <a:t> </a:t>
            </a:r>
            <a:r>
              <a:rPr lang="nl-NL" sz="5400" b="1" smtClean="0">
                <a:solidFill>
                  <a:srgbClr val="FF0000"/>
                </a:solidFill>
                <a:latin typeface="Times New Roman" panose="02020603050405020304" pitchFamily="18" charset="0"/>
                <a:cs typeface="Times New Roman" panose="02020603050405020304" pitchFamily="18" charset="0"/>
              </a:rPr>
              <a:t>19: SÔNG HƯƠNG (</a:t>
            </a:r>
            <a:r>
              <a:rPr lang="en-US" altLang="nl-NL" sz="5400" b="1" smtClean="0">
                <a:solidFill>
                  <a:srgbClr val="FF0000"/>
                </a:solidFill>
                <a:latin typeface="Times New Roman" panose="02020603050405020304" pitchFamily="18" charset="0"/>
                <a:cs typeface="Times New Roman" panose="02020603050405020304" pitchFamily="18" charset="0"/>
              </a:rPr>
              <a:t>TIẾT 1</a:t>
            </a:r>
            <a:r>
              <a:rPr lang="nl-NL" sz="5400" b="1" smtClean="0">
                <a:solidFill>
                  <a:srgbClr val="FF0000"/>
                </a:solidFill>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2557780" y="6824980"/>
            <a:ext cx="5974715" cy="125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i="1">
                <a:solidFill>
                  <a:srgbClr val="FF0066"/>
                </a:solidFill>
                <a:latin typeface="Times New Roman" panose="02020603050405020304" pitchFamily="18" charset="0"/>
              </a:rPr>
              <a:t>Giáo viên</a:t>
            </a:r>
            <a:r>
              <a:rPr lang="en-US" altLang="en-US" sz="3600" b="1" i="1" smtClean="0">
                <a:solidFill>
                  <a:srgbClr val="FF0066"/>
                </a:solidFill>
                <a:latin typeface="Times New Roman" panose="02020603050405020304" pitchFamily="18" charset="0"/>
              </a:rPr>
              <a:t>: Nguyễn Thị Xiêm</a:t>
            </a:r>
            <a:endParaRPr lang="en-US" altLang="en-US" sz="3600" b="1" i="1">
              <a:solidFill>
                <a:srgbClr val="FF0066"/>
              </a:solidFill>
              <a:latin typeface="Times New Roman" panose="02020603050405020304" pitchFamily="18" charset="0"/>
            </a:endParaRPr>
          </a:p>
          <a:p>
            <a:pPr eaLnBrk="1" hangingPunct="1"/>
            <a:r>
              <a:rPr lang="en-US" altLang="en-US" sz="3600" b="1" i="1">
                <a:solidFill>
                  <a:srgbClr val="FF0066"/>
                </a:solidFill>
                <a:latin typeface="Times New Roman" panose="02020603050405020304" pitchFamily="18" charset="0"/>
              </a:rPr>
              <a:t>Lớp:  3C5</a:t>
            </a:r>
            <a:endParaRPr lang="en-US" altLang="en-US" sz="3600" b="1" i="1">
              <a:solidFill>
                <a:srgbClr val="FF0066"/>
              </a:solidFill>
              <a:latin typeface="Times New Roman" panose="02020603050405020304" pitchFamily="18" charset="0"/>
            </a:endParaRP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8865" y="5165725"/>
            <a:ext cx="433451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965325" y="2199005"/>
            <a:ext cx="13604240" cy="1198880"/>
          </a:xfrm>
          <a:prstGeom prst="rect">
            <a:avLst/>
          </a:prstGeom>
          <a:noFill/>
        </p:spPr>
        <p:txBody>
          <a:bodyPr wrap="square" rtlCol="0">
            <a:spAutoFit/>
          </a:bodyPr>
          <a:p>
            <a:r>
              <a:rPr lang="en-US" sz="7200">
                <a:solidFill>
                  <a:srgbClr val="0000CC"/>
                </a:solidFill>
                <a:latin typeface="Times New Roman" panose="02020603050405020304" pitchFamily="18" charset="0"/>
                <a:cs typeface="Times New Roman" panose="02020603050405020304" pitchFamily="18" charset="0"/>
              </a:rPr>
              <a:t>Nói về một dòng sông mà em biết.</a:t>
            </a:r>
            <a:endParaRPr lang="en-US" sz="720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22555" y="0"/>
            <a:ext cx="16109315" cy="9140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70719" y="372110"/>
            <a:ext cx="15087600" cy="8425570"/>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3520" y="2533650"/>
            <a:ext cx="13578840" cy="3759200"/>
          </a:xfrm>
          <a:prstGeom prst="rect">
            <a:avLst/>
          </a:prstGeom>
        </p:spPr>
        <p:txBody>
          <a:bodyPr wrap="square">
            <a:noAutofit/>
          </a:bodyPr>
          <a:lstStyle/>
          <a:p>
            <a:r>
              <a:rPr lang="en-US" sz="3800" b="1" smtClean="0">
                <a:solidFill>
                  <a:srgbClr val="0000CC"/>
                </a:solidFill>
                <a:latin typeface="Times New Roman" panose="02020603050405020304" pitchFamily="18" charset="0"/>
                <a:cs typeface="Times New Roman" panose="02020603050405020304" pitchFamily="18" charset="0"/>
              </a:rPr>
              <a:t>+ </a:t>
            </a:r>
            <a:r>
              <a:rPr lang="en-US" sz="3800" b="1" smtClean="0">
                <a:solidFill>
                  <a:srgbClr val="0000CC"/>
                </a:solidFill>
                <a:latin typeface="Times New Roman" panose="02020603050405020304" pitchFamily="18" charset="0"/>
                <a:cs typeface="Times New Roman" panose="02020603050405020304" pitchFamily="18" charset="0"/>
              </a:rPr>
              <a:t>Đoạn 1: </a:t>
            </a:r>
            <a:r>
              <a:rPr lang="en-US" sz="3800" b="1" smtClean="0">
                <a:solidFill>
                  <a:srgbClr val="0000CC"/>
                </a:solidFill>
                <a:latin typeface="Times New Roman" panose="02020603050405020304" pitchFamily="18" charset="0"/>
                <a:cs typeface="Times New Roman" panose="02020603050405020304" pitchFamily="18" charset="0"/>
              </a:rPr>
              <a:t>Từ </a:t>
            </a:r>
            <a:r>
              <a:rPr lang="en-US" sz="3800" b="1" dirty="0" err="1" smtClean="0">
                <a:solidFill>
                  <a:srgbClr val="0000CC"/>
                </a:solidFill>
                <a:latin typeface="Times New Roman" panose="02020603050405020304" pitchFamily="18" charset="0"/>
                <a:cs typeface="Times New Roman" panose="02020603050405020304" pitchFamily="18" charset="0"/>
              </a:rPr>
              <a:t>đầu</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err="1" smtClean="0">
                <a:solidFill>
                  <a:srgbClr val="0000CC"/>
                </a:solidFill>
                <a:latin typeface="Times New Roman" panose="02020603050405020304" pitchFamily="18" charset="0"/>
                <a:cs typeface="Times New Roman" panose="02020603050405020304" pitchFamily="18" charset="0"/>
              </a:rPr>
              <a:t>đến</a:t>
            </a:r>
            <a:r>
              <a:rPr lang="en-US" sz="3800" b="1" smtClean="0">
                <a:solidFill>
                  <a:srgbClr val="0000CC"/>
                </a:solidFill>
                <a:latin typeface="Times New Roman" panose="02020603050405020304" pitchFamily="18" charset="0"/>
                <a:cs typeface="Times New Roman" panose="02020603050405020304" pitchFamily="18" charset="0"/>
              </a:rPr>
              <a:t> </a:t>
            </a:r>
            <a:r>
              <a:rPr lang="en-US" sz="3800" b="1" i="1" smtClean="0">
                <a:solidFill>
                  <a:srgbClr val="0000CC"/>
                </a:solidFill>
                <a:latin typeface="Times New Roman" panose="02020603050405020304" pitchFamily="18" charset="0"/>
                <a:cs typeface="Times New Roman" panose="02020603050405020304" pitchFamily="18" charset="0"/>
              </a:rPr>
              <a:t>xương bồ.</a:t>
            </a:r>
            <a:endParaRPr lang="en-US" sz="3800" b="1" dirty="0" smtClean="0">
              <a:solidFill>
                <a:srgbClr val="0000CC"/>
              </a:solidFill>
              <a:latin typeface="Times New Roman" panose="02020603050405020304" pitchFamily="18" charset="0"/>
              <a:cs typeface="Times New Roman" panose="02020603050405020304" pitchFamily="18" charset="0"/>
            </a:endParaRPr>
          </a:p>
          <a:p>
            <a:r>
              <a:rPr lang="en-US" sz="3800" b="1" smtClean="0">
                <a:solidFill>
                  <a:srgbClr val="0000CC"/>
                </a:solidFill>
                <a:latin typeface="Times New Roman" panose="02020603050405020304" pitchFamily="18" charset="0"/>
                <a:cs typeface="Times New Roman" panose="02020603050405020304" pitchFamily="18" charset="0"/>
              </a:rPr>
              <a:t>+ </a:t>
            </a:r>
            <a:r>
              <a:rPr lang="en-US" sz="3800" b="1" smtClean="0">
                <a:solidFill>
                  <a:srgbClr val="0000CC"/>
                </a:solidFill>
                <a:latin typeface="Times New Roman" panose="02020603050405020304" pitchFamily="18" charset="0"/>
                <a:cs typeface="Times New Roman" panose="02020603050405020304" pitchFamily="18" charset="0"/>
              </a:rPr>
              <a:t>Đoạn </a:t>
            </a:r>
            <a:r>
              <a:rPr lang="en-US" sz="3800" b="1" smtClean="0">
                <a:solidFill>
                  <a:srgbClr val="0000CC"/>
                </a:solidFill>
                <a:latin typeface="Times New Roman" panose="02020603050405020304" pitchFamily="18" charset="0"/>
                <a:cs typeface="Times New Roman" panose="02020603050405020304" pitchFamily="18" charset="0"/>
              </a:rPr>
              <a:t>2</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Tiếp</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theo</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cho</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err="1" smtClean="0">
                <a:solidFill>
                  <a:srgbClr val="0000CC"/>
                </a:solidFill>
                <a:latin typeface="Times New Roman" panose="02020603050405020304" pitchFamily="18" charset="0"/>
                <a:cs typeface="Times New Roman" panose="02020603050405020304" pitchFamily="18" charset="0"/>
              </a:rPr>
              <a:t>đến</a:t>
            </a:r>
            <a:r>
              <a:rPr lang="en-US" sz="3800" b="1" smtClean="0">
                <a:solidFill>
                  <a:srgbClr val="0000CC"/>
                </a:solidFill>
                <a:latin typeface="Times New Roman" panose="02020603050405020304" pitchFamily="18" charset="0"/>
                <a:cs typeface="Times New Roman" panose="02020603050405020304" pitchFamily="18" charset="0"/>
              </a:rPr>
              <a:t> </a:t>
            </a:r>
            <a:r>
              <a:rPr lang="en-US" sz="3800" b="1" i="1" smtClean="0">
                <a:solidFill>
                  <a:srgbClr val="0000CC"/>
                </a:solidFill>
                <a:latin typeface="Times New Roman" panose="02020603050405020304" pitchFamily="18" charset="0"/>
                <a:cs typeface="Times New Roman" panose="02020603050405020304" pitchFamily="18" charset="0"/>
              </a:rPr>
              <a:t>thảm cỏ.</a:t>
            </a:r>
            <a:endParaRPr lang="en-US" sz="3800" b="1" dirty="0" smtClean="0">
              <a:solidFill>
                <a:srgbClr val="0000CC"/>
              </a:solidFill>
              <a:latin typeface="Times New Roman" panose="02020603050405020304" pitchFamily="18" charset="0"/>
              <a:cs typeface="Times New Roman" panose="02020603050405020304" pitchFamily="18" charset="0"/>
            </a:endParaRPr>
          </a:p>
          <a:p>
            <a:r>
              <a:rPr lang="en-US" sz="3800" b="1" smtClean="0">
                <a:solidFill>
                  <a:srgbClr val="0000CC"/>
                </a:solidFill>
                <a:latin typeface="Times New Roman" panose="02020603050405020304" pitchFamily="18" charset="0"/>
                <a:cs typeface="Times New Roman" panose="02020603050405020304" pitchFamily="18" charset="0"/>
              </a:rPr>
              <a:t>+ </a:t>
            </a:r>
            <a:r>
              <a:rPr lang="en-US" sz="3800" b="1">
                <a:solidFill>
                  <a:srgbClr val="0000CC"/>
                </a:solidFill>
                <a:latin typeface="Times New Roman" panose="02020603050405020304" pitchFamily="18" charset="0"/>
                <a:cs typeface="Times New Roman" panose="02020603050405020304" pitchFamily="18" charset="0"/>
              </a:rPr>
              <a:t>Đoạn 3</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Tiếp</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theo</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cho</a:t>
            </a:r>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err="1" smtClean="0">
                <a:solidFill>
                  <a:srgbClr val="0000CC"/>
                </a:solidFill>
                <a:latin typeface="Times New Roman" panose="02020603050405020304" pitchFamily="18" charset="0"/>
                <a:cs typeface="Times New Roman" panose="02020603050405020304" pitchFamily="18" charset="0"/>
              </a:rPr>
              <a:t>đến</a:t>
            </a:r>
            <a:r>
              <a:rPr lang="en-US" sz="3800" b="1" smtClean="0">
                <a:solidFill>
                  <a:srgbClr val="0000CC"/>
                </a:solidFill>
                <a:latin typeface="Times New Roman" panose="02020603050405020304" pitchFamily="18" charset="0"/>
                <a:cs typeface="Times New Roman" panose="02020603050405020304" pitchFamily="18" charset="0"/>
              </a:rPr>
              <a:t> </a:t>
            </a:r>
            <a:r>
              <a:rPr lang="en-US" sz="3800" b="1" i="1" smtClean="0">
                <a:solidFill>
                  <a:srgbClr val="0000CC"/>
                </a:solidFill>
                <a:latin typeface="Times New Roman" panose="02020603050405020304" pitchFamily="18" charset="0"/>
                <a:cs typeface="Times New Roman" panose="02020603050405020304" pitchFamily="18" charset="0"/>
              </a:rPr>
              <a:t>phố phường.</a:t>
            </a:r>
            <a:endParaRPr lang="en-US" sz="3800" b="1" dirty="0" smtClean="0">
              <a:solidFill>
                <a:srgbClr val="0000CC"/>
              </a:solidFill>
              <a:latin typeface="Times New Roman" panose="02020603050405020304" pitchFamily="18" charset="0"/>
              <a:cs typeface="Times New Roman" panose="02020603050405020304" pitchFamily="18" charset="0"/>
            </a:endParaRPr>
          </a:p>
          <a:p>
            <a:r>
              <a:rPr lang="en-US" sz="3800" b="1" smtClean="0">
                <a:solidFill>
                  <a:srgbClr val="0000CC"/>
                </a:solidFill>
                <a:latin typeface="Times New Roman" panose="02020603050405020304" pitchFamily="18" charset="0"/>
                <a:cs typeface="Times New Roman" panose="02020603050405020304" pitchFamily="18" charset="0"/>
              </a:rPr>
              <a:t>+ </a:t>
            </a:r>
            <a:r>
              <a:rPr lang="en-US" sz="3800" b="1">
                <a:solidFill>
                  <a:srgbClr val="0000CC"/>
                </a:solidFill>
                <a:latin typeface="Times New Roman" panose="02020603050405020304" pitchFamily="18" charset="0"/>
                <a:cs typeface="Times New Roman" panose="02020603050405020304" pitchFamily="18" charset="0"/>
              </a:rPr>
              <a:t>Đoạn 4</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Tiếp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theo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err="1">
                <a:solidFill>
                  <a:srgbClr val="0000CC"/>
                </a:solidFill>
                <a:latin typeface="Times New Roman" panose="02020603050405020304" pitchFamily="18" charset="0"/>
                <a:cs typeface="Times New Roman" panose="02020603050405020304" pitchFamily="18" charset="0"/>
              </a:rPr>
              <a:t>đến</a:t>
            </a:r>
            <a:r>
              <a:rPr lang="en-US" sz="3800" b="1">
                <a:solidFill>
                  <a:srgbClr val="0000CC"/>
                </a:solidFill>
                <a:latin typeface="Times New Roman" panose="02020603050405020304" pitchFamily="18" charset="0"/>
                <a:cs typeface="Times New Roman" panose="02020603050405020304" pitchFamily="18" charset="0"/>
              </a:rPr>
              <a:t> </a:t>
            </a:r>
            <a:r>
              <a:rPr lang="en-US" sz="3800" b="1" i="1" smtClean="0">
                <a:solidFill>
                  <a:srgbClr val="0000CC"/>
                </a:solidFill>
                <a:latin typeface="Times New Roman" panose="02020603050405020304" pitchFamily="18" charset="0"/>
                <a:cs typeface="Times New Roman" panose="02020603050405020304" pitchFamily="18" charset="0"/>
              </a:rPr>
              <a:t>dát vàng</a:t>
            </a:r>
            <a:r>
              <a:rPr lang="en-US" sz="3800" b="1" smtClean="0">
                <a:solidFill>
                  <a:srgbClr val="0000CC"/>
                </a:solidFill>
                <a:latin typeface="Times New Roman" panose="02020603050405020304" pitchFamily="18" charset="0"/>
                <a:cs typeface="Times New Roman" panose="02020603050405020304" pitchFamily="18" charset="0"/>
              </a:rPr>
              <a:t>.</a:t>
            </a:r>
            <a:endParaRPr lang="en-US" sz="3800" b="1" dirty="0" smtClean="0">
              <a:solidFill>
                <a:srgbClr val="0000CC"/>
              </a:solidFill>
              <a:latin typeface="Times New Roman" panose="02020603050405020304" pitchFamily="18" charset="0"/>
              <a:cs typeface="Times New Roman" panose="02020603050405020304" pitchFamily="18" charset="0"/>
            </a:endParaRPr>
          </a:p>
          <a:p>
            <a:r>
              <a:rPr lang="en-US" sz="3800" b="1">
                <a:solidFill>
                  <a:srgbClr val="0000CC"/>
                </a:solidFill>
                <a:latin typeface="Times New Roman" panose="02020603050405020304" pitchFamily="18" charset="0"/>
                <a:cs typeface="Times New Roman" panose="02020603050405020304" pitchFamily="18" charset="0"/>
              </a:rPr>
              <a:t>+ </a:t>
            </a:r>
            <a:r>
              <a:rPr lang="en-US" sz="3800" b="1">
                <a:solidFill>
                  <a:srgbClr val="0000CC"/>
                </a:solidFill>
                <a:latin typeface="Times New Roman" panose="02020603050405020304" pitchFamily="18" charset="0"/>
                <a:cs typeface="Times New Roman" panose="02020603050405020304" pitchFamily="18" charset="0"/>
              </a:rPr>
              <a:t>Đoạn </a:t>
            </a:r>
            <a:r>
              <a:rPr lang="en-US" sz="3800" b="1" smtClean="0">
                <a:solidFill>
                  <a:srgbClr val="0000CC"/>
                </a:solidFill>
                <a:latin typeface="Times New Roman" panose="02020603050405020304" pitchFamily="18" charset="0"/>
                <a:cs typeface="Times New Roman" panose="02020603050405020304" pitchFamily="18" charset="0"/>
              </a:rPr>
              <a:t>5: </a:t>
            </a:r>
            <a:r>
              <a:rPr lang="en-US" sz="3800" b="1" dirty="0" err="1">
                <a:solidFill>
                  <a:srgbClr val="0000CC"/>
                </a:solidFill>
                <a:latin typeface="Times New Roman" panose="02020603050405020304" pitchFamily="18" charset="0"/>
                <a:cs typeface="Times New Roman" panose="02020603050405020304" pitchFamily="18" charset="0"/>
              </a:rPr>
              <a:t>Còn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err="1">
                <a:solidFill>
                  <a:srgbClr val="0000CC"/>
                </a:solidFill>
                <a:latin typeface="Times New Roman" panose="02020603050405020304" pitchFamily="18" charset="0"/>
                <a:cs typeface="Times New Roman" panose="02020603050405020304" pitchFamily="18" charset="0"/>
              </a:rPr>
              <a:t>lại</a:t>
            </a:r>
            <a:r>
              <a:rPr lang="en-US" sz="3800" b="1"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720850" y="1750060"/>
            <a:ext cx="4785995" cy="1376045"/>
          </a:xfrm>
          <a:prstGeom prst="rect">
            <a:avLst/>
          </a:prstGeom>
        </p:spPr>
        <p:txBody>
          <a:bodyPr wrap="square">
            <a:noAutofit/>
          </a:bodyPr>
          <a:lstStyle/>
          <a:p>
            <a:r>
              <a:rPr lang="en-US" sz="4800" b="1">
                <a:solidFill>
                  <a:srgbClr val="FF0066"/>
                </a:solidFill>
                <a:latin typeface="Times New Roman" panose="02020603050405020304" pitchFamily="18" charset="0"/>
                <a:cs typeface="Times New Roman" panose="02020603050405020304" pitchFamily="18" charset="0"/>
              </a:rPr>
              <a:t>Chia </a:t>
            </a:r>
            <a:r>
              <a:rPr lang="en-US" sz="4800" b="1" smtClean="0">
                <a:solidFill>
                  <a:srgbClr val="FF0066"/>
                </a:solidFill>
                <a:latin typeface="Times New Roman" panose="02020603050405020304" pitchFamily="18" charset="0"/>
                <a:cs typeface="Times New Roman" panose="02020603050405020304" pitchFamily="18" charset="0"/>
              </a:rPr>
              <a:t>đoạn</a:t>
            </a:r>
            <a:endParaRPr lang="en-US" sz="48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458470" y="441960"/>
            <a:ext cx="15306675" cy="8194675"/>
          </a:xfrm>
        </p:spPr>
        <p:txBody>
          <a:bodyPr/>
          <a:p>
            <a:pPr marL="719455" lvl="1" indent="0" algn="l">
              <a:buNone/>
            </a:pPr>
            <a:r>
              <a:rPr lang="en-US" altLang="en-US" sz="3200">
                <a:latin typeface="Times New Roman" panose="02020603050405020304" pitchFamily="18" charset="0"/>
                <a:cs typeface="Times New Roman" panose="02020603050405020304" pitchFamily="18" charset="0"/>
              </a:rPr>
              <a:t>   Từ x</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a, ng</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ời Huế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ã dành những lời thơ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ẹp nhất, tình cảm sâu </a:t>
            </a:r>
            <a:r>
              <a:rPr lang="" altLang="en-US" sz="3200">
                <a:latin typeface="Times New Roman" panose="02020603050405020304" pitchFamily="18" charset="0"/>
                <a:cs typeface="Times New Roman" panose="02020603050405020304" pitchFamily="18" charset="0"/>
              </a:rPr>
              <a:t>đ</a:t>
            </a:r>
            <a:r>
              <a:rPr lang="en-US" altLang="en-US" sz="3200">
                <a:latin typeface="Times New Roman" panose="02020603050405020304" pitchFamily="18" charset="0"/>
                <a:cs typeface="Times New Roman" panose="02020603050405020304" pitchFamily="18" charset="0"/>
              </a:rPr>
              <a:t>ậm nhất cho dòng</a:t>
            </a:r>
            <a:endParaRPr lang="en-US" altLang="en-US" sz="3200">
              <a:latin typeface="Times New Roman" panose="02020603050405020304" pitchFamily="18" charset="0"/>
              <a:cs typeface="Times New Roman" panose="02020603050405020304" pitchFamily="18" charset="0"/>
            </a:endParaRPr>
          </a:p>
          <a:p>
            <a:pPr marL="719455" lvl="1" indent="0">
              <a:buNone/>
            </a:pPr>
            <a:r>
              <a:rPr lang="en-US" altLang="en-US" sz="3200">
                <a:latin typeface="Times New Roman" panose="02020603050405020304" pitchFamily="18" charset="0"/>
                <a:cs typeface="Times New Roman" panose="02020603050405020304" pitchFamily="18" charset="0"/>
              </a:rPr>
              <a:t>sông quê h</a:t>
            </a:r>
            <a:r>
              <a:rPr lang=""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a:t>
            </a:r>
            <a:endParaRPr lang="en-US" altLang="en-US" sz="3200">
              <a:latin typeface="Times New Roman" panose="02020603050405020304" pitchFamily="18" charset="0"/>
              <a:cs typeface="Times New Roman" panose="02020603050405020304" pitchFamily="18" charset="0"/>
            </a:endParaRPr>
          </a:p>
          <a:p>
            <a:pPr marL="0" indent="0">
              <a:buNone/>
            </a:pPr>
            <a:r>
              <a:rPr lang="en-US" altLang="en-US" sz="3200">
                <a:latin typeface="Times New Roman" panose="02020603050405020304" pitchFamily="18" charset="0"/>
                <a:cs typeface="Times New Roman" panose="02020603050405020304" pitchFamily="18" charset="0"/>
              </a:rPr>
              <a:t>      </a:t>
            </a:r>
            <a:r>
              <a:rPr lang="en-US" altLang="en-US" sz="3200">
                <a:solidFill>
                  <a:srgbClr val="FF0000"/>
                </a:solidFill>
                <a:latin typeface="Times New Roman" panose="02020603050405020304" pitchFamily="18" charset="0"/>
                <a:cs typeface="Times New Roman" panose="02020603050405020304" pitchFamily="18" charset="0"/>
              </a:rPr>
              <a:t> Ng</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ời ta kể rằng, x</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a kia, dòng n</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ớc ở </a:t>
            </a:r>
            <a:r>
              <a:rPr lang="" altLang="en-US" sz="3200">
                <a:solidFill>
                  <a:srgbClr val="FF0000"/>
                </a:solidFill>
                <a:latin typeface="Times New Roman" panose="02020603050405020304" pitchFamily="18" charset="0"/>
                <a:cs typeface="Times New Roman" panose="02020603050405020304" pitchFamily="18" charset="0"/>
              </a:rPr>
              <a:t>đ</a:t>
            </a:r>
            <a:r>
              <a:rPr lang="en-US" altLang="en-US" sz="3200">
                <a:solidFill>
                  <a:srgbClr val="FF0000"/>
                </a:solidFill>
                <a:latin typeface="Times New Roman" panose="02020603050405020304" pitchFamily="18" charset="0"/>
                <a:cs typeface="Times New Roman" panose="02020603050405020304" pitchFamily="18" charset="0"/>
              </a:rPr>
              <a:t>ây th</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ờng thoảng lên một mùi h</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ơng dịu dịu bởi nguồn sông chảy qua một cảnh rừng mọc dãy một loại cỏ có tên là thạch x</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ơng bồ.</a:t>
            </a:r>
            <a:endParaRPr lang="en-US" altLang="en-US">
              <a:solidFill>
                <a:srgbClr val="FF0000"/>
              </a:solidFill>
              <a:latin typeface="Times New Roman" panose="02020603050405020304" pitchFamily="18" charset="0"/>
              <a:cs typeface="Times New Roman" panose="02020603050405020304" pitchFamily="18" charset="0"/>
            </a:endParaRPr>
          </a:p>
          <a:p>
            <a:pPr marL="0" indent="0">
              <a:buNone/>
            </a:pPr>
            <a:r>
              <a:rPr lang="en-US" altLang="en-US" sz="3200">
                <a:latin typeface="Times New Roman" panose="02020603050405020304" pitchFamily="18" charset="0"/>
                <a:cs typeface="Times New Roman" panose="02020603050405020304" pitchFamily="18" charset="0"/>
              </a:rPr>
              <a:t>    </a:t>
            </a:r>
            <a:r>
              <a:rPr lang="en-US" altLang="en-US" sz="3200">
                <a:solidFill>
                  <a:srgbClr val="0000CC"/>
                </a:solidFill>
                <a:latin typeface="Times New Roman" panose="02020603050405020304" pitchFamily="18" charset="0"/>
                <a:cs typeface="Times New Roman" panose="02020603050405020304" pitchFamily="18" charset="0"/>
              </a:rPr>
              <a:t>  Sông H</a:t>
            </a:r>
            <a:r>
              <a:rPr lang="" altLang="en-US" sz="3200">
                <a:solidFill>
                  <a:srgbClr val="0000CC"/>
                </a:solidFill>
                <a:latin typeface="Times New Roman" panose="02020603050405020304" pitchFamily="18" charset="0"/>
                <a:cs typeface="Times New Roman" panose="02020603050405020304" pitchFamily="18" charset="0"/>
              </a:rPr>
              <a:t>ư</a:t>
            </a:r>
            <a:r>
              <a:rPr lang="en-US" altLang="en-US" sz="3200">
                <a:solidFill>
                  <a:srgbClr val="0000CC"/>
                </a:solidFill>
                <a:latin typeface="Times New Roman" panose="02020603050405020304" pitchFamily="18" charset="0"/>
                <a:cs typeface="Times New Roman" panose="02020603050405020304" pitchFamily="18" charset="0"/>
              </a:rPr>
              <a:t>ơng là một bức tranh phong cảnh khổ dài mà mỗi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oạn, mỗi khúc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ều có vẻ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ẹp riêng của nó. Bao trùm lên cả bức tranh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ó là một màu xanh có nhiều sắc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ộ, </a:t>
            </a:r>
            <a:r>
              <a:rPr lang="" altLang="en-US" sz="3200">
                <a:solidFill>
                  <a:srgbClr val="0000CC"/>
                </a:solidFill>
                <a:latin typeface="Times New Roman" panose="02020603050405020304" pitchFamily="18" charset="0"/>
                <a:cs typeface="Times New Roman" panose="02020603050405020304" pitchFamily="18" charset="0"/>
              </a:rPr>
              <a:t>đ</a:t>
            </a:r>
            <a:r>
              <a:rPr lang="en-US" altLang="en-US" sz="3200">
                <a:solidFill>
                  <a:srgbClr val="0000CC"/>
                </a:solidFill>
                <a:latin typeface="Times New Roman" panose="02020603050405020304" pitchFamily="18" charset="0"/>
                <a:cs typeface="Times New Roman" panose="02020603050405020304" pitchFamily="18" charset="0"/>
              </a:rPr>
              <a:t>ậm nhạt khác nhau: màu xanh da trời, màu xanh của n</a:t>
            </a:r>
            <a:r>
              <a:rPr lang="" altLang="en-US" sz="3200">
                <a:solidFill>
                  <a:srgbClr val="0000CC"/>
                </a:solidFill>
                <a:latin typeface="Times New Roman" panose="02020603050405020304" pitchFamily="18" charset="0"/>
                <a:cs typeface="Times New Roman" panose="02020603050405020304" pitchFamily="18" charset="0"/>
              </a:rPr>
              <a:t>ư</a:t>
            </a:r>
            <a:r>
              <a:rPr lang="en-US" altLang="en-US" sz="3200">
                <a:solidFill>
                  <a:srgbClr val="0000CC"/>
                </a:solidFill>
                <a:latin typeface="Times New Roman" panose="02020603050405020304" pitchFamily="18" charset="0"/>
                <a:cs typeface="Times New Roman" panose="02020603050405020304" pitchFamily="18" charset="0"/>
              </a:rPr>
              <a:t>ớc biếc, màu xanh non của những bãi ngô, thảm cỏ, ...</a:t>
            </a:r>
            <a:endParaRPr lang="en-US" altLang="en-US" sz="3200">
              <a:solidFill>
                <a:srgbClr val="0000CC"/>
              </a:solidFill>
              <a:latin typeface="Times New Roman" panose="02020603050405020304" pitchFamily="18" charset="0"/>
              <a:cs typeface="Times New Roman" panose="02020603050405020304" pitchFamily="18" charset="0"/>
            </a:endParaRPr>
          </a:p>
          <a:p>
            <a:pPr marL="0" indent="0">
              <a:buNone/>
            </a:pPr>
            <a:r>
              <a:rPr lang="en-US" altLang="en-US" sz="3200">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Cứ mỗi mùa h</a:t>
            </a:r>
            <a:r>
              <a:rPr lang="" altLang="en-US" sz="3200">
                <a:solidFill>
                  <a:srgbClr val="C00000"/>
                </a:solidFill>
                <a:latin typeface="Times New Roman" panose="02020603050405020304" pitchFamily="18" charset="0"/>
                <a:cs typeface="Times New Roman" panose="02020603050405020304" pitchFamily="18" charset="0"/>
              </a:rPr>
              <a:t>è</a:t>
            </a:r>
            <a:r>
              <a:rPr lang="en-US" altLang="en-US" sz="3200">
                <a:solidFill>
                  <a:srgbClr val="C00000"/>
                </a:solidFill>
                <a:latin typeface="Times New Roman" panose="02020603050405020304" pitchFamily="18" charset="0"/>
                <a:cs typeface="Times New Roman" panose="02020603050405020304" pitchFamily="18" charset="0"/>
              </a:rPr>
              <a:t> tới, hoa ph</a:t>
            </a:r>
            <a:r>
              <a:rPr lang="" altLang="en-US" sz="3200">
                <a:solidFill>
                  <a:srgbClr val="C00000"/>
                </a:solidFill>
                <a:latin typeface="Times New Roman" panose="02020603050405020304" pitchFamily="18" charset="0"/>
                <a:cs typeface="Times New Roman" panose="02020603050405020304" pitchFamily="18" charset="0"/>
              </a:rPr>
              <a:t>ư</a:t>
            </a:r>
            <a:r>
              <a:rPr lang="en-US" altLang="en-US" sz="3200">
                <a:solidFill>
                  <a:srgbClr val="C00000"/>
                </a:solidFill>
                <a:latin typeface="Times New Roman" panose="02020603050405020304" pitchFamily="18" charset="0"/>
                <a:cs typeface="Times New Roman" panose="02020603050405020304" pitchFamily="18" charset="0"/>
              </a:rPr>
              <a:t>ợng v</a:t>
            </a:r>
            <a:r>
              <a:rPr lang="" altLang="en-US" sz="3200">
                <a:solidFill>
                  <a:srgbClr val="C00000"/>
                </a:solidFill>
                <a:latin typeface="Times New Roman" panose="02020603050405020304" pitchFamily="18" charset="0"/>
                <a:cs typeface="Times New Roman" panose="02020603050405020304" pitchFamily="18" charset="0"/>
              </a:rPr>
              <a:t>ĩ</a:t>
            </a:r>
            <a:r>
              <a:rPr lang="en-US" altLang="en-US" sz="3200">
                <a:solidFill>
                  <a:srgbClr val="C00000"/>
                </a:solidFill>
                <a:latin typeface="Times New Roman" panose="02020603050405020304" pitchFamily="18" charset="0"/>
                <a:cs typeface="Times New Roman" panose="02020603050405020304" pitchFamily="18" charset="0"/>
              </a:rPr>
              <a:t> nở </a:t>
            </a:r>
            <a:r>
              <a:rPr lang="" altLang="en-US" sz="3200">
                <a:solidFill>
                  <a:srgbClr val="C00000"/>
                </a:solidFill>
                <a:latin typeface="Times New Roman" panose="02020603050405020304" pitchFamily="18" charset="0"/>
                <a:cs typeface="Times New Roman" panose="02020603050405020304" pitchFamily="18" charset="0"/>
              </a:rPr>
              <a:t>đ</a:t>
            </a:r>
            <a:r>
              <a:rPr lang="en-US" altLang="en-US" sz="3200">
                <a:solidFill>
                  <a:srgbClr val="C00000"/>
                </a:solidFill>
                <a:latin typeface="Times New Roman" panose="02020603050405020304" pitchFamily="18" charset="0"/>
                <a:cs typeface="Times New Roman" panose="02020603050405020304" pitchFamily="18" charset="0"/>
              </a:rPr>
              <a:t>ỏ rực hai bên bờ. H</a:t>
            </a:r>
            <a:r>
              <a:rPr lang="" altLang="en-US" sz="3200">
                <a:solidFill>
                  <a:srgbClr val="C00000"/>
                </a:solidFill>
                <a:latin typeface="Times New Roman" panose="02020603050405020304" pitchFamily="18" charset="0"/>
                <a:cs typeface="Times New Roman" panose="02020603050405020304" pitchFamily="18" charset="0"/>
              </a:rPr>
              <a:t>ư</a:t>
            </a:r>
            <a:r>
              <a:rPr lang="en-US" altLang="en-US" sz="3200">
                <a:solidFill>
                  <a:srgbClr val="C00000"/>
                </a:solidFill>
                <a:latin typeface="Times New Roman" panose="02020603050405020304" pitchFamily="18" charset="0"/>
                <a:cs typeface="Times New Roman" panose="02020603050405020304" pitchFamily="18" charset="0"/>
              </a:rPr>
              <a:t>ơng Giang bỗng thay chiếc áo xanh hằng ngày thành dải lụa </a:t>
            </a:r>
            <a:r>
              <a:rPr lang="" altLang="en-US" sz="3200">
                <a:solidFill>
                  <a:srgbClr val="C00000"/>
                </a:solidFill>
                <a:latin typeface="Times New Roman" panose="02020603050405020304" pitchFamily="18" charset="0"/>
                <a:cs typeface="Times New Roman" panose="02020603050405020304" pitchFamily="18" charset="0"/>
              </a:rPr>
              <a:t>đ</a:t>
            </a:r>
            <a:r>
              <a:rPr lang="en-US" altLang="en-US" sz="3200">
                <a:solidFill>
                  <a:srgbClr val="C00000"/>
                </a:solidFill>
                <a:latin typeface="Times New Roman" panose="02020603050405020304" pitchFamily="18" charset="0"/>
                <a:cs typeface="Times New Roman" panose="02020603050405020304" pitchFamily="18" charset="0"/>
              </a:rPr>
              <a:t>ào ủng hồng cả phố ph</a:t>
            </a:r>
            <a:r>
              <a:rPr lang="" altLang="en-US" sz="3200">
                <a:solidFill>
                  <a:srgbClr val="C00000"/>
                </a:solidFill>
                <a:latin typeface="Times New Roman" panose="02020603050405020304" pitchFamily="18" charset="0"/>
                <a:cs typeface="Times New Roman" panose="02020603050405020304" pitchFamily="18" charset="0"/>
              </a:rPr>
              <a:t>ư</a:t>
            </a:r>
            <a:r>
              <a:rPr lang="en-US" altLang="en-US" sz="3200">
                <a:solidFill>
                  <a:srgbClr val="C00000"/>
                </a:solidFill>
                <a:latin typeface="Times New Roman" panose="02020603050405020304" pitchFamily="18" charset="0"/>
                <a:cs typeface="Times New Roman" panose="02020603050405020304" pitchFamily="18" charset="0"/>
              </a:rPr>
              <a:t>ờng.</a:t>
            </a:r>
            <a:endParaRPr lang="en-US" altLang="en-US" sz="3200">
              <a:solidFill>
                <a:srgbClr val="C00000"/>
              </a:solidFill>
              <a:latin typeface="Times New Roman" panose="02020603050405020304" pitchFamily="18" charset="0"/>
              <a:cs typeface="Times New Roman" panose="02020603050405020304" pitchFamily="18" charset="0"/>
            </a:endParaRPr>
          </a:p>
          <a:p>
            <a:pPr marL="0" indent="0">
              <a:buNone/>
            </a:pPr>
            <a:r>
              <a:rPr lang="en-US" altLang="en-US" sz="3200">
                <a:latin typeface="Times New Roman" panose="02020603050405020304" pitchFamily="18" charset="0"/>
                <a:cs typeface="Times New Roman" panose="02020603050405020304" pitchFamily="18" charset="0"/>
              </a:rPr>
              <a:t>       </a:t>
            </a:r>
            <a:r>
              <a:rPr lang="en-US" altLang="en-US" sz="3200">
                <a:solidFill>
                  <a:srgbClr val="6600CC"/>
                </a:solidFill>
                <a:latin typeface="Times New Roman" panose="02020603050405020304" pitchFamily="18" charset="0"/>
                <a:cs typeface="Times New Roman" panose="02020603050405020304" pitchFamily="18" charset="0"/>
              </a:rPr>
              <a:t>Những </a:t>
            </a:r>
            <a:r>
              <a:rPr lang="" altLang="en-US" sz="3200">
                <a:solidFill>
                  <a:srgbClr val="6600CC"/>
                </a:solidFill>
                <a:latin typeface="Times New Roman" panose="02020603050405020304" pitchFamily="18" charset="0"/>
                <a:cs typeface="Times New Roman" panose="02020603050405020304" pitchFamily="18" charset="0"/>
              </a:rPr>
              <a:t>đ</a:t>
            </a:r>
            <a:r>
              <a:rPr lang="en-US" altLang="en-US" sz="3200">
                <a:solidFill>
                  <a:srgbClr val="6600CC"/>
                </a:solidFill>
                <a:latin typeface="Times New Roman" panose="02020603050405020304" pitchFamily="18" charset="0"/>
                <a:cs typeface="Times New Roman" panose="02020603050405020304" pitchFamily="18" charset="0"/>
              </a:rPr>
              <a:t>êm tr</a:t>
            </a:r>
            <a:r>
              <a:rPr lang="" altLang="en-US" sz="3200">
                <a:solidFill>
                  <a:srgbClr val="6600CC"/>
                </a:solidFill>
                <a:latin typeface="Times New Roman" panose="02020603050405020304" pitchFamily="18" charset="0"/>
                <a:cs typeface="Times New Roman" panose="02020603050405020304" pitchFamily="18" charset="0"/>
              </a:rPr>
              <a:t>ă</a:t>
            </a:r>
            <a:r>
              <a:rPr lang="en-US" altLang="en-US" sz="3200">
                <a:solidFill>
                  <a:srgbClr val="6600CC"/>
                </a:solidFill>
                <a:latin typeface="Times New Roman" panose="02020603050405020304" pitchFamily="18" charset="0"/>
                <a:cs typeface="Times New Roman" panose="02020603050405020304" pitchFamily="18" charset="0"/>
              </a:rPr>
              <a:t>ng sáng, dòng sông là một </a:t>
            </a:r>
            <a:r>
              <a:rPr lang="" altLang="en-US" sz="3200">
                <a:solidFill>
                  <a:srgbClr val="6600CC"/>
                </a:solidFill>
                <a:latin typeface="Times New Roman" panose="02020603050405020304" pitchFamily="18" charset="0"/>
                <a:cs typeface="Times New Roman" panose="02020603050405020304" pitchFamily="18" charset="0"/>
              </a:rPr>
              <a:t>đư</a:t>
            </a:r>
            <a:r>
              <a:rPr lang="en-US" altLang="en-US" sz="3200">
                <a:solidFill>
                  <a:srgbClr val="6600CC"/>
                </a:solidFill>
                <a:latin typeface="Times New Roman" panose="02020603050405020304" pitchFamily="18" charset="0"/>
                <a:cs typeface="Times New Roman" panose="02020603050405020304" pitchFamily="18" charset="0"/>
              </a:rPr>
              <a:t>ờng tr</a:t>
            </a:r>
            <a:r>
              <a:rPr lang="" altLang="en-US" sz="3200">
                <a:solidFill>
                  <a:srgbClr val="6600CC"/>
                </a:solidFill>
                <a:latin typeface="Times New Roman" panose="02020603050405020304" pitchFamily="18" charset="0"/>
                <a:cs typeface="Times New Roman" panose="02020603050405020304" pitchFamily="18" charset="0"/>
              </a:rPr>
              <a:t>ă</a:t>
            </a:r>
            <a:r>
              <a:rPr lang="en-US" altLang="en-US" sz="3200">
                <a:solidFill>
                  <a:srgbClr val="6600CC"/>
                </a:solidFill>
                <a:latin typeface="Times New Roman" panose="02020603050405020304" pitchFamily="18" charset="0"/>
                <a:cs typeface="Times New Roman" panose="02020603050405020304" pitchFamily="18" charset="0"/>
              </a:rPr>
              <a:t>ng lung linh dát vàng.</a:t>
            </a:r>
            <a:endParaRPr lang="en-US" altLang="en-US" sz="3200">
              <a:solidFill>
                <a:srgbClr val="6600CC"/>
              </a:solidFill>
              <a:latin typeface="Times New Roman" panose="02020603050405020304" pitchFamily="18" charset="0"/>
              <a:cs typeface="Times New Roman" panose="02020603050405020304" pitchFamily="18" charset="0"/>
            </a:endParaRPr>
          </a:p>
          <a:p>
            <a:pPr marL="0" indent="0">
              <a:buNone/>
            </a:pPr>
            <a:r>
              <a:rPr lang="en-US" altLang="en-US" sz="3200">
                <a:solidFill>
                  <a:srgbClr val="6600CC"/>
                </a:solidFill>
                <a:latin typeface="Times New Roman" panose="02020603050405020304" pitchFamily="18" charset="0"/>
                <a:cs typeface="Times New Roman" panose="02020603050405020304" pitchFamily="18" charset="0"/>
              </a:rPr>
              <a:t>       Sông H</a:t>
            </a:r>
            <a:r>
              <a:rPr lang="" altLang="en-US" sz="3200">
                <a:solidFill>
                  <a:srgbClr val="6600CC"/>
                </a:solidFill>
                <a:latin typeface="Times New Roman" panose="02020603050405020304" pitchFamily="18" charset="0"/>
                <a:cs typeface="Times New Roman" panose="02020603050405020304" pitchFamily="18" charset="0"/>
              </a:rPr>
              <a:t>ư</a:t>
            </a:r>
            <a:r>
              <a:rPr lang="en-US" altLang="en-US" sz="3200">
                <a:solidFill>
                  <a:srgbClr val="6600CC"/>
                </a:solidFill>
                <a:latin typeface="Times New Roman" panose="02020603050405020304" pitchFamily="18" charset="0"/>
                <a:cs typeface="Times New Roman" panose="02020603050405020304" pitchFamily="18" charset="0"/>
              </a:rPr>
              <a:t>ơng là một </a:t>
            </a:r>
            <a:r>
              <a:rPr lang="" altLang="en-US" sz="3200">
                <a:solidFill>
                  <a:srgbClr val="6600CC"/>
                </a:solidFill>
                <a:latin typeface="Times New Roman" panose="02020603050405020304" pitchFamily="18" charset="0"/>
                <a:cs typeface="Times New Roman" panose="02020603050405020304" pitchFamily="18" charset="0"/>
              </a:rPr>
              <a:t>đ</a:t>
            </a:r>
            <a:r>
              <a:rPr lang="en-US" altLang="en-US" sz="3200">
                <a:solidFill>
                  <a:srgbClr val="6600CC"/>
                </a:solidFill>
                <a:latin typeface="Times New Roman" panose="02020603050405020304" pitchFamily="18" charset="0"/>
                <a:cs typeface="Times New Roman" panose="02020603050405020304" pitchFamily="18" charset="0"/>
              </a:rPr>
              <a:t>ặc ân của thiên nhiên dành cho Huế, làm cho không khí thành phố trở nên trong lành, làm tan biến những tiếng ồn ào của chợ búa, tạo cho thành phố một vẻ êm </a:t>
            </a:r>
            <a:r>
              <a:rPr lang="" altLang="en-US" sz="3200">
                <a:solidFill>
                  <a:srgbClr val="6600CC"/>
                </a:solidFill>
                <a:latin typeface="Times New Roman" panose="02020603050405020304" pitchFamily="18" charset="0"/>
                <a:cs typeface="Times New Roman" panose="02020603050405020304" pitchFamily="18" charset="0"/>
              </a:rPr>
              <a:t>đ</a:t>
            </a:r>
            <a:r>
              <a:rPr lang="en-US" altLang="en-US" sz="3200">
                <a:solidFill>
                  <a:srgbClr val="6600CC"/>
                </a:solidFill>
                <a:latin typeface="Times New Roman" panose="02020603050405020304" pitchFamily="18" charset="0"/>
                <a:cs typeface="Times New Roman" panose="02020603050405020304" pitchFamily="18" charset="0"/>
              </a:rPr>
              <a:t>ềm.</a:t>
            </a:r>
            <a:endParaRPr lang="en-US" altLang="en-US" sz="3200">
              <a:solidFill>
                <a:srgbClr val="6600CC"/>
              </a:solidFill>
              <a:latin typeface="Times New Roman" panose="02020603050405020304" pitchFamily="18" charset="0"/>
              <a:cs typeface="Times New Roman" panose="02020603050405020304" pitchFamily="18" charset="0"/>
            </a:endParaRPr>
          </a:p>
          <a:p>
            <a:endParaRPr lang="en-US" altLang="en-US" sz="3200">
              <a:solidFill>
                <a:srgbClr val="6600CC"/>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88415" y="2247900"/>
            <a:ext cx="14418945" cy="2850515"/>
          </a:xfrm>
          <a:prstGeom prst="rect">
            <a:avLst/>
          </a:prstGeom>
        </p:spPr>
        <p:txBody>
          <a:bodyPr wrap="square">
            <a:no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en-US" sz="5400" b="1" smtClean="0">
                <a:solidFill>
                  <a:srgbClr val="0000CC"/>
                </a:solidFill>
                <a:latin typeface="Times New Roman" panose="02020603050405020304" pitchFamily="18" charset="0"/>
                <a:cs typeface="Times New Roman" panose="02020603050405020304" pitchFamily="18" charset="0"/>
              </a:rPr>
              <a:t>  Bao </a:t>
            </a:r>
            <a:r>
              <a:rPr lang="en-US" sz="5400" b="1">
                <a:solidFill>
                  <a:srgbClr val="0000CC"/>
                </a:solidFill>
                <a:latin typeface="Times New Roman" panose="02020603050405020304" pitchFamily="18" charset="0"/>
                <a:cs typeface="Times New Roman" panose="02020603050405020304" pitchFamily="18" charset="0"/>
              </a:rPr>
              <a:t>trùm lên cả bức tranh</a:t>
            </a:r>
            <a:r>
              <a:rPr lang="en-US" sz="5400" b="1">
                <a:solidFill>
                  <a:srgbClr val="FF0000"/>
                </a:solidFill>
                <a:latin typeface="Times New Roman" panose="02020603050405020304" pitchFamily="18" charset="0"/>
                <a:cs typeface="Times New Roman" panose="02020603050405020304" pitchFamily="18" charset="0"/>
              </a:rPr>
              <a:t>/</a:t>
            </a:r>
            <a:r>
              <a:rPr lang="en-US" sz="5400" b="1">
                <a:solidFill>
                  <a:srgbClr val="0000CC"/>
                </a:solidFill>
                <a:latin typeface="Times New Roman" panose="02020603050405020304" pitchFamily="18" charset="0"/>
                <a:cs typeface="Times New Roman" panose="02020603050405020304" pitchFamily="18" charset="0"/>
              </a:rPr>
              <a:t> đó là một màu xanh có nhiều sắc độ</a:t>
            </a:r>
            <a:r>
              <a:rPr lang="en-US" sz="5400" b="1" smtClean="0">
                <a:solidFill>
                  <a:srgbClr val="0000CC"/>
                </a:solidFill>
                <a:latin typeface="Times New Roman" panose="02020603050405020304" pitchFamily="18" charset="0"/>
                <a:cs typeface="Times New Roman" panose="02020603050405020304" pitchFamily="18" charset="0"/>
              </a:rPr>
              <a:t>,</a:t>
            </a:r>
            <a:r>
              <a:rPr lang="en-US" sz="5400" b="1" smtClean="0">
                <a:solidFill>
                  <a:srgbClr val="FF0000"/>
                </a:solidFill>
                <a:latin typeface="Times New Roman" panose="02020603050405020304" pitchFamily="18" charset="0"/>
                <a:cs typeface="Times New Roman" panose="02020603050405020304" pitchFamily="18" charset="0"/>
              </a:rPr>
              <a:t>/</a:t>
            </a:r>
            <a:r>
              <a:rPr lang="en-US" sz="5400" b="1" smtClean="0">
                <a:solidFill>
                  <a:srgbClr val="0000CC"/>
                </a:solidFill>
                <a:latin typeface="Times New Roman" panose="02020603050405020304" pitchFamily="18" charset="0"/>
                <a:cs typeface="Times New Roman" panose="02020603050405020304" pitchFamily="18" charset="0"/>
              </a:rPr>
              <a:t> </a:t>
            </a:r>
            <a:r>
              <a:rPr lang="en-US" sz="5400" b="1">
                <a:solidFill>
                  <a:srgbClr val="0000CC"/>
                </a:solidFill>
                <a:latin typeface="Times New Roman" panose="02020603050405020304" pitchFamily="18" charset="0"/>
                <a:cs typeface="Times New Roman" panose="02020603050405020304" pitchFamily="18" charset="0"/>
              </a:rPr>
              <a:t>đậm nhạt khác nhau:</a:t>
            </a:r>
            <a:r>
              <a:rPr lang="en-US" sz="5400" b="1">
                <a:solidFill>
                  <a:srgbClr val="FF0000"/>
                </a:solidFill>
                <a:latin typeface="Times New Roman" panose="02020603050405020304" pitchFamily="18" charset="0"/>
                <a:cs typeface="Times New Roman" panose="02020603050405020304" pitchFamily="18" charset="0"/>
              </a:rPr>
              <a:t>/</a:t>
            </a:r>
            <a:r>
              <a:rPr lang="en-US" sz="5400" b="1">
                <a:solidFill>
                  <a:srgbClr val="0000CC"/>
                </a:solidFill>
                <a:latin typeface="Times New Roman" panose="02020603050405020304" pitchFamily="18" charset="0"/>
                <a:cs typeface="Times New Roman" panose="02020603050405020304" pitchFamily="18" charset="0"/>
              </a:rPr>
              <a:t> màu xanh da trời,</a:t>
            </a:r>
            <a:r>
              <a:rPr lang="en-US" sz="5400" b="1">
                <a:solidFill>
                  <a:srgbClr val="FF0000"/>
                </a:solidFill>
                <a:latin typeface="Times New Roman" panose="02020603050405020304" pitchFamily="18" charset="0"/>
                <a:cs typeface="Times New Roman" panose="02020603050405020304" pitchFamily="18" charset="0"/>
              </a:rPr>
              <a:t>/</a:t>
            </a:r>
            <a:r>
              <a:rPr lang="en-US" sz="5400" b="1">
                <a:solidFill>
                  <a:srgbClr val="0000CC"/>
                </a:solidFill>
                <a:latin typeface="Times New Roman" panose="02020603050405020304" pitchFamily="18" charset="0"/>
                <a:cs typeface="Times New Roman" panose="02020603050405020304" pitchFamily="18" charset="0"/>
              </a:rPr>
              <a:t> màu xanh của nước biếc,</a:t>
            </a:r>
            <a:r>
              <a:rPr lang="en-US" sz="5400" b="1">
                <a:solidFill>
                  <a:srgbClr val="FF0000"/>
                </a:solidFill>
                <a:latin typeface="Times New Roman" panose="02020603050405020304" pitchFamily="18" charset="0"/>
                <a:cs typeface="Times New Roman" panose="02020603050405020304" pitchFamily="18" charset="0"/>
              </a:rPr>
              <a:t>/</a:t>
            </a:r>
            <a:r>
              <a:rPr lang="en-US" sz="5400" b="1">
                <a:solidFill>
                  <a:srgbClr val="0000CC"/>
                </a:solidFill>
                <a:latin typeface="Times New Roman" panose="02020603050405020304" pitchFamily="18" charset="0"/>
                <a:cs typeface="Times New Roman" panose="02020603050405020304" pitchFamily="18" charset="0"/>
              </a:rPr>
              <a:t> màu xanh non của những bãi ngô,</a:t>
            </a:r>
            <a:r>
              <a:rPr lang="en-US" sz="5400" b="1">
                <a:solidFill>
                  <a:srgbClr val="FF0000"/>
                </a:solidFill>
                <a:latin typeface="Times New Roman" panose="02020603050405020304" pitchFamily="18" charset="0"/>
                <a:cs typeface="Times New Roman" panose="02020603050405020304" pitchFamily="18" charset="0"/>
              </a:rPr>
              <a:t>/</a:t>
            </a:r>
            <a:r>
              <a:rPr lang="en-US" sz="5400" b="1">
                <a:solidFill>
                  <a:srgbClr val="0000CC"/>
                </a:solidFill>
                <a:latin typeface="Times New Roman" panose="02020603050405020304" pitchFamily="18" charset="0"/>
                <a:cs typeface="Times New Roman" panose="02020603050405020304" pitchFamily="18" charset="0"/>
              </a:rPr>
              <a:t> thảm cỏ,..</a:t>
            </a:r>
            <a:r>
              <a:rPr lang="en-US" sz="5400" b="1">
                <a:solidFill>
                  <a:srgbClr val="FF0000"/>
                </a:solidFill>
                <a:latin typeface="Times New Roman" panose="02020603050405020304" pitchFamily="18" charset="0"/>
                <a:cs typeface="Times New Roman" panose="02020603050405020304" pitchFamily="18" charset="0"/>
              </a:rPr>
              <a:t>//</a:t>
            </a:r>
            <a:endParaRPr lang="en-US" sz="5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5242560" y="1472565"/>
            <a:ext cx="413893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a:solidFill>
                  <a:srgbClr val="0000CC"/>
                </a:solidFill>
                <a:latin typeface="Times New Roman" panose="02020603050405020304" pitchFamily="18" charset="0"/>
                <a:cs typeface="Times New Roman" panose="02020603050405020304" pitchFamily="18" charset="0"/>
              </a:rPr>
              <a:t>NỘI DUNG</a:t>
            </a:r>
            <a:endParaRPr lang="en-US" altLang="en-US" sz="5400" b="1">
              <a:solidFill>
                <a:srgbClr val="0000CC"/>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585121" y="3124003"/>
            <a:ext cx="11661775" cy="4184015"/>
            <a:chOff x="5395121" y="3563423"/>
            <a:chExt cx="11661775" cy="4184015"/>
          </a:xfrm>
        </p:grpSpPr>
        <p:pic>
          <p:nvPicPr>
            <p:cNvPr id="21" name="Picture 6" descr="Khung viền đẹp - Mẫu khung viền bìa Giáo án, Báo cáo, Luận vă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9134001" y="-175457"/>
              <a:ext cx="4184015" cy="116617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323491" y="3899973"/>
              <a:ext cx="10095865" cy="2785110"/>
            </a:xfrm>
            <a:prstGeom prst="rect">
              <a:avLst/>
            </a:prstGeom>
          </p:spPr>
          <p:txBody>
            <a:bodyPr wrap="square">
              <a:noAutofit/>
            </a:bodyPr>
            <a:lstStyle/>
            <a:p>
              <a:pPr lvl="0" algn="just">
                <a:lnSpc>
                  <a:spcPct val="115000"/>
                </a:lnSpc>
                <a:defRPr/>
              </a:pPr>
              <a:r>
                <a:rPr lang="nl-NL" sz="5400" b="1" i="1">
                  <a:solidFill>
                    <a:srgbClr val="0000CC"/>
                  </a:solidFill>
                  <a:latin typeface="Times New Roman" panose="02020603050405020304" pitchFamily="18" charset="0"/>
                  <a:ea typeface="Times New Roman" panose="02020603050405020304" pitchFamily="18" charset="0"/>
                </a:rPr>
                <a:t>Bài văn tả vẻ đẹp của bức tranh phong cảnh sông Hương</a:t>
              </a:r>
              <a:r>
                <a:rPr lang="en-US" altLang="nl-NL" sz="5400" b="1" i="1">
                  <a:solidFill>
                    <a:srgbClr val="0000CC"/>
                  </a:solidFill>
                  <a:latin typeface="Times New Roman" panose="02020603050405020304" pitchFamily="18" charset="0"/>
                  <a:ea typeface="Times New Roman" panose="02020603050405020304" pitchFamily="18" charset="0"/>
                </a:rPr>
                <a:t> và thể hiện tình yêu của tác giả với dòng sông</a:t>
              </a:r>
              <a:r>
                <a:rPr lang="nl-NL" sz="5400" b="1" i="1">
                  <a:solidFill>
                    <a:srgbClr val="0000CC"/>
                  </a:solidFill>
                  <a:latin typeface="Times New Roman" panose="02020603050405020304" pitchFamily="18" charset="0"/>
                  <a:ea typeface="Times New Roman" panose="02020603050405020304" pitchFamily="18" charset="0"/>
                </a:rPr>
                <a:t>.</a:t>
              </a:r>
              <a:endParaRPr lang="nl-NL" sz="5400" b="1" i="1" kern="0"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p="http://schemas.openxmlformats.org/presentationml/2006/main">
  <p:tag name="PPSNARRATION" val="23,1047787239,C:\Users\Tailieu\Documents\Bai giang duong truong son_pptx\Media.ppcx"/>
</p:tagLst>
</file>

<file path=ppt/tags/tag2.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1650</Words>
  <Application>WPS Slides</Application>
  <PresentationFormat>Custom</PresentationFormat>
  <Paragraphs>39</Paragraphs>
  <Slides>9</Slides>
  <Notes>1</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Arial</vt:lpstr>
      <vt:lpstr>SimSun</vt:lpstr>
      <vt:lpstr>Wingdings</vt:lpstr>
      <vt:lpstr>Times New Roman</vt:lpstr>
      <vt:lpstr>Arial</vt:lpstr>
      <vt:lpstr>Microsoft YaHei</vt:lpstr>
      <vt:lpstr>Arial Unicode MS</vt:lpstr>
      <vt:lpstr>Open Sans</vt:lpstr>
      <vt:lpstr>Segoe Print</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XIÊM NGUYỄN</cp:lastModifiedBy>
  <cp:revision>1140</cp:revision>
  <dcterms:created xsi:type="dcterms:W3CDTF">2008-09-09T22:52:00Z</dcterms:created>
  <dcterms:modified xsi:type="dcterms:W3CDTF">2025-04-09T05:05:34Z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0D43550B50D740D18C359119EDA07B1F_13</vt:lpwstr>
  </property>
  <property fmtid="{D5CDD505-2E9C-101B-9397-08002B2CF9AE}" pid="3" name="KSOProductBuildVer">
    <vt:lpwstr>1033-12.2.0.20782</vt:lpwstr>
  </property>
</Properties>
</file>