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27" r:id="rId3"/>
    <p:sldId id="457" r:id="rId4"/>
    <p:sldId id="439" r:id="rId5"/>
    <p:sldId id="427" r:id="rId6"/>
    <p:sldId id="458" r:id="rId7"/>
    <p:sldId id="428" r:id="rId8"/>
    <p:sldId id="452" r:id="rId9"/>
    <p:sldId id="340" r:id="rId10"/>
  </p:sldIdLst>
  <p:sldSz cx="16276320"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91" userDrawn="1">
          <p15:clr>
            <a:srgbClr val="A4A3A4"/>
          </p15:clr>
        </p15:guide>
        <p15:guide id="2" pos="5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00CC"/>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howGuides="1">
      <p:cViewPr varScale="1">
        <p:scale>
          <a:sx n="60" d="100"/>
          <a:sy n="60" d="100"/>
        </p:scale>
        <p:origin x="-67" y="-178"/>
      </p:cViewPr>
      <p:guideLst>
        <p:guide orient="horz" pos="2891"/>
        <p:guide pos="511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2.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wmf"/><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480310" y="723900"/>
            <a:ext cx="11850370" cy="6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500" b="1">
                <a:solidFill>
                  <a:srgbClr val="FF0066"/>
                </a:solidFill>
                <a:latin typeface="Times New Roman" panose="02020603050405020304" pitchFamily="18" charset="0"/>
              </a:rPr>
              <a:t>TRƯỜNG TIỂU HỌC </a:t>
            </a:r>
            <a:r>
              <a:rPr lang="en-US" altLang="en-US" sz="3500" b="1">
                <a:solidFill>
                  <a:srgbClr val="FF0066"/>
                </a:solidFill>
                <a:latin typeface="Times New Roman" panose="02020603050405020304" pitchFamily="18" charset="0"/>
                <a:sym typeface="+mn-ea"/>
              </a:rPr>
              <a:t>TOÀN THẮNG - TIÊN THẮNG</a:t>
            </a:r>
            <a:endParaRPr lang="en-US" altLang="en-US" sz="3500" b="1">
              <a:solidFill>
                <a:srgbClr val="FF0066"/>
              </a:solidFill>
              <a:latin typeface="Times New Roman" panose="02020603050405020304" pitchFamily="18" charset="0"/>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45856" y="3870025"/>
            <a:ext cx="12279703" cy="182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endPar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23: HAI BÀ TRƯNG(T1)</a:t>
            </a:r>
            <a:endPar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anose="02020603050405020304" pitchFamily="18" charset="0"/>
              </a:rPr>
              <a:t>CÔ</a:t>
            </a:r>
            <a:endParaRPr lang="en-US" sz="6000" b="1" smtClean="0">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anose="02020603050405020304" pitchFamily="18" charset="0"/>
              </a:rPr>
              <a:t>VỀ </a:t>
            </a: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DỰ GIỜ THĂM LỚP</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054" name="Text Box 18"/>
          <p:cNvSpPr txBox="1">
            <a:spLocks noChangeArrowheads="1"/>
          </p:cNvSpPr>
          <p:nvPr/>
        </p:nvSpPr>
        <p:spPr bwMode="auto">
          <a:xfrm>
            <a:off x="2557757" y="7200900"/>
            <a:ext cx="597456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FF0066"/>
                </a:solidFill>
                <a:latin typeface="Times New Roman" panose="02020603050405020304" pitchFamily="18" charset="0"/>
              </a:rPr>
              <a:t>Giáo viên</a:t>
            </a:r>
            <a:r>
              <a:rPr lang="en-US" altLang="en-US" sz="2400" b="1" i="1" smtClean="0">
                <a:solidFill>
                  <a:srgbClr val="FF0066"/>
                </a:solidFill>
                <a:latin typeface="Times New Roman" panose="02020603050405020304" pitchFamily="18" charset="0"/>
              </a:rPr>
              <a:t>: </a:t>
            </a:r>
            <a:r>
              <a:rPr lang="en-US" altLang="en-US" sz="2400" b="1" i="1" smtClean="0">
                <a:solidFill>
                  <a:srgbClr val="FF0066"/>
                </a:solidFill>
                <a:latin typeface="Times New Roman" panose="02020603050405020304" pitchFamily="18" charset="0"/>
                <a:sym typeface="+mn-ea"/>
              </a:rPr>
              <a:t>Nguyễn Thị Xiêm</a:t>
            </a:r>
            <a:endParaRPr lang="en-US" altLang="en-US" sz="2400" b="1" i="1">
              <a:solidFill>
                <a:srgbClr val="FF0066"/>
              </a:solidFill>
              <a:latin typeface="Times New Roman" panose="02020603050405020304" pitchFamily="18" charset="0"/>
            </a:endParaRPr>
          </a:p>
          <a:p>
            <a:pPr eaLnBrk="1" hangingPunct="1"/>
            <a:r>
              <a:rPr lang="en-US" altLang="en-US" sz="2400" b="1" i="1">
                <a:solidFill>
                  <a:srgbClr val="FF0066"/>
                </a:solidFill>
                <a:latin typeface="Times New Roman" panose="02020603050405020304" pitchFamily="18" charset="0"/>
              </a:rPr>
              <a:t>Lớp:  3</a:t>
            </a:r>
            <a:r>
              <a:rPr lang="en-US" altLang="en-US" sz="2400" b="1" i="1">
                <a:solidFill>
                  <a:srgbClr val="FF0066"/>
                </a:solidFill>
                <a:latin typeface="Times New Roman" panose="02020603050405020304" pitchFamily="18" charset="0"/>
                <a:sym typeface="+mn-ea"/>
              </a:rPr>
              <a:t>C5</a:t>
            </a:r>
            <a:endParaRPr lang="en-US" altLang="en-US" sz="2400" b="1" i="1">
              <a:solidFill>
                <a:srgbClr val="FF0066"/>
              </a:solidFill>
              <a:latin typeface="Times New Roman" panose="02020603050405020304" pitchFamily="18" charset="0"/>
            </a:endParaRPr>
          </a:p>
          <a:p>
            <a:pPr eaLnBrk="1" hangingPunct="1"/>
            <a:endParaRPr lang="en-US" altLang="en-US" sz="2400" b="1" i="1">
              <a:solidFill>
                <a:srgbClr val="FF0066"/>
              </a:solidFill>
              <a:latin typeface="Times New Roman" panose="02020603050405020304"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KARAOKE- KIM ĐỒNG - NHẠC THIẾU NHI - GIỌNG RÊ TRƯỞNG">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43815" y="344805"/>
            <a:ext cx="16175355" cy="879919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ải bài 23 Hai Bà Trư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6919" y="457200"/>
            <a:ext cx="14706600" cy="838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2243" y="3429047"/>
            <a:ext cx="13578681" cy="3016210"/>
          </a:xfrm>
          <a:prstGeom prst="rect">
            <a:avLst/>
          </a:prstGeom>
        </p:spPr>
        <p:txBody>
          <a:bodyPr wrap="square">
            <a:spAutoFit/>
          </a:bodyPr>
          <a:lstStyle/>
          <a:p>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Đoạn</a:t>
            </a:r>
            <a:r>
              <a:rPr lang="en-US" sz="3800" b="1" dirty="0">
                <a:solidFill>
                  <a:srgbClr val="0000CC"/>
                </a:solidFill>
                <a:latin typeface="Times New Roman" panose="02020603050405020304" pitchFamily="18" charset="0"/>
                <a:cs typeface="Times New Roman" panose="02020603050405020304" pitchFamily="18" charset="0"/>
              </a:rPr>
              <a:t> 1: </a:t>
            </a:r>
            <a:r>
              <a:rPr lang="en-US" sz="3800" b="1" dirty="0" err="1">
                <a:solidFill>
                  <a:srgbClr val="0000CC"/>
                </a:solidFill>
                <a:latin typeface="Times New Roman" panose="02020603050405020304" pitchFamily="18" charset="0"/>
                <a:cs typeface="Times New Roman" panose="02020603050405020304" pitchFamily="18" charset="0"/>
              </a:rPr>
              <a:t>Từ</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đầu</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quân</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xâm</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lược</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a:p>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Đoạn</a:t>
            </a:r>
            <a:r>
              <a:rPr lang="en-US" sz="3800" b="1" dirty="0">
                <a:solidFill>
                  <a:srgbClr val="0000CC"/>
                </a:solidFill>
                <a:latin typeface="Times New Roman" panose="02020603050405020304" pitchFamily="18" charset="0"/>
                <a:cs typeface="Times New Roman" panose="02020603050405020304" pitchFamily="18" charset="0"/>
              </a:rPr>
              <a:t> 2: </a:t>
            </a:r>
            <a:r>
              <a:rPr lang="en-US" sz="3800" b="1" dirty="0" err="1">
                <a:solidFill>
                  <a:srgbClr val="0000CC"/>
                </a:solidFill>
                <a:latin typeface="Times New Roman" panose="02020603050405020304" pitchFamily="18" charset="0"/>
                <a:cs typeface="Times New Roman" panose="02020603050405020304" pitchFamily="18" charset="0"/>
              </a:rPr>
              <a:t>Tiếp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theo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giết</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chết</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Thi</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Sách</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a:p>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Đoạn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smtClean="0">
                <a:solidFill>
                  <a:srgbClr val="0000CC"/>
                </a:solidFill>
                <a:latin typeface="Times New Roman" panose="02020603050405020304" pitchFamily="18" charset="0"/>
                <a:cs typeface="Times New Roman" panose="02020603050405020304" pitchFamily="18" charset="0"/>
              </a:rPr>
              <a:t>3: </a:t>
            </a:r>
            <a:r>
              <a:rPr lang="en-US" sz="3800" b="1" dirty="0" err="1">
                <a:solidFill>
                  <a:srgbClr val="0000CC"/>
                </a:solidFill>
                <a:latin typeface="Times New Roman" panose="02020603050405020304" pitchFamily="18" charset="0"/>
                <a:cs typeface="Times New Roman" panose="02020603050405020304" pitchFamily="18" charset="0"/>
              </a:rPr>
              <a:t>Tiếp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theo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kinh</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hồn</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a:p>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Đoạn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smtClean="0">
                <a:solidFill>
                  <a:srgbClr val="0000CC"/>
                </a:solidFill>
                <a:latin typeface="Times New Roman" panose="02020603050405020304" pitchFamily="18" charset="0"/>
                <a:cs typeface="Times New Roman" panose="02020603050405020304" pitchFamily="18" charset="0"/>
              </a:rPr>
              <a:t>4: </a:t>
            </a:r>
            <a:r>
              <a:rPr lang="en-US" sz="3800" b="1" dirty="0" err="1">
                <a:solidFill>
                  <a:srgbClr val="0000CC"/>
                </a:solidFill>
                <a:latin typeface="Times New Roman" panose="02020603050405020304" pitchFamily="18" charset="0"/>
                <a:cs typeface="Times New Roman" panose="02020603050405020304" pitchFamily="18" charset="0"/>
              </a:rPr>
              <a:t>Tiếp</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theo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cho</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đến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đường</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hành</a:t>
            </a:r>
            <a:r>
              <a:rPr lang="en-US" sz="3800" b="1" i="1" dirty="0" smtClean="0">
                <a:solidFill>
                  <a:srgbClr val="0000CC"/>
                </a:solidFill>
                <a:latin typeface="Times New Roman" panose="02020603050405020304" pitchFamily="18" charset="0"/>
                <a:cs typeface="Times New Roman" panose="02020603050405020304" pitchFamily="18" charset="0"/>
              </a:rPr>
              <a:t> </a:t>
            </a:r>
            <a:r>
              <a:rPr lang="en-US" sz="3800" b="1" i="1" dirty="0" err="1" smtClean="0">
                <a:solidFill>
                  <a:srgbClr val="0000CC"/>
                </a:solidFill>
                <a:latin typeface="Times New Roman" panose="02020603050405020304" pitchFamily="18" charset="0"/>
                <a:cs typeface="Times New Roman" panose="02020603050405020304" pitchFamily="18" charset="0"/>
              </a:rPr>
              <a:t>quân</a:t>
            </a:r>
            <a:r>
              <a:rPr lang="en-US" sz="3800" b="1" dirty="0" smtClean="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a:p>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Đoạn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smtClean="0">
                <a:solidFill>
                  <a:srgbClr val="0000CC"/>
                </a:solidFill>
                <a:latin typeface="Times New Roman" panose="02020603050405020304" pitchFamily="18" charset="0"/>
                <a:cs typeface="Times New Roman" panose="02020603050405020304" pitchFamily="18" charset="0"/>
              </a:rPr>
              <a:t>5: </a:t>
            </a:r>
            <a:r>
              <a:rPr lang="en-US" sz="3800" b="1" dirty="0" err="1">
                <a:solidFill>
                  <a:srgbClr val="0000CC"/>
                </a:solidFill>
                <a:latin typeface="Times New Roman" panose="02020603050405020304" pitchFamily="18" charset="0"/>
                <a:cs typeface="Times New Roman" panose="02020603050405020304" pitchFamily="18" charset="0"/>
              </a:rPr>
              <a:t>Còn</a:t>
            </a:r>
            <a:r>
              <a:rPr lang="en-US" sz="3800" b="1" dirty="0">
                <a:solidFill>
                  <a:srgbClr val="0000CC"/>
                </a:solidFill>
                <a:latin typeface="Times New Roman" panose="02020603050405020304" pitchFamily="18" charset="0"/>
                <a:cs typeface="Times New Roman" panose="02020603050405020304" pitchFamily="18" charset="0"/>
              </a:rPr>
              <a:t> </a:t>
            </a:r>
            <a:r>
              <a:rPr lang="en-US" sz="3800" b="1" dirty="0" err="1">
                <a:solidFill>
                  <a:srgbClr val="0000CC"/>
                </a:solidFill>
                <a:latin typeface="Times New Roman" panose="02020603050405020304" pitchFamily="18" charset="0"/>
                <a:cs typeface="Times New Roman" panose="02020603050405020304" pitchFamily="18" charset="0"/>
              </a:rPr>
              <a:t>lại</a:t>
            </a:r>
            <a:r>
              <a:rPr lang="en-US" sz="3800" b="1" dirty="0">
                <a:solidFill>
                  <a:srgbClr val="0000CC"/>
                </a:solidFill>
                <a:latin typeface="Times New Roman" panose="02020603050405020304" pitchFamily="18" charset="0"/>
                <a:cs typeface="Times New Roman" panose="02020603050405020304" pitchFamily="18" charset="0"/>
              </a:rPr>
              <a:t>.</a:t>
            </a:r>
            <a:endParaRPr lang="en-US" sz="3800" b="1" dirty="0">
              <a:solidFill>
                <a:srgbClr val="0000CC"/>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432560" y="2133600"/>
            <a:ext cx="4191000" cy="829945"/>
          </a:xfrm>
          <a:prstGeom prst="rect">
            <a:avLst/>
          </a:prstGeom>
        </p:spPr>
        <p:txBody>
          <a:bodyPr wrap="square">
            <a:spAutoFit/>
          </a:bodyPr>
          <a:lstStyle/>
          <a:p>
            <a:r>
              <a:rPr lang="en-US" sz="4800" b="1" smtClean="0">
                <a:solidFill>
                  <a:srgbClr val="FF0066"/>
                </a:solidFill>
                <a:latin typeface="Times New Roman" panose="02020603050405020304" pitchFamily="18" charset="0"/>
                <a:cs typeface="Times New Roman" panose="02020603050405020304" pitchFamily="18" charset="0"/>
              </a:rPr>
              <a:t> Chia đoạn.</a:t>
            </a:r>
            <a:endParaRPr lang="en-US" sz="4800" b="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01600" y="495935"/>
            <a:ext cx="15741015" cy="8647430"/>
          </a:xfrm>
          <a:prstGeom prst="rect">
            <a:avLst/>
          </a:prstGeom>
        </p:spPr>
        <p:txBody>
          <a:bodyPr wrap="square">
            <a:noAutofit/>
          </a:bodyPr>
          <a:p>
            <a:pPr marL="0" indent="0" algn="ctr">
              <a:spcBef>
                <a:spcPct val="0"/>
              </a:spcBef>
              <a:spcAft>
                <a:spcPct val="0"/>
              </a:spcAft>
            </a:pPr>
            <a:r>
              <a:rPr sz="2800" b="1" i="0">
                <a:latin typeface="Arial" panose="020B0604020202020204"/>
                <a:ea typeface="Arial" panose="020B0604020202020204"/>
              </a:rPr>
              <a:t>Hai Bà Trưng</a:t>
            </a:r>
            <a:endParaRPr sz="2800" b="1" i="0">
              <a:latin typeface="Arial" panose="020B0604020202020204"/>
              <a:ea typeface="Arial" panose="020B0604020202020204"/>
            </a:endParaRPr>
          </a:p>
          <a:p>
            <a:pPr marL="0" indent="457200" algn="just">
              <a:spcBef>
                <a:spcPct val="0"/>
              </a:spcBef>
              <a:spcAft>
                <a:spcPct val="0"/>
              </a:spcAft>
            </a:pPr>
            <a:r>
              <a:rPr lang="en-US" sz="2800" b="1" i="0">
                <a:latin typeface="Arial" panose="020B0604020202020204"/>
                <a:ea typeface="Arial" panose="020B0604020202020204"/>
              </a:rPr>
              <a:t>1</a:t>
            </a:r>
            <a:r>
              <a:rPr lang="en-US" sz="2800" b="0" i="0">
                <a:latin typeface="Arial" panose="020B0604020202020204"/>
                <a:ea typeface="Arial" panose="020B0604020202020204"/>
              </a:rPr>
              <a:t>.</a:t>
            </a:r>
            <a:r>
              <a:rPr sz="2800" b="0" i="0">
                <a:latin typeface="Arial" panose="020B0604020202020204"/>
                <a:ea typeface="Arial" panose="020B0604020202020204"/>
              </a:rPr>
              <a:t>Thuở xưa, nước ta bị giặc ngoại xâm đô hộ. Chúng thẳng tay chém giết dân lành, cướp hết ruộng nương màu mỡ. Chúng bắt dân lên rừng săn thú lạ, xuống biển mò ngọc trai, khiến bao người thiệt mạng vì hổ báo, cá sấu, thuồng luồng,... Lòng dân oán hận ngút trời, chỉ chờ dịp vùng lên đánh đuổi quân xâm lược.</a:t>
            </a:r>
            <a:endParaRPr sz="2800" b="0" i="0">
              <a:latin typeface="Arial" panose="020B0604020202020204"/>
              <a:ea typeface="Arial" panose="020B0604020202020204"/>
            </a:endParaRPr>
          </a:p>
          <a:p>
            <a:pPr marL="0" indent="457200" algn="just">
              <a:spcBef>
                <a:spcPct val="0"/>
              </a:spcBef>
              <a:spcAft>
                <a:spcPct val="0"/>
              </a:spcAft>
            </a:pPr>
            <a:r>
              <a:rPr lang="en-US" sz="2800" b="1" i="0">
                <a:solidFill>
                  <a:srgbClr val="0000FF"/>
                </a:solidFill>
                <a:latin typeface="Arial" panose="020B0604020202020204"/>
                <a:ea typeface="Arial" panose="020B0604020202020204"/>
              </a:rPr>
              <a:t>2</a:t>
            </a:r>
            <a:r>
              <a:rPr lang="en-US" sz="2800" b="0" i="0">
                <a:solidFill>
                  <a:srgbClr val="0000FF"/>
                </a:solidFill>
                <a:latin typeface="Arial" panose="020B0604020202020204"/>
                <a:ea typeface="Arial" panose="020B0604020202020204"/>
              </a:rPr>
              <a:t>.</a:t>
            </a:r>
            <a:r>
              <a:rPr sz="2800" b="0" i="0">
                <a:solidFill>
                  <a:srgbClr val="0000FF"/>
                </a:solidFill>
                <a:latin typeface="Arial" panose="020B0604020202020204"/>
                <a:ea typeface="Arial" panose="020B0604020202020204"/>
              </a:rPr>
              <a:t>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 bèn lập mưu giết chết Thi Sách.</a:t>
            </a:r>
            <a:endParaRPr sz="2800" b="0" i="0">
              <a:solidFill>
                <a:srgbClr val="0000FF"/>
              </a:solidFill>
              <a:latin typeface="Arial" panose="020B0604020202020204"/>
              <a:ea typeface="Arial" panose="020B0604020202020204"/>
            </a:endParaRPr>
          </a:p>
          <a:p>
            <a:pPr marL="0" indent="457200" algn="just">
              <a:spcBef>
                <a:spcPct val="0"/>
              </a:spcBef>
              <a:spcAft>
                <a:spcPct val="0"/>
              </a:spcAft>
            </a:pPr>
            <a:r>
              <a:rPr lang="en-US" sz="2800" b="1" i="0">
                <a:solidFill>
                  <a:srgbClr val="FF0000"/>
                </a:solidFill>
                <a:latin typeface="Arial" panose="020B0604020202020204"/>
                <a:ea typeface="Arial" panose="020B0604020202020204"/>
              </a:rPr>
              <a:t>3</a:t>
            </a:r>
            <a:r>
              <a:rPr lang="en-US" sz="2800" b="0" i="0">
                <a:solidFill>
                  <a:srgbClr val="FF0000"/>
                </a:solidFill>
                <a:latin typeface="Arial" panose="020B0604020202020204"/>
                <a:ea typeface="Arial" panose="020B0604020202020204"/>
              </a:rPr>
              <a:t>.</a:t>
            </a:r>
            <a:r>
              <a:rPr sz="2800" b="0" i="0">
                <a:solidFill>
                  <a:srgbClr val="FF0000"/>
                </a:solidFill>
                <a:latin typeface="Arial" panose="020B0604020202020204"/>
                <a:ea typeface="Arial" panose="020B0604020202020204"/>
              </a:rPr>
              <a:t>Nhận được tin dữ, Hai Bà Trưng liền kéo quân về thành Luy Lâu hỏi tội kẻ thù. Trước lúc trẩy quân, có người xin nữ chủ tường cho mặc đồ tang. Trưng Trắc trả lời:</a:t>
            </a:r>
            <a:endParaRPr sz="2800" b="0" i="0">
              <a:solidFill>
                <a:srgbClr val="FF0000"/>
              </a:solidFill>
              <a:latin typeface="Arial" panose="020B0604020202020204"/>
              <a:ea typeface="Arial" panose="020B0604020202020204"/>
            </a:endParaRPr>
          </a:p>
          <a:p>
            <a:pPr marL="0" indent="0" algn="just">
              <a:spcBef>
                <a:spcPct val="0"/>
              </a:spcBef>
              <a:spcAft>
                <a:spcPct val="0"/>
              </a:spcAft>
            </a:pPr>
            <a:r>
              <a:rPr sz="2800" b="0" i="0">
                <a:solidFill>
                  <a:srgbClr val="FF0000"/>
                </a:solidFill>
                <a:latin typeface="Arial" panose="020B0604020202020204"/>
                <a:ea typeface="Arial" panose="020B0604020202020204"/>
              </a:rPr>
              <a:t>- Không! Ta sẽ mặc giáp phục thật đẹp để dân chúng thêm phấn khích, còn giặc trông thấy thì kinh hồn.</a:t>
            </a:r>
            <a:endParaRPr sz="2800" b="0" i="0">
              <a:solidFill>
                <a:srgbClr val="FF0000"/>
              </a:solidFill>
              <a:latin typeface="Arial" panose="020B0604020202020204"/>
              <a:ea typeface="Arial" panose="020B0604020202020204"/>
            </a:endParaRPr>
          </a:p>
          <a:p>
            <a:pPr marL="0" indent="457200" algn="just">
              <a:spcBef>
                <a:spcPct val="0"/>
              </a:spcBef>
              <a:spcAft>
                <a:spcPct val="0"/>
              </a:spcAft>
            </a:pPr>
            <a:r>
              <a:rPr lang="en-US" sz="2800" b="1" i="0">
                <a:solidFill>
                  <a:srgbClr val="FFC000"/>
                </a:solidFill>
                <a:latin typeface="Arial" panose="020B0604020202020204"/>
                <a:ea typeface="Arial" panose="020B0604020202020204"/>
              </a:rPr>
              <a:t>4</a:t>
            </a:r>
            <a:r>
              <a:rPr lang="en-US" sz="2800" b="0" i="0">
                <a:solidFill>
                  <a:srgbClr val="FFC000"/>
                </a:solidFill>
                <a:latin typeface="Arial" panose="020B0604020202020204"/>
                <a:ea typeface="Arial" panose="020B0604020202020204"/>
              </a:rPr>
              <a:t>.</a:t>
            </a:r>
            <a:r>
              <a:rPr sz="2800" b="0" i="0">
                <a:solidFill>
                  <a:srgbClr val="FFC000"/>
                </a:solidFill>
                <a:latin typeface="Arial" panose="020B0604020202020204"/>
                <a:ea typeface="Arial" panose="020B0604020202020204"/>
              </a:rPr>
              <a:t>Hai Bà Trưng bước lên bành voi. Đoàn quân rùng rùng lên đường; giáo lao, cung nỏ, rìu búa, khiên mộc cuồn cuộn tràn theo bóng voi ẩn hiện của Hai Bà. Tiếng trống dội lên vòm cây, đập vào sườn đồi, theo suốt đường hành quân.</a:t>
            </a:r>
            <a:endParaRPr sz="2800" b="0" i="0">
              <a:solidFill>
                <a:srgbClr val="FFC000"/>
              </a:solidFill>
              <a:latin typeface="Arial" panose="020B0604020202020204"/>
              <a:ea typeface="Arial" panose="020B0604020202020204"/>
            </a:endParaRPr>
          </a:p>
          <a:p>
            <a:pPr marL="0" indent="457200" algn="just">
              <a:spcBef>
                <a:spcPct val="0"/>
              </a:spcBef>
              <a:spcAft>
                <a:spcPct val="0"/>
              </a:spcAft>
            </a:pPr>
            <a:r>
              <a:rPr lang="en-US" sz="2800" b="1" i="0">
                <a:solidFill>
                  <a:srgbClr val="7030A0"/>
                </a:solidFill>
                <a:latin typeface="Arial" panose="020B0604020202020204"/>
                <a:ea typeface="Arial" panose="020B0604020202020204"/>
              </a:rPr>
              <a:t>5</a:t>
            </a:r>
            <a:r>
              <a:rPr lang="en-US" sz="2800" b="0" i="0">
                <a:solidFill>
                  <a:srgbClr val="7030A0"/>
                </a:solidFill>
                <a:latin typeface="Arial" panose="020B0604020202020204"/>
                <a:ea typeface="Arial" panose="020B0604020202020204"/>
              </a:rPr>
              <a:t>.</a:t>
            </a:r>
            <a:r>
              <a:rPr sz="2800" b="0" i="0">
                <a:solidFill>
                  <a:srgbClr val="7030A0"/>
                </a:solidFill>
                <a:latin typeface="Arial" panose="020B0604020202020204"/>
                <a:ea typeface="Arial" panose="020B0604020202020204"/>
              </a:rPr>
              <a:t>Thành trì quân giặc lần lượt sụp đổ dưới chân của đoàn quân khởi nghĩa. Tô Định ôm đầu chạy về nước. Đất nước ta sạch bóng quân thù. Hai Bà Trưng trở thành hai vị anh hùng chống giặc ngoại xâm đầu tiên trong lịch sử nước nhà.</a:t>
            </a:r>
            <a:endParaRPr sz="2800" b="0" i="0">
              <a:solidFill>
                <a:srgbClr val="7030A0"/>
              </a:solidFill>
              <a:latin typeface="Arial" panose="020B0604020202020204"/>
              <a:ea typeface="Arial" panose="020B0604020202020204"/>
            </a:endParaRPr>
          </a:p>
          <a:p>
            <a:pPr marL="0" indent="0" algn="r">
              <a:spcBef>
                <a:spcPct val="0"/>
              </a:spcBef>
              <a:spcAft>
                <a:spcPct val="0"/>
              </a:spcAft>
            </a:pPr>
            <a:r>
              <a:rPr sz="2800" b="0" i="0">
                <a:latin typeface="Arial" panose="020B0604020202020204"/>
                <a:ea typeface="Arial" panose="020B0604020202020204"/>
              </a:rPr>
              <a:t>(Theo Văn Lang)</a:t>
            </a:r>
            <a:endParaRPr sz="2800" b="0" i="0">
              <a:latin typeface="Arial" panose="020B0604020202020204"/>
              <a:ea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4590" y="1697990"/>
            <a:ext cx="14048105" cy="4415155"/>
          </a:xfrm>
          <a:prstGeom prst="rect">
            <a:avLst/>
          </a:prstGeom>
        </p:spPr>
        <p:txBody>
          <a:bodyPr wrap="square">
            <a:noAutofit/>
          </a:bodyPr>
          <a:lstStyle/>
          <a:p>
            <a:pPr algn="just"/>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cs typeface="Times New Roman" panose="02020603050405020304" pitchFamily="18" charset="0"/>
              </a:rPr>
              <a:t> </a:t>
            </a:r>
            <a:endParaRPr lang="en-US" sz="3600" b="1" dirty="0">
              <a:solidFill>
                <a:srgbClr val="0000CC"/>
              </a:solidFill>
              <a:latin typeface="Times New Roman" panose="02020603050405020304" pitchFamily="18" charset="0"/>
              <a:cs typeface="Times New Roman" panose="02020603050405020304" pitchFamily="18" charset="0"/>
            </a:endParaRPr>
          </a:p>
          <a:p>
            <a:pPr indent="457200" algn="just"/>
            <a:r>
              <a:rPr lang="en-US" sz="6000" b="1" dirty="0">
                <a:solidFill>
                  <a:srgbClr val="0000CC"/>
                </a:solidFill>
                <a:latin typeface="Times New Roman" panose="02020603050405020304" pitchFamily="18" charset="0"/>
                <a:cs typeface="Times New Roman" panose="02020603050405020304" pitchFamily="18" charset="0"/>
              </a:rPr>
              <a:t>Ta </a:t>
            </a:r>
            <a:r>
              <a:rPr lang="en-US" sz="6000" b="1" dirty="0" err="1">
                <a:solidFill>
                  <a:srgbClr val="0000CC"/>
                </a:solidFill>
                <a:latin typeface="Times New Roman" panose="02020603050405020304" pitchFamily="18" charset="0"/>
                <a:cs typeface="Times New Roman" panose="02020603050405020304" pitchFamily="18" charset="0"/>
              </a:rPr>
              <a:t>sẽ</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mặc</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giáp</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phục</a:t>
            </a:r>
            <a:r>
              <a:rPr lang="en-US" sz="6000" b="1" dirty="0">
                <a:solidFill>
                  <a:srgbClr val="FF0000"/>
                </a:solidFill>
                <a:latin typeface="Times New Roman" panose="02020603050405020304" pitchFamily="18" charset="0"/>
                <a:cs typeface="Times New Roman" panose="02020603050405020304" pitchFamily="18" charset="0"/>
              </a:rPr>
              <a:t>/</a:t>
            </a:r>
            <a:r>
              <a:rPr lang="en-US" sz="6000" b="1" dirty="0" err="1">
                <a:solidFill>
                  <a:srgbClr val="0000CC"/>
                </a:solidFill>
                <a:latin typeface="Times New Roman" panose="02020603050405020304" pitchFamily="18" charset="0"/>
                <a:cs typeface="Times New Roman" panose="02020603050405020304" pitchFamily="18" charset="0"/>
              </a:rPr>
              <a:t>thật</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đẹp</a:t>
            </a:r>
            <a:r>
              <a:rPr lang="en-US" sz="6000" b="1" dirty="0">
                <a:solidFill>
                  <a:srgbClr val="FF0000"/>
                </a:solidFill>
                <a:latin typeface="Times New Roman" panose="02020603050405020304" pitchFamily="18" charset="0"/>
                <a:cs typeface="Times New Roman" panose="02020603050405020304" pitchFamily="18" charset="0"/>
              </a:rPr>
              <a:t>/</a:t>
            </a:r>
            <a:r>
              <a:rPr lang="en-US" sz="6000" b="1" dirty="0" err="1">
                <a:solidFill>
                  <a:srgbClr val="0000CC"/>
                </a:solidFill>
                <a:latin typeface="Times New Roman" panose="02020603050405020304" pitchFamily="18" charset="0"/>
                <a:cs typeface="Times New Roman" panose="02020603050405020304" pitchFamily="18" charset="0"/>
              </a:rPr>
              <a:t>để</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dân</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chúng</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thêm</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phấn</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khích</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a:solidFill>
                  <a:srgbClr val="FF0000"/>
                </a:solidFill>
                <a:latin typeface="Times New Roman" panose="02020603050405020304" pitchFamily="18" charset="0"/>
                <a:cs typeface="Times New Roman" panose="02020603050405020304" pitchFamily="18" charset="0"/>
              </a:rPr>
              <a:t>/</a:t>
            </a:r>
            <a:r>
              <a:rPr lang="en-US" sz="6000" b="1" dirty="0" err="1">
                <a:solidFill>
                  <a:srgbClr val="0000CC"/>
                </a:solidFill>
                <a:latin typeface="Times New Roman" panose="02020603050405020304" pitchFamily="18" charset="0"/>
                <a:cs typeface="Times New Roman" panose="02020603050405020304" pitchFamily="18" charset="0"/>
              </a:rPr>
              <a:t>để</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giặc</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trông</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thấy</a:t>
            </a:r>
            <a:r>
              <a:rPr lang="en-US" sz="6000" b="1" dirty="0">
                <a:solidFill>
                  <a:srgbClr val="FF0000"/>
                </a:solidFill>
                <a:latin typeface="Times New Roman" panose="02020603050405020304" pitchFamily="18" charset="0"/>
                <a:cs typeface="Times New Roman" panose="02020603050405020304" pitchFamily="18" charset="0"/>
              </a:rPr>
              <a:t>/</a:t>
            </a:r>
            <a:r>
              <a:rPr lang="en-US" sz="6000" b="1" dirty="0" err="1">
                <a:solidFill>
                  <a:srgbClr val="0000CC"/>
                </a:solidFill>
                <a:latin typeface="Times New Roman" panose="02020603050405020304" pitchFamily="18" charset="0"/>
                <a:cs typeface="Times New Roman" panose="02020603050405020304" pitchFamily="18" charset="0"/>
              </a:rPr>
              <a:t>thì</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kinh</a:t>
            </a:r>
            <a:r>
              <a:rPr lang="en-US" sz="6000" b="1" dirty="0">
                <a:solidFill>
                  <a:srgbClr val="0000CC"/>
                </a:solidFill>
                <a:latin typeface="Times New Roman" panose="02020603050405020304" pitchFamily="18" charset="0"/>
                <a:cs typeface="Times New Roman" panose="02020603050405020304" pitchFamily="18" charset="0"/>
              </a:rPr>
              <a:t> </a:t>
            </a:r>
            <a:r>
              <a:rPr lang="en-US" sz="6000" b="1" dirty="0" err="1">
                <a:solidFill>
                  <a:srgbClr val="0000CC"/>
                </a:solidFill>
                <a:latin typeface="Times New Roman" panose="02020603050405020304" pitchFamily="18" charset="0"/>
                <a:cs typeface="Times New Roman" panose="02020603050405020304" pitchFamily="18" charset="0"/>
              </a:rPr>
              <a:t>hồn</a:t>
            </a:r>
            <a:r>
              <a:rPr lang="en-US" sz="6000" b="1" dirty="0" smtClean="0">
                <a:solidFill>
                  <a:srgbClr val="0000CC"/>
                </a:solidFill>
                <a:latin typeface="Times New Roman" panose="02020603050405020304" pitchFamily="18" charset="0"/>
                <a:cs typeface="Times New Roman" panose="02020603050405020304" pitchFamily="18" charset="0"/>
              </a:rPr>
              <a:t>.</a:t>
            </a:r>
            <a:r>
              <a:rPr lang="en-US" sz="6000" b="1" dirty="0" smtClean="0">
                <a:solidFill>
                  <a:srgbClr val="FF0000"/>
                </a:solidFill>
                <a:latin typeface="Times New Roman" panose="02020603050405020304" pitchFamily="18" charset="0"/>
                <a:cs typeface="Times New Roman" panose="02020603050405020304" pitchFamily="18" charset="0"/>
              </a:rPr>
              <a:t>//</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2"/>
          <p:cNvSpPr txBox="1">
            <a:spLocks noChangeArrowheads="1"/>
          </p:cNvSpPr>
          <p:nvPr/>
        </p:nvSpPr>
        <p:spPr bwMode="auto">
          <a:xfrm>
            <a:off x="6004737" y="1904813"/>
            <a:ext cx="41389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b="1" dirty="0">
                <a:solidFill>
                  <a:srgbClr val="FF0000"/>
                </a:solidFill>
                <a:latin typeface="Times New Roman" panose="02020603050405020304" pitchFamily="18" charset="0"/>
                <a:cs typeface="Times New Roman" panose="02020603050405020304" pitchFamily="18" charset="0"/>
              </a:rPr>
              <a:t>NỘI DUNG</a:t>
            </a:r>
            <a:endParaRPr lang="en-US" alt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2701363" y="2671146"/>
            <a:ext cx="12311380" cy="4539615"/>
            <a:chOff x="4835052" y="2817166"/>
            <a:chExt cx="12311380" cy="6404563"/>
          </a:xfrm>
        </p:grpSpPr>
        <p:pic>
          <p:nvPicPr>
            <p:cNvPr id="36" name="Picture 6" descr="Khung viền đẹp - Mẫu khung viền bìa Giáo án, Báo cáo, Luận vă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6200000">
              <a:off x="7788460" y="-136243"/>
              <a:ext cx="6404563" cy="1231138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5301777" y="3954023"/>
              <a:ext cx="11499215" cy="4515176"/>
            </a:xfrm>
            <a:prstGeom prst="rect">
              <a:avLst/>
            </a:prstGeom>
          </p:spPr>
          <p:txBody>
            <a:bodyPr>
              <a:noAutofit/>
            </a:bodyPr>
            <a:lstStyle/>
            <a:p>
              <a:pPr algn="just"/>
              <a:r>
                <a:rPr lang="nl-NL" sz="6000" b="1" i="1" dirty="0">
                  <a:solidFill>
                    <a:srgbClr val="0000FF"/>
                  </a:solidFill>
                  <a:latin typeface="Times New Roman" panose="02020603050405020304" pitchFamily="18" charset="0"/>
                  <a:cs typeface="Times New Roman" panose="02020603050405020304" pitchFamily="18" charset="0"/>
                </a:rPr>
                <a:t>Ca ngợi lòng yêu nước, tinh thần bất khuất chống giặc xâm lược của Hai Bà Trưng và nhân dân ta</a:t>
              </a:r>
              <a:r>
                <a:rPr lang="nl-NL" sz="6000" b="1" i="1" dirty="0" smtClean="0">
                  <a:solidFill>
                    <a:srgbClr val="0000FF"/>
                  </a:solidFill>
                  <a:latin typeface="Times New Roman" panose="02020603050405020304" pitchFamily="18" charset="0"/>
                  <a:cs typeface="Times New Roman" panose="02020603050405020304" pitchFamily="18" charset="0"/>
                </a:rPr>
                <a:t>.</a:t>
              </a:r>
              <a:endParaRPr lang="nl-NL" sz="6000" b="1" i="1" dirty="0" smtClean="0">
                <a:solidFill>
                  <a:srgbClr val="0000FF"/>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p="http://schemas.openxmlformats.org/presentationml/2006/main">
  <p:tag name="PPSNARRATION" val="23,1047787239,C:\Users\Tailieu\Documents\Bai giang duong truong son_pptx\Media.ppcx"/>
</p:tagLst>
</file>

<file path=ppt/tags/tag2.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0</TotalTime>
  <Words>1946</Words>
  <Application>WPS Slides</Application>
  <PresentationFormat>Custom</PresentationFormat>
  <Paragraphs>39</Paragraphs>
  <Slides>8</Slides>
  <Notes>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Arial</vt:lpstr>
      <vt:lpstr>SimSun</vt:lpstr>
      <vt:lpstr>Wingdings</vt:lpstr>
      <vt:lpstr>Times New Roman</vt:lpstr>
      <vt:lpstr>Arial</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XIÊM NGUYỄN</cp:lastModifiedBy>
  <cp:revision>1079</cp:revision>
  <dcterms:created xsi:type="dcterms:W3CDTF">2008-09-09T22:52:00Z</dcterms:created>
  <dcterms:modified xsi:type="dcterms:W3CDTF">2025-04-25T04:58:55Z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E9F1E532FD954BFA916C55B656099D8D_13</vt:lpwstr>
  </property>
  <property fmtid="{D5CDD505-2E9C-101B-9397-08002B2CF9AE}" pid="3" name="KSOProductBuildVer">
    <vt:lpwstr>1033-12.2.0.20795</vt:lpwstr>
  </property>
</Properties>
</file>