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0" r:id="rId2"/>
    <p:sldId id="2671" r:id="rId3"/>
    <p:sldId id="2683" r:id="rId4"/>
    <p:sldId id="2686" r:id="rId5"/>
    <p:sldId id="2687" r:id="rId6"/>
    <p:sldId id="2688" r:id="rId7"/>
    <p:sldId id="2689" r:id="rId8"/>
    <p:sldId id="2684" r:id="rId9"/>
    <p:sldId id="2675" r:id="rId10"/>
    <p:sldId id="2676" r:id="rId11"/>
    <p:sldId id="2663" r:id="rId12"/>
    <p:sldId id="26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5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BD7C8-C00F-46D8-AB27-754E8E7BD72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14EFA-AD99-46F9-A2D1-FCD141063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0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035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839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9A7FC-6B0C-A30E-51EB-9489D0651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B9CCC-56EC-69B2-18C2-D53ACF041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03C39-0021-BD4C-5531-18C6D3FE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D45D-C31C-4062-9E4A-D533E50E6DD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E2C6D-CD77-2F36-289B-FE882EFB0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DCAFF-0434-A526-EC5F-10DC44F2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73E2-B765-4DAD-878D-1EDC2D02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91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2C8B9-82A2-2210-84F2-230113DF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86192E-2B1A-4F11-E586-99FAF0BCC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4D001-F67E-3DE0-5207-9E148BEE7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D45D-C31C-4062-9E4A-D533E50E6DD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7ADFA-23DA-1D9C-4830-DF9E03A53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312EC-FC65-AC7E-A356-B651B345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73E2-B765-4DAD-878D-1EDC2D02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01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10D4A8-4226-DE5D-F14B-E5FA94E1B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849D4-40EE-5164-2F86-A88D276CD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1C313-79C2-938C-788C-5CE0C85C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D45D-C31C-4062-9E4A-D533E50E6DD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0795B-8C2B-D524-AE92-65ED6A38E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CD4F0-2F1D-AA24-CE60-888C8228B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73E2-B765-4DAD-878D-1EDC2D02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4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AB303-161E-A513-C1CD-EE9898645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E67B6-E211-595A-BE18-5C7989A74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8D7EB-D611-2031-4915-E854CD003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D45D-C31C-4062-9E4A-D533E50E6DD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20218-9842-26C6-EA72-F5E8452E8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28D9E-5CD9-6686-5B68-A2418AD1B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73E2-B765-4DAD-878D-1EDC2D02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9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18A9-119B-40CD-FDCD-B8C2ADAE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BC63B-B697-F05F-B9E6-DD276A3C7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4AE9E-AA07-CD59-FB7D-ABB776BED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D45D-C31C-4062-9E4A-D533E50E6DD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85225-07B0-C454-DE20-1E2A7B1B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98E9A-D8AE-E433-6A50-FBF97262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73E2-B765-4DAD-878D-1EDC2D02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2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154E2-DA7C-528E-8CB0-7082EBDA2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8280C-B385-C47A-565F-9A79C18F7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1B965-4723-B8BA-9368-BD5AF7ADF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49B89-CAB3-A0AB-0D5B-F803E8062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D45D-C31C-4062-9E4A-D533E50E6DD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9B639-8B6B-5122-0E8E-4BAEF08F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87D74-E78A-FF89-240D-5BE9D9394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73E2-B765-4DAD-878D-1EDC2D02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04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83C-90BA-F23B-9B22-DA043A57A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71743-9113-740E-0301-5C6975274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BFE11-7FED-D998-0339-A0EE9D3F0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58D840-03BC-646E-4BE3-014A06083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889BC-2A03-F649-5802-0EEAE1798F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6F994-739E-0F12-3F91-5D8A2310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D45D-C31C-4062-9E4A-D533E50E6DD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09C4F-401F-3B36-1518-114D77A7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97797D-0D4D-40FC-36CD-A7D579CB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73E2-B765-4DAD-878D-1EDC2D02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5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2E3A5-F07A-3969-B0FA-EC6879D5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02C00-96E4-B340-45A3-81D0E040A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D45D-C31C-4062-9E4A-D533E50E6DD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D39A4-3048-8949-2B66-EC3EA6A97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B5E83-A716-536F-90A5-AD8A72B0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73E2-B765-4DAD-878D-1EDC2D02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8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44DB10-1EBB-27F2-B1F0-AAC3AD1B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D45D-C31C-4062-9E4A-D533E50E6DD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3600D3-AAC7-875A-9A30-D7D2BAD5A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5902-C8C0-33AD-BCC5-1C9A9BBB9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73E2-B765-4DAD-878D-1EDC2D02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3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687B-B20D-6A31-7075-51E84A7A2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AB68B-CD89-7686-3C6B-B701D949E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5B311-DFFC-B401-02A0-5455FC29D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DEE52-8297-0987-04DB-57C112834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D45D-C31C-4062-9E4A-D533E50E6DD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707B5-0B38-46A3-6CFB-CB33FEC64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A18CB-555B-E7ED-B543-86A49407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73E2-B765-4DAD-878D-1EDC2D02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3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5FE1D-E288-82A5-D3DB-F61D7FCAC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6D09E-2DC3-CBE4-A0F6-85C095613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BA32B6-2526-ADC3-9A83-BDB44B0BA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18730-8776-A42B-8FE1-E20E045B8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D45D-C31C-4062-9E4A-D533E50E6DD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4A6D7-F6C7-908F-83F3-C6150F5D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12BE7-D831-F87E-E318-7B283D79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73E2-B765-4DAD-878D-1EDC2D02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3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B0C9F-1A2C-E3D2-41F4-58D1FAA1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2D2F5-F606-5453-D3EA-A39306E72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D8034-BD48-7A65-50CE-7758875F9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ED45D-C31C-4062-9E4A-D533E50E6DD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C64D3-BE5F-AACD-B50E-F81098C60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563F4-EE1A-79B9-ACF3-0FBB598AA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173E2-B765-4DAD-878D-1EDC2D02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0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28" y="117794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2918" y="1859340"/>
            <a:ext cx="101422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thầy cô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và các em đến với tiết Tiếng Việt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6656B-D25F-460D-A5BA-0521A47EA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062" y="3504170"/>
            <a:ext cx="8932120" cy="1146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90AC6C-2C31-025E-B903-59CCEE2EC74B}"/>
              </a:ext>
            </a:extLst>
          </p:cNvPr>
          <p:cNvSpPr txBox="1"/>
          <p:nvPr/>
        </p:nvSpPr>
        <p:spPr>
          <a:xfrm>
            <a:off x="6622465" y="6102813"/>
            <a:ext cx="4754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Đoàn Thị Vân Anh</a:t>
            </a:r>
          </a:p>
        </p:txBody>
      </p:sp>
    </p:spTree>
    <p:extLst>
      <p:ext uri="{BB962C8B-B14F-4D97-AF65-F5344CB8AC3E}">
        <p14:creationId xmlns:p14="http://schemas.microsoft.com/office/powerpoint/2010/main" val="300305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A015C7-48A3-4589-8972-D6BC792B5C5A}"/>
              </a:ext>
            </a:extLst>
          </p:cNvPr>
          <p:cNvSpPr txBox="1"/>
          <p:nvPr/>
        </p:nvSpPr>
        <p:spPr>
          <a:xfrm>
            <a:off x="381001" y="235394"/>
            <a:ext cx="11487150" cy="73772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 Xếp các câu dưới đây vào kiểu câu thích hợp. </a:t>
            </a:r>
            <a:endParaRPr lang="en-US" sz="3733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A50981-577C-4432-9E02-68A0C93D638F}"/>
              </a:ext>
            </a:extLst>
          </p:cNvPr>
          <p:cNvSpPr/>
          <p:nvPr/>
        </p:nvSpPr>
        <p:spPr>
          <a:xfrm>
            <a:off x="390524" y="1695450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EB886C2-E9CC-4FC0-BD1C-9AD46325A254}"/>
              </a:ext>
            </a:extLst>
          </p:cNvPr>
          <p:cNvSpPr/>
          <p:nvPr/>
        </p:nvSpPr>
        <p:spPr>
          <a:xfrm>
            <a:off x="6362699" y="1685925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73C626-AA09-44B8-937C-67F39C8E7AC8}"/>
              </a:ext>
            </a:extLst>
          </p:cNvPr>
          <p:cNvSpPr/>
          <p:nvPr/>
        </p:nvSpPr>
        <p:spPr>
          <a:xfrm>
            <a:off x="981075" y="26765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AE43E2-15CB-49DA-9A0D-FF8C166BBED5}"/>
              </a:ext>
            </a:extLst>
          </p:cNvPr>
          <p:cNvSpPr/>
          <p:nvPr/>
        </p:nvSpPr>
        <p:spPr>
          <a:xfrm>
            <a:off x="6791325" y="26384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FC3E3E8-AC69-4822-9FCF-960413B91789}"/>
              </a:ext>
            </a:extLst>
          </p:cNvPr>
          <p:cNvSpPr/>
          <p:nvPr/>
        </p:nvSpPr>
        <p:spPr>
          <a:xfrm>
            <a:off x="1514474" y="4876800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65FB68-093E-44D3-BC93-59CB1BAF5C96}"/>
              </a:ext>
            </a:extLst>
          </p:cNvPr>
          <p:cNvSpPr/>
          <p:nvPr/>
        </p:nvSpPr>
        <p:spPr>
          <a:xfrm>
            <a:off x="7981949" y="4829175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3.75E-6 0.00024 C 0.07357 0.04931 0.07826 0.04838 0.13282 0.09537 C 0.14948 0.11158 0.16133 0.12917 0.18269 0.14399 C 0.19935 0.15348 0.21589 0.1625 0.23256 0.172 C 0.32279 0.23519 0.29427 0.22014 0.35599 0.26065 C 0.3655 0.26852 0.37735 0.27593 0.3892 0.28426 C 0.40586 0.29399 0.41055 0.3044 0.42722 0.31366 C 0.4319 0.3176 0.44375 0.3213 0.44857 0.3257 C 0.44857 0.32825 0.4556 0.33125 0.4556 0.3345 C 0.46042 0.34051 0.46511 0.34746 0.47227 0.35371 C 0.47227 0.35556 0.47696 0.35718 0.47696 0.3595 C 0.48177 0.36366 0.48894 0.36806 0.49362 0.37292 C 0.49362 0.37385 0.49844 0.37547 0.49844 0.37732 L 0.49844 0.38195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4.44444E-6 C 0.00208 0.00902 0.00065 -0.0007 0.00234 0.01759 C 0.00273 0.02175 0.00351 0.02361 0.00377 0.02893 C 0.00455 0.03796 0.00521 0.05092 0.00586 0.05972 C 0.00703 0.07268 0.00807 0.08101 0.00911 0.09444 C 0.0108 0.11736 0.01263 0.15023 0.01432 0.16851 C 0.01575 0.18125 0.01575 0.18148 0.01679 0.19421 C 0.01719 0.19814 0.01758 0.20138 0.01784 0.20694 C 0.01966 0.24143 0.01823 0.21782 0.01966 0.2405 C 0.01992 0.2493 0.01966 0.24444 0.02031 0.25069 C 0.0207 0.25717 0.0207 0.25833 0.0207 0.26226 C 0.0207 0.26273 0.0207 0.26319 0.02109 0.26388 " pathEditMode="relative" rAng="0" ptsTypes="AAAAAAAAAAA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-6.25E-7 5.55112E-17 C -6.25E-7 0.00208 -6.25E-7 0.00556 -6.25E-7 0.00718 C 0.00156 0.03542 0.00365 0.04051 0.00469 0.05231 L 0.00651 0.07037 C 0.0069 0.07407 0.00729 0.07986 0.00768 0.08356 C 0.00781 0.08727 0.0082 0.08773 0.00859 0.09074 C 0.00899 0.0963 0.00964 0.1088 0.01016 0.11829 C 0.01237 0.16597 0.00964 0.11065 0.01198 0.15116 C 0.01237 0.15532 0.01263 0.16134 0.01276 0.1662 C 0.01341 0.17662 0.01354 0.17986 0.01419 0.1875 C 0.01471 0.19491 0.01471 0.19144 0.01537 0.20394 C 0.01537 0.20648 0.0155 0.21042 0.01576 0.21319 C 0.01576 0.21389 0.01602 0.21481 0.01602 0.21528 " pathEditMode="relative" rAng="0" ptsTypes="AAAAAAAAAAAA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-4.44444E-6 C -0.03854 0.02037 -0.03776 0.02107 -0.10989 0.03218 L -0.15586 0.03936 C -0.16002 0.03982 -0.16445 0.04005 -0.16862 0.04028 C -0.23138 0.04422 -0.1138 0.03658 -0.20716 0.0419 C -0.22005 0.0426 -0.23294 0.04375 -0.24557 0.04468 C -0.27135 0.04862 -0.29674 0.05417 -0.32239 0.05695 C -0.33346 0.05811 -0.3444 0.0588 -0.35507 0.06019 C -0.36484 0.06204 -0.37422 0.06482 -0.38372 0.06667 C -0.39297 0.06829 -0.40234 0.07014 -0.41159 0.072 C -0.4151 0.07338 -0.41901 0.07454 -0.42213 0.07639 C -0.42382 0.07755 -0.42474 0.0794 -0.42643 0.08079 C -0.42721 0.08149 -0.42812 0.08195 -0.42877 0.08264 C -0.43112 0.08473 -0.43294 0.08681 -0.43541 0.08866 C -0.43815 0.09075 -0.45039 0.097 -0.45247 0.09862 C -0.46263 0.10417 -0.45872 0.10417 -0.46367 0.10417 " pathEditMode="relative" rAng="0" ptsTypes="AAAAAAAAAAAAAAA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CỦNG CỐ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D48B1-B02C-49DB-895D-AB67FAADC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9201" y="1829769"/>
            <a:ext cx="7645047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325F0C6-41EA-48EE-824E-21BDC897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06"/>
            <a:ext cx="12192000" cy="69538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FAEA5494-8351-42CD-966C-7183E8CCA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0" y="1422636"/>
            <a:ext cx="12192000" cy="5435365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0900AA11-92D6-491B-91B6-C65641E21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5315785" y="1549526"/>
            <a:ext cx="3489771" cy="2643959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E111E625-CA2F-4ED9-8AAD-409400AA0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39" y="1238305"/>
            <a:ext cx="3468255" cy="1567616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F9FA49D4-D9C1-457D-8768-D53ACF6DED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3" cy="76161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76F3566D-DA37-44C4-A885-019E40DFEB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8" y="1784573"/>
            <a:ext cx="2092769" cy="1027369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A2B4154E-B930-4B03-8422-7933D243CC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-380172" y="4261949"/>
            <a:ext cx="3489771" cy="2643959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97704A3C-8F80-4BC9-8722-6D8A7C663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88" y="982197"/>
            <a:ext cx="3913051" cy="1768659"/>
          </a:xfrm>
          <a:prstGeom prst="rect">
            <a:avLst/>
          </a:prstGeom>
        </p:spPr>
      </p:pic>
      <p:sp>
        <p:nvSpPr>
          <p:cNvPr id="18" name="Google Shape;2277;p57">
            <a:extLst>
              <a:ext uri="{FF2B5EF4-FFF2-40B4-BE49-F238E27FC236}">
                <a16:creationId xmlns:a16="http://schemas.microsoft.com/office/drawing/2014/main" id="{BC0D56D9-945E-4E38-9239-0970A9AB8B92}"/>
              </a:ext>
            </a:extLst>
          </p:cNvPr>
          <p:cNvSpPr/>
          <p:nvPr/>
        </p:nvSpPr>
        <p:spPr>
          <a:xfrm>
            <a:off x="1301900" y="966057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89768-9B68-45BE-B2AF-40A25635239A}"/>
              </a:ext>
            </a:extLst>
          </p:cNvPr>
          <p:cNvSpPr txBox="1"/>
          <p:nvPr/>
        </p:nvSpPr>
        <p:spPr>
          <a:xfrm>
            <a:off x="2197023" y="2250477"/>
            <a:ext cx="7813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thiên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kiểu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khiến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31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id="{9538CFD5-43A6-4B19-9F36-63BF5A020904}"/>
              </a:ext>
            </a:extLst>
          </p:cNvPr>
          <p:cNvSpPr/>
          <p:nvPr/>
        </p:nvSpPr>
        <p:spPr>
          <a:xfrm rot="10800000" flipH="1" flipV="1">
            <a:off x="1266824" y="424957"/>
            <a:ext cx="9382125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704940"/>
                </a:solidFill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Xếp các từ ngữ dưới đây vào nhóm thích hợp.</a:t>
            </a:r>
          </a:p>
        </p:txBody>
      </p:sp>
      <p:grpSp>
        <p:nvGrpSpPr>
          <p:cNvPr id="36" name="Google Shape;7225;p49">
            <a:extLst>
              <a:ext uri="{FF2B5EF4-FFF2-40B4-BE49-F238E27FC236}">
                <a16:creationId xmlns:a16="http://schemas.microsoft.com/office/drawing/2014/main" id="{66F3F37E-D361-4F2D-ACAF-FA1F69C458E6}"/>
              </a:ext>
            </a:extLst>
          </p:cNvPr>
          <p:cNvGrpSpPr/>
          <p:nvPr/>
        </p:nvGrpSpPr>
        <p:grpSpPr>
          <a:xfrm>
            <a:off x="9775898" y="968063"/>
            <a:ext cx="292069" cy="349868"/>
            <a:chOff x="2210225" y="2136475"/>
            <a:chExt cx="49375" cy="59150"/>
          </a:xfrm>
        </p:grpSpPr>
        <p:sp>
          <p:nvSpPr>
            <p:cNvPr id="37" name="Google Shape;7226;p49">
              <a:extLst>
                <a:ext uri="{FF2B5EF4-FFF2-40B4-BE49-F238E27FC236}">
                  <a16:creationId xmlns:a16="http://schemas.microsoft.com/office/drawing/2014/main" id="{C24DC090-4FE2-4384-8F22-97D7F204DC97}"/>
                </a:ext>
              </a:extLst>
            </p:cNvPr>
            <p:cNvSpPr/>
            <p:nvPr/>
          </p:nvSpPr>
          <p:spPr>
            <a:xfrm>
              <a:off x="2210225" y="2136475"/>
              <a:ext cx="27675" cy="59150"/>
            </a:xfrm>
            <a:custGeom>
              <a:avLst/>
              <a:gdLst/>
              <a:ahLst/>
              <a:cxnLst/>
              <a:rect l="l" t="t" r="r" b="b"/>
              <a:pathLst>
                <a:path w="1107" h="2366" extrusionOk="0">
                  <a:moveTo>
                    <a:pt x="829" y="0"/>
                  </a:moveTo>
                  <a:cubicBezTo>
                    <a:pt x="803" y="0"/>
                    <a:pt x="777" y="5"/>
                    <a:pt x="752" y="14"/>
                  </a:cubicBezTo>
                  <a:cubicBezTo>
                    <a:pt x="706" y="31"/>
                    <a:pt x="666" y="54"/>
                    <a:pt x="629" y="82"/>
                  </a:cubicBezTo>
                  <a:cubicBezTo>
                    <a:pt x="452" y="216"/>
                    <a:pt x="316" y="383"/>
                    <a:pt x="220" y="582"/>
                  </a:cubicBezTo>
                  <a:cubicBezTo>
                    <a:pt x="151" y="724"/>
                    <a:pt x="108" y="876"/>
                    <a:pt x="75" y="1028"/>
                  </a:cubicBezTo>
                  <a:cubicBezTo>
                    <a:pt x="30" y="1228"/>
                    <a:pt x="12" y="1433"/>
                    <a:pt x="6" y="1639"/>
                  </a:cubicBezTo>
                  <a:cubicBezTo>
                    <a:pt x="0" y="1818"/>
                    <a:pt x="91" y="2341"/>
                    <a:pt x="129" y="2365"/>
                  </a:cubicBezTo>
                  <a:cubicBezTo>
                    <a:pt x="130" y="2365"/>
                    <a:pt x="130" y="2365"/>
                    <a:pt x="131" y="2365"/>
                  </a:cubicBezTo>
                  <a:cubicBezTo>
                    <a:pt x="174" y="2365"/>
                    <a:pt x="619" y="1703"/>
                    <a:pt x="720" y="1524"/>
                  </a:cubicBezTo>
                  <a:cubicBezTo>
                    <a:pt x="833" y="1322"/>
                    <a:pt x="936" y="1116"/>
                    <a:pt x="1016" y="900"/>
                  </a:cubicBezTo>
                  <a:cubicBezTo>
                    <a:pt x="1067" y="763"/>
                    <a:pt x="1095" y="618"/>
                    <a:pt x="1102" y="470"/>
                  </a:cubicBezTo>
                  <a:cubicBezTo>
                    <a:pt x="1107" y="407"/>
                    <a:pt x="1104" y="345"/>
                    <a:pt x="1088" y="282"/>
                  </a:cubicBezTo>
                  <a:cubicBezTo>
                    <a:pt x="1071" y="206"/>
                    <a:pt x="1044" y="133"/>
                    <a:pt x="990" y="75"/>
                  </a:cubicBezTo>
                  <a:cubicBezTo>
                    <a:pt x="947" y="26"/>
                    <a:pt x="889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7227;p49">
              <a:extLst>
                <a:ext uri="{FF2B5EF4-FFF2-40B4-BE49-F238E27FC236}">
                  <a16:creationId xmlns:a16="http://schemas.microsoft.com/office/drawing/2014/main" id="{48FBF05D-C726-41E1-81D9-CDA2EFEBF6EE}"/>
                </a:ext>
              </a:extLst>
            </p:cNvPr>
            <p:cNvSpPr/>
            <p:nvPr/>
          </p:nvSpPr>
          <p:spPr>
            <a:xfrm>
              <a:off x="2226775" y="2171000"/>
              <a:ext cx="32825" cy="21400"/>
            </a:xfrm>
            <a:custGeom>
              <a:avLst/>
              <a:gdLst/>
              <a:ahLst/>
              <a:cxnLst/>
              <a:rect l="l" t="t" r="r" b="b"/>
              <a:pathLst>
                <a:path w="1313" h="856" extrusionOk="0">
                  <a:moveTo>
                    <a:pt x="888" y="1"/>
                  </a:moveTo>
                  <a:cubicBezTo>
                    <a:pt x="717" y="1"/>
                    <a:pt x="544" y="83"/>
                    <a:pt x="411" y="188"/>
                  </a:cubicBezTo>
                  <a:cubicBezTo>
                    <a:pt x="193" y="359"/>
                    <a:pt x="58" y="590"/>
                    <a:pt x="0" y="856"/>
                  </a:cubicBezTo>
                  <a:lnTo>
                    <a:pt x="0" y="856"/>
                  </a:lnTo>
                  <a:cubicBezTo>
                    <a:pt x="12" y="803"/>
                    <a:pt x="128" y="759"/>
                    <a:pt x="171" y="741"/>
                  </a:cubicBezTo>
                  <a:cubicBezTo>
                    <a:pt x="305" y="688"/>
                    <a:pt x="455" y="678"/>
                    <a:pt x="600" y="677"/>
                  </a:cubicBezTo>
                  <a:cubicBezTo>
                    <a:pt x="673" y="677"/>
                    <a:pt x="771" y="676"/>
                    <a:pt x="869" y="661"/>
                  </a:cubicBezTo>
                  <a:cubicBezTo>
                    <a:pt x="1088" y="633"/>
                    <a:pt x="1313" y="549"/>
                    <a:pt x="1290" y="298"/>
                  </a:cubicBezTo>
                  <a:cubicBezTo>
                    <a:pt x="1281" y="203"/>
                    <a:pt x="1219" y="120"/>
                    <a:pt x="1139" y="70"/>
                  </a:cubicBezTo>
                  <a:cubicBezTo>
                    <a:pt x="1060" y="22"/>
                    <a:pt x="974" y="1"/>
                    <a:pt x="888" y="1"/>
                  </a:cubicBezTo>
                  <a:close/>
                  <a:moveTo>
                    <a:pt x="0" y="856"/>
                  </a:moveTo>
                  <a:cubicBezTo>
                    <a:pt x="0" y="856"/>
                    <a:pt x="0" y="856"/>
                    <a:pt x="0" y="856"/>
                  </a:cubicBezTo>
                  <a:cubicBezTo>
                    <a:pt x="0" y="856"/>
                    <a:pt x="0" y="856"/>
                    <a:pt x="0" y="8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E67EF1-30E0-45BC-BC2F-F1C880E9AEA2}"/>
              </a:ext>
            </a:extLst>
          </p:cNvPr>
          <p:cNvSpPr/>
          <p:nvPr/>
        </p:nvSpPr>
        <p:spPr>
          <a:xfrm>
            <a:off x="1057274" y="16002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A0014A-48BC-40BF-BC19-F9D2E712C1D6}"/>
              </a:ext>
            </a:extLst>
          </p:cNvPr>
          <p:cNvSpPr/>
          <p:nvPr/>
        </p:nvSpPr>
        <p:spPr>
          <a:xfrm>
            <a:off x="3486149" y="15525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501B16A-743D-4776-BCDF-4DDEE497F85A}"/>
              </a:ext>
            </a:extLst>
          </p:cNvPr>
          <p:cNvSpPr/>
          <p:nvPr/>
        </p:nvSpPr>
        <p:spPr>
          <a:xfrm>
            <a:off x="6124574" y="1543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8A001D-00BC-4DC3-BE7B-A8D85A9CC006}"/>
              </a:ext>
            </a:extLst>
          </p:cNvPr>
          <p:cNvSpPr/>
          <p:nvPr/>
        </p:nvSpPr>
        <p:spPr>
          <a:xfrm>
            <a:off x="8667749" y="1504950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2DCAA5B-C365-4FB1-B22C-2A574D91540B}"/>
              </a:ext>
            </a:extLst>
          </p:cNvPr>
          <p:cNvSpPr/>
          <p:nvPr/>
        </p:nvSpPr>
        <p:spPr>
          <a:xfrm>
            <a:off x="733425" y="2733675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77993E-028B-49A9-821D-4E17706D0EE7}"/>
              </a:ext>
            </a:extLst>
          </p:cNvPr>
          <p:cNvSpPr/>
          <p:nvPr/>
        </p:nvSpPr>
        <p:spPr>
          <a:xfrm>
            <a:off x="3552824" y="2686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55B52-4EBE-468F-9454-02537AE41B59}"/>
              </a:ext>
            </a:extLst>
          </p:cNvPr>
          <p:cNvSpPr/>
          <p:nvPr/>
        </p:nvSpPr>
        <p:spPr>
          <a:xfrm>
            <a:off x="6191249" y="26765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46D81C-E3B6-4B55-BDC9-6AA824EFC500}"/>
              </a:ext>
            </a:extLst>
          </p:cNvPr>
          <p:cNvSpPr/>
          <p:nvPr/>
        </p:nvSpPr>
        <p:spPr>
          <a:xfrm>
            <a:off x="8734424" y="2638425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744448-E8D2-486D-8DB3-39F1E292A33F}"/>
              </a:ext>
            </a:extLst>
          </p:cNvPr>
          <p:cNvSpPr/>
          <p:nvPr/>
        </p:nvSpPr>
        <p:spPr>
          <a:xfrm>
            <a:off x="742950" y="3676650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1428DB6-982D-4793-8666-7E00ABC8E25E}"/>
              </a:ext>
            </a:extLst>
          </p:cNvPr>
          <p:cNvSpPr/>
          <p:nvPr/>
        </p:nvSpPr>
        <p:spPr>
          <a:xfrm>
            <a:off x="3562349" y="3629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9ADDE89-5821-4EFC-8118-41AAA95E567E}"/>
              </a:ext>
            </a:extLst>
          </p:cNvPr>
          <p:cNvSpPr/>
          <p:nvPr/>
        </p:nvSpPr>
        <p:spPr>
          <a:xfrm>
            <a:off x="6076950" y="3619500"/>
            <a:ext cx="171450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C79DFFF-1002-46AB-9F5C-CE3592FF04E8}"/>
              </a:ext>
            </a:extLst>
          </p:cNvPr>
          <p:cNvSpPr/>
          <p:nvPr/>
        </p:nvSpPr>
        <p:spPr>
          <a:xfrm>
            <a:off x="8505824" y="3581400"/>
            <a:ext cx="23907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A8336B5-388B-4AD7-B1F0-DD51812D6437}"/>
              </a:ext>
            </a:extLst>
          </p:cNvPr>
          <p:cNvGraphicFramePr>
            <a:graphicFrameLocks noGrp="1"/>
          </p:cNvGraphicFramePr>
          <p:nvPr/>
        </p:nvGraphicFramePr>
        <p:xfrm>
          <a:off x="581025" y="4672541"/>
          <a:ext cx="10934700" cy="114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val="1485745103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val="2452858614"/>
                    </a:ext>
                  </a:extLst>
                </a:gridCol>
              </a:tblGrid>
              <a:tr h="5640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hiện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tượng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tự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nhiên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đặc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điểm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97224"/>
                  </a:ext>
                </a:extLst>
              </a:tr>
              <a:tr h="564092"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mưa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lạnh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560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9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68FBCA-6711-47AD-92EA-F73E92EB5792}"/>
              </a:ext>
            </a:extLst>
          </p:cNvPr>
          <p:cNvGraphicFramePr>
            <a:graphicFrameLocks noGrp="1"/>
          </p:cNvGraphicFramePr>
          <p:nvPr/>
        </p:nvGraphicFramePr>
        <p:xfrm>
          <a:off x="361950" y="1285875"/>
          <a:ext cx="11268076" cy="39338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634038">
                  <a:extLst>
                    <a:ext uri="{9D8B030D-6E8A-4147-A177-3AD203B41FA5}">
                      <a16:colId xmlns:a16="http://schemas.microsoft.com/office/drawing/2014/main" val="1519466655"/>
                    </a:ext>
                  </a:extLst>
                </a:gridCol>
                <a:gridCol w="5634038">
                  <a:extLst>
                    <a:ext uri="{9D8B030D-6E8A-4147-A177-3AD203B41FA5}">
                      <a16:colId xmlns:a16="http://schemas.microsoft.com/office/drawing/2014/main" val="2330052016"/>
                    </a:ext>
                  </a:extLst>
                </a:gridCol>
              </a:tblGrid>
              <a:tr h="1343094"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ngữ chỉ hiện tượng thiên nhiên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ngữ chỉ đặc điểm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063475"/>
                  </a:ext>
                </a:extLst>
              </a:tr>
              <a:tr h="2590731"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111744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252098-652C-4E02-A7AB-B0B0B9108681}"/>
              </a:ext>
            </a:extLst>
          </p:cNvPr>
          <p:cNvSpPr/>
          <p:nvPr/>
        </p:nvSpPr>
        <p:spPr>
          <a:xfrm>
            <a:off x="390524" y="28289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505FBF-033B-4798-AA3C-900FC148026D}"/>
              </a:ext>
            </a:extLst>
          </p:cNvPr>
          <p:cNvSpPr/>
          <p:nvPr/>
        </p:nvSpPr>
        <p:spPr>
          <a:xfrm>
            <a:off x="2238374" y="28575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D02EC7-7A90-4433-9172-1A939753AD32}"/>
              </a:ext>
            </a:extLst>
          </p:cNvPr>
          <p:cNvSpPr/>
          <p:nvPr/>
        </p:nvSpPr>
        <p:spPr>
          <a:xfrm>
            <a:off x="4133849" y="28765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5ECDCA-CE5F-410E-9272-62A24EB54D9A}"/>
              </a:ext>
            </a:extLst>
          </p:cNvPr>
          <p:cNvSpPr/>
          <p:nvPr/>
        </p:nvSpPr>
        <p:spPr>
          <a:xfrm>
            <a:off x="447674" y="36861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B4722D-5300-4C33-A866-0BF039799C7D}"/>
              </a:ext>
            </a:extLst>
          </p:cNvPr>
          <p:cNvSpPr/>
          <p:nvPr/>
        </p:nvSpPr>
        <p:spPr>
          <a:xfrm>
            <a:off x="2228849" y="37147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8AE370-52C8-4085-8FCD-13765C9B63A0}"/>
              </a:ext>
            </a:extLst>
          </p:cNvPr>
          <p:cNvSpPr/>
          <p:nvPr/>
        </p:nvSpPr>
        <p:spPr>
          <a:xfrm>
            <a:off x="4010024" y="3762375"/>
            <a:ext cx="19431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2106FF4-8C42-4226-9EB8-C133349DEE9A}"/>
              </a:ext>
            </a:extLst>
          </p:cNvPr>
          <p:cNvSpPr/>
          <p:nvPr/>
        </p:nvSpPr>
        <p:spPr>
          <a:xfrm>
            <a:off x="6076949" y="2867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F4E811-C7E4-4348-AD31-0C14A48DB165}"/>
              </a:ext>
            </a:extLst>
          </p:cNvPr>
          <p:cNvSpPr/>
          <p:nvPr/>
        </p:nvSpPr>
        <p:spPr>
          <a:xfrm>
            <a:off x="7810499" y="28860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2999DD-1A8D-40BF-8543-9B6DA781150E}"/>
              </a:ext>
            </a:extLst>
          </p:cNvPr>
          <p:cNvSpPr/>
          <p:nvPr/>
        </p:nvSpPr>
        <p:spPr>
          <a:xfrm>
            <a:off x="9582149" y="2895600"/>
            <a:ext cx="207645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A35636-438E-4FF5-87FD-6E0B4253645D}"/>
              </a:ext>
            </a:extLst>
          </p:cNvPr>
          <p:cNvSpPr/>
          <p:nvPr/>
        </p:nvSpPr>
        <p:spPr>
          <a:xfrm>
            <a:off x="7000875" y="3705225"/>
            <a:ext cx="14763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1817E7-EEB5-4DAA-950A-B68007D2DC3B}"/>
              </a:ext>
            </a:extLst>
          </p:cNvPr>
          <p:cNvSpPr/>
          <p:nvPr/>
        </p:nvSpPr>
        <p:spPr>
          <a:xfrm>
            <a:off x="8724900" y="3695700"/>
            <a:ext cx="19240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C1D7E9-C2A7-4EE2-98A3-AB9F3539342F}"/>
              </a:ext>
            </a:extLst>
          </p:cNvPr>
          <p:cNvSpPr/>
          <p:nvPr/>
        </p:nvSpPr>
        <p:spPr>
          <a:xfrm>
            <a:off x="8048624" y="4524375"/>
            <a:ext cx="25431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ạn hán là gì? - Ảnh 1">
            <a:extLst>
              <a:ext uri="{FF2B5EF4-FFF2-40B4-BE49-F238E27FC236}">
                <a16:creationId xmlns:a16="http://schemas.microsoft.com/office/drawing/2014/main" id="{2479D55A-5284-3FB2-B232-8950D9E4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27112" cy="455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ạn hán lịch sử ở miền Trung - Báo Quảng Ngãi điện tử">
            <a:extLst>
              <a:ext uri="{FF2B5EF4-FFF2-40B4-BE49-F238E27FC236}">
                <a16:creationId xmlns:a16="http://schemas.microsoft.com/office/drawing/2014/main" id="{602E1F2E-C6EB-287D-EB18-D5BBCA89A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4" y="1828800"/>
            <a:ext cx="606488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55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ức tranh lũ lụt trái ngược ở châu Âu">
            <a:extLst>
              <a:ext uri="{FF2B5EF4-FFF2-40B4-BE49-F238E27FC236}">
                <a16:creationId xmlns:a16="http://schemas.microsoft.com/office/drawing/2014/main" id="{8D8F8225-5BAD-A9E0-F73F-61F70E18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5" y="384313"/>
            <a:ext cx="11386930" cy="636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49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ưa lớn kéo dài 10 ngày, miền Trung đối diện nguy cơ lũ quét, sạt lở">
            <a:extLst>
              <a:ext uri="{FF2B5EF4-FFF2-40B4-BE49-F238E27FC236}">
                <a16:creationId xmlns:a16="http://schemas.microsoft.com/office/drawing/2014/main" id="{563EC82A-484A-F875-0D25-39EA5222F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76263"/>
            <a:ext cx="85725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69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 Bão Ian quật tơi bời bang Florida của Mỹ với sức gió 241km-h, 23 người di cư mất tích do chìm tàu - Tuôi Tre Online (1)">
            <a:hlinkClick r:id="" action="ppaction://media"/>
            <a:extLst>
              <a:ext uri="{FF2B5EF4-FFF2-40B4-BE49-F238E27FC236}">
                <a16:creationId xmlns:a16="http://schemas.microsoft.com/office/drawing/2014/main" id="{5909F637-8A05-AB0C-D685-C73E9FCC8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7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id="{9538CFD5-43A6-4B19-9F36-63BF5A020904}"/>
              </a:ext>
            </a:extLst>
          </p:cNvPr>
          <p:cNvSpPr/>
          <p:nvPr/>
        </p:nvSpPr>
        <p:spPr>
          <a:xfrm rot="10800000" flipH="1" flipV="1">
            <a:off x="981076" y="424957"/>
            <a:ext cx="9667874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.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 Ghép thẻ chữ để gọi tên các loại mưa và gió </a:t>
            </a:r>
          </a:p>
        </p:txBody>
      </p: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1870A-74B8-4CB7-9943-2AA8A883D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374" y="1657349"/>
            <a:ext cx="9134475" cy="40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3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BFFC710-666E-439F-B3F1-4FB0CBB18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4" y="952499"/>
            <a:ext cx="10629901" cy="473767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4E266CC-2785-46A2-AB23-DAAC014B3FF3}"/>
              </a:ext>
            </a:extLst>
          </p:cNvPr>
          <p:cNvCxnSpPr/>
          <p:nvPr/>
        </p:nvCxnSpPr>
        <p:spPr>
          <a:xfrm flipV="1">
            <a:off x="4695825" y="1362075"/>
            <a:ext cx="866775" cy="628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0E6BB2F-F47B-4937-8793-11AF2801D0B2}"/>
              </a:ext>
            </a:extLst>
          </p:cNvPr>
          <p:cNvCxnSpPr>
            <a:cxnSpLocks/>
          </p:cNvCxnSpPr>
          <p:nvPr/>
        </p:nvCxnSpPr>
        <p:spPr>
          <a:xfrm>
            <a:off x="4714875" y="2009775"/>
            <a:ext cx="8858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4C8809-7300-4773-A2DA-9D1DEC4976DB}"/>
              </a:ext>
            </a:extLst>
          </p:cNvPr>
          <p:cNvCxnSpPr>
            <a:cxnSpLocks/>
          </p:cNvCxnSpPr>
          <p:nvPr/>
        </p:nvCxnSpPr>
        <p:spPr>
          <a:xfrm>
            <a:off x="4733925" y="2028825"/>
            <a:ext cx="895350" cy="1600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7D7D61-9344-48E5-9ADC-0C3D2C4474DE}"/>
              </a:ext>
            </a:extLst>
          </p:cNvPr>
          <p:cNvCxnSpPr/>
          <p:nvPr/>
        </p:nvCxnSpPr>
        <p:spPr>
          <a:xfrm flipV="1">
            <a:off x="4733925" y="2809875"/>
            <a:ext cx="857250" cy="457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6FA8AF8-215E-473F-8E01-7AFA8F820E0A}"/>
              </a:ext>
            </a:extLst>
          </p:cNvPr>
          <p:cNvCxnSpPr>
            <a:cxnSpLocks/>
          </p:cNvCxnSpPr>
          <p:nvPr/>
        </p:nvCxnSpPr>
        <p:spPr>
          <a:xfrm>
            <a:off x="4733925" y="3276600"/>
            <a:ext cx="857250" cy="9906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7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179</Words>
  <Application>Microsoft Office PowerPoint</Application>
  <PresentationFormat>Widescreen</PresentationFormat>
  <Paragraphs>44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UVF Mussica Swash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Nguyen Duy Thai</dc:creator>
  <cp:lastModifiedBy>Nguyen Duy Thai</cp:lastModifiedBy>
  <cp:revision>3</cp:revision>
  <dcterms:created xsi:type="dcterms:W3CDTF">2025-04-09T12:59:16Z</dcterms:created>
  <dcterms:modified xsi:type="dcterms:W3CDTF">2025-04-09T13:07:13Z</dcterms:modified>
</cp:coreProperties>
</file>